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ctiveX/activeX1.xml" ContentType="application/vnd.ms-office.activeX+xml"/>
  <Override PartName="/ppt/activeX/activeX1.bin" ContentType="application/vnd.ms-office.activeX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478" r:id="rId2"/>
    <p:sldId id="479" r:id="rId3"/>
    <p:sldId id="475" r:id="rId4"/>
    <p:sldId id="476" r:id="rId5"/>
    <p:sldId id="422" r:id="rId6"/>
    <p:sldId id="423" r:id="rId7"/>
    <p:sldId id="396" r:id="rId8"/>
    <p:sldId id="397" r:id="rId9"/>
    <p:sldId id="398" r:id="rId10"/>
    <p:sldId id="399" r:id="rId11"/>
    <p:sldId id="400" r:id="rId12"/>
    <p:sldId id="401" r:id="rId13"/>
    <p:sldId id="402" r:id="rId14"/>
    <p:sldId id="420" r:id="rId15"/>
    <p:sldId id="421" r:id="rId16"/>
    <p:sldId id="405" r:id="rId17"/>
    <p:sldId id="424" r:id="rId18"/>
    <p:sldId id="425" r:id="rId19"/>
    <p:sldId id="426" r:id="rId20"/>
    <p:sldId id="427" r:id="rId21"/>
    <p:sldId id="428" r:id="rId22"/>
    <p:sldId id="429" r:id="rId23"/>
    <p:sldId id="432" r:id="rId24"/>
    <p:sldId id="431" r:id="rId25"/>
    <p:sldId id="477" r:id="rId26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23">
          <p15:clr>
            <a:srgbClr val="A4A3A4"/>
          </p15:clr>
        </p15:guide>
        <p15:guide id="2" pos="5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FFFF"/>
    <a:srgbClr val="FFCC00"/>
    <a:srgbClr val="FFCC99"/>
    <a:srgbClr val="00FF00"/>
    <a:srgbClr val="FFFF00"/>
    <a:srgbClr val="800000"/>
    <a:srgbClr val="CC66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61" autoAdjust="0"/>
    <p:restoredTop sz="92087" autoAdjust="0"/>
  </p:normalViewPr>
  <p:slideViewPr>
    <p:cSldViewPr>
      <p:cViewPr varScale="1">
        <p:scale>
          <a:sx n="68" d="100"/>
          <a:sy n="68" d="100"/>
        </p:scale>
        <p:origin x="1746" y="72"/>
      </p:cViewPr>
      <p:guideLst>
        <p:guide orient="horz" pos="2523"/>
        <p:guide pos="5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176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image" Target="../media/image4.emf"/><Relationship Id="rId7" Type="http://schemas.openxmlformats.org/officeDocument/2006/relationships/image" Target="../media/image8.wmf"/><Relationship Id="rId2" Type="http://schemas.openxmlformats.org/officeDocument/2006/relationships/image" Target="../media/image3.emf"/><Relationship Id="rId1" Type="http://schemas.openxmlformats.org/officeDocument/2006/relationships/image" Target="../media/image2.emf"/><Relationship Id="rId6" Type="http://schemas.openxmlformats.org/officeDocument/2006/relationships/image" Target="../media/image7.wmf"/><Relationship Id="rId5" Type="http://schemas.openxmlformats.org/officeDocument/2006/relationships/image" Target="../media/image6.emf"/><Relationship Id="rId4" Type="http://schemas.openxmlformats.org/officeDocument/2006/relationships/image" Target="../media/image5.emf"/><Relationship Id="rId9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3" Type="http://schemas.openxmlformats.org/officeDocument/2006/relationships/image" Target="../media/image77.emf"/><Relationship Id="rId7" Type="http://schemas.openxmlformats.org/officeDocument/2006/relationships/image" Target="../media/image81.emf"/><Relationship Id="rId2" Type="http://schemas.openxmlformats.org/officeDocument/2006/relationships/image" Target="../media/image76.emf"/><Relationship Id="rId1" Type="http://schemas.openxmlformats.org/officeDocument/2006/relationships/image" Target="../media/image75.emf"/><Relationship Id="rId6" Type="http://schemas.openxmlformats.org/officeDocument/2006/relationships/image" Target="../media/image80.emf"/><Relationship Id="rId5" Type="http://schemas.openxmlformats.org/officeDocument/2006/relationships/image" Target="../media/image79.emf"/><Relationship Id="rId4" Type="http://schemas.openxmlformats.org/officeDocument/2006/relationships/image" Target="../media/image78.emf"/><Relationship Id="rId9" Type="http://schemas.openxmlformats.org/officeDocument/2006/relationships/image" Target="../media/image83.e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13" Type="http://schemas.openxmlformats.org/officeDocument/2006/relationships/image" Target="../media/image97.emf"/><Relationship Id="rId3" Type="http://schemas.openxmlformats.org/officeDocument/2006/relationships/image" Target="../media/image87.emf"/><Relationship Id="rId7" Type="http://schemas.openxmlformats.org/officeDocument/2006/relationships/image" Target="../media/image91.emf"/><Relationship Id="rId12" Type="http://schemas.openxmlformats.org/officeDocument/2006/relationships/image" Target="../media/image96.emf"/><Relationship Id="rId2" Type="http://schemas.openxmlformats.org/officeDocument/2006/relationships/image" Target="../media/image86.emf"/><Relationship Id="rId1" Type="http://schemas.openxmlformats.org/officeDocument/2006/relationships/image" Target="../media/image85.emf"/><Relationship Id="rId6" Type="http://schemas.openxmlformats.org/officeDocument/2006/relationships/image" Target="../media/image90.emf"/><Relationship Id="rId11" Type="http://schemas.openxmlformats.org/officeDocument/2006/relationships/image" Target="../media/image95.emf"/><Relationship Id="rId5" Type="http://schemas.openxmlformats.org/officeDocument/2006/relationships/image" Target="../media/image89.emf"/><Relationship Id="rId10" Type="http://schemas.openxmlformats.org/officeDocument/2006/relationships/image" Target="../media/image94.emf"/><Relationship Id="rId4" Type="http://schemas.openxmlformats.org/officeDocument/2006/relationships/image" Target="../media/image88.emf"/><Relationship Id="rId9" Type="http://schemas.openxmlformats.org/officeDocument/2006/relationships/image" Target="../media/image93.e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wmf"/><Relationship Id="rId13" Type="http://schemas.openxmlformats.org/officeDocument/2006/relationships/image" Target="../media/image110.emf"/><Relationship Id="rId18" Type="http://schemas.openxmlformats.org/officeDocument/2006/relationships/image" Target="../media/image115.emf"/><Relationship Id="rId3" Type="http://schemas.openxmlformats.org/officeDocument/2006/relationships/image" Target="../media/image100.emf"/><Relationship Id="rId7" Type="http://schemas.openxmlformats.org/officeDocument/2006/relationships/image" Target="../media/image104.emf"/><Relationship Id="rId12" Type="http://schemas.openxmlformats.org/officeDocument/2006/relationships/image" Target="../media/image109.emf"/><Relationship Id="rId17" Type="http://schemas.openxmlformats.org/officeDocument/2006/relationships/image" Target="../media/image114.emf"/><Relationship Id="rId2" Type="http://schemas.openxmlformats.org/officeDocument/2006/relationships/image" Target="../media/image99.emf"/><Relationship Id="rId16" Type="http://schemas.openxmlformats.org/officeDocument/2006/relationships/image" Target="../media/image113.wmf"/><Relationship Id="rId1" Type="http://schemas.openxmlformats.org/officeDocument/2006/relationships/image" Target="../media/image98.emf"/><Relationship Id="rId6" Type="http://schemas.openxmlformats.org/officeDocument/2006/relationships/image" Target="../media/image103.emf"/><Relationship Id="rId11" Type="http://schemas.openxmlformats.org/officeDocument/2006/relationships/image" Target="../media/image108.emf"/><Relationship Id="rId5" Type="http://schemas.openxmlformats.org/officeDocument/2006/relationships/image" Target="../media/image102.emf"/><Relationship Id="rId15" Type="http://schemas.openxmlformats.org/officeDocument/2006/relationships/image" Target="../media/image112.emf"/><Relationship Id="rId10" Type="http://schemas.openxmlformats.org/officeDocument/2006/relationships/image" Target="../media/image107.emf"/><Relationship Id="rId4" Type="http://schemas.openxmlformats.org/officeDocument/2006/relationships/image" Target="../media/image101.emf"/><Relationship Id="rId9" Type="http://schemas.openxmlformats.org/officeDocument/2006/relationships/image" Target="../media/image106.emf"/><Relationship Id="rId14" Type="http://schemas.openxmlformats.org/officeDocument/2006/relationships/image" Target="../media/image111.e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emf"/><Relationship Id="rId3" Type="http://schemas.openxmlformats.org/officeDocument/2006/relationships/image" Target="../media/image118.emf"/><Relationship Id="rId7" Type="http://schemas.openxmlformats.org/officeDocument/2006/relationships/image" Target="../media/image122.emf"/><Relationship Id="rId2" Type="http://schemas.openxmlformats.org/officeDocument/2006/relationships/image" Target="../media/image117.emf"/><Relationship Id="rId1" Type="http://schemas.openxmlformats.org/officeDocument/2006/relationships/image" Target="../media/image116.emf"/><Relationship Id="rId6" Type="http://schemas.openxmlformats.org/officeDocument/2006/relationships/image" Target="../media/image121.emf"/><Relationship Id="rId11" Type="http://schemas.openxmlformats.org/officeDocument/2006/relationships/image" Target="../media/image126.emf"/><Relationship Id="rId5" Type="http://schemas.openxmlformats.org/officeDocument/2006/relationships/image" Target="../media/image120.emf"/><Relationship Id="rId10" Type="http://schemas.openxmlformats.org/officeDocument/2006/relationships/image" Target="../media/image125.emf"/><Relationship Id="rId4" Type="http://schemas.openxmlformats.org/officeDocument/2006/relationships/image" Target="../media/image119.emf"/><Relationship Id="rId9" Type="http://schemas.openxmlformats.org/officeDocument/2006/relationships/image" Target="../media/image124.e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emf"/><Relationship Id="rId3" Type="http://schemas.openxmlformats.org/officeDocument/2006/relationships/image" Target="../media/image129.wmf"/><Relationship Id="rId7" Type="http://schemas.openxmlformats.org/officeDocument/2006/relationships/image" Target="../media/image133.emf"/><Relationship Id="rId12" Type="http://schemas.openxmlformats.org/officeDocument/2006/relationships/image" Target="../media/image138.wmf"/><Relationship Id="rId2" Type="http://schemas.openxmlformats.org/officeDocument/2006/relationships/image" Target="../media/image128.wmf"/><Relationship Id="rId1" Type="http://schemas.openxmlformats.org/officeDocument/2006/relationships/image" Target="../media/image127.wmf"/><Relationship Id="rId6" Type="http://schemas.openxmlformats.org/officeDocument/2006/relationships/image" Target="../media/image132.emf"/><Relationship Id="rId11" Type="http://schemas.openxmlformats.org/officeDocument/2006/relationships/image" Target="../media/image137.emf"/><Relationship Id="rId5" Type="http://schemas.openxmlformats.org/officeDocument/2006/relationships/image" Target="../media/image131.wmf"/><Relationship Id="rId10" Type="http://schemas.openxmlformats.org/officeDocument/2006/relationships/image" Target="../media/image136.emf"/><Relationship Id="rId4" Type="http://schemas.openxmlformats.org/officeDocument/2006/relationships/image" Target="../media/image130.wmf"/><Relationship Id="rId9" Type="http://schemas.openxmlformats.org/officeDocument/2006/relationships/image" Target="../media/image135.e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emf"/><Relationship Id="rId3" Type="http://schemas.openxmlformats.org/officeDocument/2006/relationships/image" Target="../media/image141.emf"/><Relationship Id="rId7" Type="http://schemas.openxmlformats.org/officeDocument/2006/relationships/image" Target="../media/image145.emf"/><Relationship Id="rId2" Type="http://schemas.openxmlformats.org/officeDocument/2006/relationships/image" Target="../media/image140.emf"/><Relationship Id="rId1" Type="http://schemas.openxmlformats.org/officeDocument/2006/relationships/image" Target="../media/image139.emf"/><Relationship Id="rId6" Type="http://schemas.openxmlformats.org/officeDocument/2006/relationships/image" Target="../media/image144.emf"/><Relationship Id="rId5" Type="http://schemas.openxmlformats.org/officeDocument/2006/relationships/image" Target="../media/image143.emf"/><Relationship Id="rId4" Type="http://schemas.openxmlformats.org/officeDocument/2006/relationships/image" Target="../media/image142.emf"/><Relationship Id="rId9" Type="http://schemas.openxmlformats.org/officeDocument/2006/relationships/image" Target="../media/image147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7" Type="http://schemas.openxmlformats.org/officeDocument/2006/relationships/image" Target="../media/image154.emf"/><Relationship Id="rId2" Type="http://schemas.openxmlformats.org/officeDocument/2006/relationships/image" Target="../media/image149.emf"/><Relationship Id="rId1" Type="http://schemas.openxmlformats.org/officeDocument/2006/relationships/image" Target="../media/image148.emf"/><Relationship Id="rId6" Type="http://schemas.openxmlformats.org/officeDocument/2006/relationships/image" Target="../media/image153.emf"/><Relationship Id="rId5" Type="http://schemas.openxmlformats.org/officeDocument/2006/relationships/image" Target="../media/image152.emf"/><Relationship Id="rId4" Type="http://schemas.openxmlformats.org/officeDocument/2006/relationships/image" Target="../media/image151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2" Type="http://schemas.openxmlformats.org/officeDocument/2006/relationships/image" Target="../media/image156.emf"/><Relationship Id="rId1" Type="http://schemas.openxmlformats.org/officeDocument/2006/relationships/image" Target="../media/image155.emf"/><Relationship Id="rId6" Type="http://schemas.openxmlformats.org/officeDocument/2006/relationships/image" Target="../media/image160.wmf"/><Relationship Id="rId5" Type="http://schemas.openxmlformats.org/officeDocument/2006/relationships/image" Target="../media/image159.wmf"/><Relationship Id="rId4" Type="http://schemas.openxmlformats.org/officeDocument/2006/relationships/image" Target="../media/image158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emf"/><Relationship Id="rId3" Type="http://schemas.openxmlformats.org/officeDocument/2006/relationships/image" Target="../media/image163.emf"/><Relationship Id="rId7" Type="http://schemas.openxmlformats.org/officeDocument/2006/relationships/image" Target="../media/image167.emf"/><Relationship Id="rId2" Type="http://schemas.openxmlformats.org/officeDocument/2006/relationships/image" Target="../media/image162.emf"/><Relationship Id="rId1" Type="http://schemas.openxmlformats.org/officeDocument/2006/relationships/image" Target="../media/image161.emf"/><Relationship Id="rId6" Type="http://schemas.openxmlformats.org/officeDocument/2006/relationships/image" Target="../media/image166.emf"/><Relationship Id="rId5" Type="http://schemas.openxmlformats.org/officeDocument/2006/relationships/image" Target="../media/image165.emf"/><Relationship Id="rId4" Type="http://schemas.openxmlformats.org/officeDocument/2006/relationships/image" Target="../media/image164.emf"/><Relationship Id="rId9" Type="http://schemas.openxmlformats.org/officeDocument/2006/relationships/image" Target="../media/image169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wmf"/><Relationship Id="rId7" Type="http://schemas.openxmlformats.org/officeDocument/2006/relationships/image" Target="../media/image176.wmf"/><Relationship Id="rId2" Type="http://schemas.openxmlformats.org/officeDocument/2006/relationships/image" Target="../media/image171.wmf"/><Relationship Id="rId1" Type="http://schemas.openxmlformats.org/officeDocument/2006/relationships/image" Target="../media/image170.wmf"/><Relationship Id="rId6" Type="http://schemas.openxmlformats.org/officeDocument/2006/relationships/image" Target="../media/image175.wmf"/><Relationship Id="rId5" Type="http://schemas.openxmlformats.org/officeDocument/2006/relationships/image" Target="../media/image174.wmf"/><Relationship Id="rId4" Type="http://schemas.openxmlformats.org/officeDocument/2006/relationships/image" Target="../media/image173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13" Type="http://schemas.openxmlformats.org/officeDocument/2006/relationships/image" Target="../media/image23.wmf"/><Relationship Id="rId3" Type="http://schemas.openxmlformats.org/officeDocument/2006/relationships/image" Target="../media/image13.wmf"/><Relationship Id="rId7" Type="http://schemas.openxmlformats.org/officeDocument/2006/relationships/image" Target="../media/image17.emf"/><Relationship Id="rId12" Type="http://schemas.openxmlformats.org/officeDocument/2006/relationships/image" Target="../media/image22.wmf"/><Relationship Id="rId2" Type="http://schemas.openxmlformats.org/officeDocument/2006/relationships/image" Target="../media/image12.wmf"/><Relationship Id="rId16" Type="http://schemas.openxmlformats.org/officeDocument/2006/relationships/image" Target="../media/image25.wmf"/><Relationship Id="rId1" Type="http://schemas.openxmlformats.org/officeDocument/2006/relationships/image" Target="../media/image11.wmf"/><Relationship Id="rId6" Type="http://schemas.openxmlformats.org/officeDocument/2006/relationships/image" Target="../media/image16.emf"/><Relationship Id="rId11" Type="http://schemas.openxmlformats.org/officeDocument/2006/relationships/image" Target="../media/image21.emf"/><Relationship Id="rId5" Type="http://schemas.openxmlformats.org/officeDocument/2006/relationships/image" Target="../media/image15.emf"/><Relationship Id="rId15" Type="http://schemas.openxmlformats.org/officeDocument/2006/relationships/image" Target="../media/image24.wmf"/><Relationship Id="rId10" Type="http://schemas.openxmlformats.org/officeDocument/2006/relationships/image" Target="../media/image20.emf"/><Relationship Id="rId4" Type="http://schemas.openxmlformats.org/officeDocument/2006/relationships/image" Target="../media/image14.emf"/><Relationship Id="rId9" Type="http://schemas.openxmlformats.org/officeDocument/2006/relationships/image" Target="../media/image19.wmf"/><Relationship Id="rId14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28.emf"/><Relationship Id="rId7" Type="http://schemas.openxmlformats.org/officeDocument/2006/relationships/image" Target="../media/image32.emf"/><Relationship Id="rId2" Type="http://schemas.openxmlformats.org/officeDocument/2006/relationships/image" Target="../media/image27.emf"/><Relationship Id="rId1" Type="http://schemas.openxmlformats.org/officeDocument/2006/relationships/image" Target="../media/image26.emf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image" Target="../media/image35.emf"/><Relationship Id="rId4" Type="http://schemas.openxmlformats.org/officeDocument/2006/relationships/image" Target="../media/image3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42.emf"/><Relationship Id="rId7" Type="http://schemas.openxmlformats.org/officeDocument/2006/relationships/image" Target="../media/image46.emf"/><Relationship Id="rId2" Type="http://schemas.openxmlformats.org/officeDocument/2006/relationships/image" Target="../media/image41.emf"/><Relationship Id="rId1" Type="http://schemas.openxmlformats.org/officeDocument/2006/relationships/image" Target="../media/image40.emf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10" Type="http://schemas.openxmlformats.org/officeDocument/2006/relationships/image" Target="../media/image49.wmf"/><Relationship Id="rId4" Type="http://schemas.openxmlformats.org/officeDocument/2006/relationships/image" Target="../media/image43.emf"/><Relationship Id="rId9" Type="http://schemas.openxmlformats.org/officeDocument/2006/relationships/image" Target="../media/image48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image" Target="../media/image50.emf"/><Relationship Id="rId6" Type="http://schemas.openxmlformats.org/officeDocument/2006/relationships/image" Target="../media/image55.w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3" Type="http://schemas.openxmlformats.org/officeDocument/2006/relationships/image" Target="../media/image61.emf"/><Relationship Id="rId7" Type="http://schemas.openxmlformats.org/officeDocument/2006/relationships/image" Target="../media/image65.emf"/><Relationship Id="rId2" Type="http://schemas.openxmlformats.org/officeDocument/2006/relationships/image" Target="../media/image60.emf"/><Relationship Id="rId1" Type="http://schemas.openxmlformats.org/officeDocument/2006/relationships/image" Target="../media/image59.emf"/><Relationship Id="rId6" Type="http://schemas.openxmlformats.org/officeDocument/2006/relationships/image" Target="../media/image64.emf"/><Relationship Id="rId5" Type="http://schemas.openxmlformats.org/officeDocument/2006/relationships/image" Target="../media/image63.emf"/><Relationship Id="rId4" Type="http://schemas.openxmlformats.org/officeDocument/2006/relationships/image" Target="../media/image62.emf"/><Relationship Id="rId9" Type="http://schemas.openxmlformats.org/officeDocument/2006/relationships/image" Target="../media/image67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image" Target="../media/image68.emf"/><Relationship Id="rId6" Type="http://schemas.openxmlformats.org/officeDocument/2006/relationships/image" Target="../media/image73.emf"/><Relationship Id="rId5" Type="http://schemas.openxmlformats.org/officeDocument/2006/relationships/image" Target="../media/image72.emf"/><Relationship Id="rId4" Type="http://schemas.openxmlformats.org/officeDocument/2006/relationships/image" Target="../media/image7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2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2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2143DDC4-B864-47F9-B748-B2D6E1E00F3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26870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48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48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8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AF151D63-6BB5-4C01-93C9-B0DCCC3BBC5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367273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注意：转轴的三个方向角中只有两个是独立的。三者余弦的平方和为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151D63-6BB5-4C01-93C9-B0DCCC3BBC50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6498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151D63-6BB5-4C01-93C9-B0DCCC3BBC50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1695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982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678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850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863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86464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474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38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757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0546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56892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3443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182F"/>
            </a:gs>
            <a:gs pos="100000">
              <a:srgbClr val="00336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7"/>
          <p:cNvSpPr>
            <a:spLocks noChangeArrowheads="1"/>
          </p:cNvSpPr>
          <p:nvPr/>
        </p:nvSpPr>
        <p:spPr bwMode="auto">
          <a:xfrm>
            <a:off x="-25400" y="0"/>
            <a:ext cx="9204325" cy="6858000"/>
          </a:xfrm>
          <a:prstGeom prst="bevel">
            <a:avLst>
              <a:gd name="adj" fmla="val 1273"/>
            </a:avLst>
          </a:prstGeom>
          <a:solidFill>
            <a:srgbClr val="006699"/>
          </a:solidFill>
          <a:ln w="9525">
            <a:solidFill>
              <a:srgbClr val="0066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/>
          </a:p>
        </p:txBody>
      </p:sp>
      <p:sp>
        <p:nvSpPr>
          <p:cNvPr id="1027" name="Rectangle 8"/>
          <p:cNvSpPr>
            <a:spLocks noChangeArrowheads="1"/>
          </p:cNvSpPr>
          <p:nvPr/>
        </p:nvSpPr>
        <p:spPr bwMode="auto">
          <a:xfrm>
            <a:off x="250825" y="265113"/>
            <a:ext cx="8626475" cy="6330950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66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13" Type="http://schemas.openxmlformats.org/officeDocument/2006/relationships/image" Target="../media/image44.emf"/><Relationship Id="rId18" Type="http://schemas.openxmlformats.org/officeDocument/2006/relationships/oleObject" Target="../embeddings/oleObject46.bin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48.emf"/><Relationship Id="rId7" Type="http://schemas.openxmlformats.org/officeDocument/2006/relationships/image" Target="../media/image41.emf"/><Relationship Id="rId12" Type="http://schemas.openxmlformats.org/officeDocument/2006/relationships/oleObject" Target="../embeddings/oleObject43.bin"/><Relationship Id="rId17" Type="http://schemas.openxmlformats.org/officeDocument/2006/relationships/image" Target="../media/image46.emf"/><Relationship Id="rId2" Type="http://schemas.openxmlformats.org/officeDocument/2006/relationships/control" Target="../activeX/activeX1.xml"/><Relationship Id="rId16" Type="http://schemas.openxmlformats.org/officeDocument/2006/relationships/oleObject" Target="../embeddings/oleObject45.bin"/><Relationship Id="rId20" Type="http://schemas.openxmlformats.org/officeDocument/2006/relationships/oleObject" Target="../embeddings/oleObject47.bin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40.bin"/><Relationship Id="rId11" Type="http://schemas.openxmlformats.org/officeDocument/2006/relationships/image" Target="../media/image43.emf"/><Relationship Id="rId5" Type="http://schemas.openxmlformats.org/officeDocument/2006/relationships/image" Target="../media/image40.emf"/><Relationship Id="rId15" Type="http://schemas.openxmlformats.org/officeDocument/2006/relationships/image" Target="../media/image45.emf"/><Relationship Id="rId10" Type="http://schemas.openxmlformats.org/officeDocument/2006/relationships/oleObject" Target="../embeddings/oleObject42.bin"/><Relationship Id="rId19" Type="http://schemas.openxmlformats.org/officeDocument/2006/relationships/image" Target="../media/image47.emf"/><Relationship Id="rId4" Type="http://schemas.openxmlformats.org/officeDocument/2006/relationships/oleObject" Target="../embeddings/oleObject39.bin"/><Relationship Id="rId9" Type="http://schemas.openxmlformats.org/officeDocument/2006/relationships/image" Target="../media/image42.emf"/><Relationship Id="rId14" Type="http://schemas.openxmlformats.org/officeDocument/2006/relationships/oleObject" Target="../embeddings/oleObject44.bin"/><Relationship Id="rId22" Type="http://schemas.openxmlformats.org/officeDocument/2006/relationships/image" Target="../media/image49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13" Type="http://schemas.openxmlformats.org/officeDocument/2006/relationships/oleObject" Target="../embeddings/oleObject52.bin"/><Relationship Id="rId3" Type="http://schemas.openxmlformats.org/officeDocument/2006/relationships/oleObject" Target="../embeddings/oleObject48.bin"/><Relationship Id="rId7" Type="http://schemas.openxmlformats.org/officeDocument/2006/relationships/oleObject" Target="../embeddings/oleObject50.bin"/><Relationship Id="rId12" Type="http://schemas.openxmlformats.org/officeDocument/2006/relationships/image" Target="../media/image53.emf"/><Relationship Id="rId17" Type="http://schemas.openxmlformats.org/officeDocument/2006/relationships/image" Target="../media/image58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5.w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51.emf"/><Relationship Id="rId11" Type="http://schemas.openxmlformats.org/officeDocument/2006/relationships/oleObject" Target="../embeddings/oleObject51.bin"/><Relationship Id="rId5" Type="http://schemas.openxmlformats.org/officeDocument/2006/relationships/oleObject" Target="../embeddings/oleObject49.bin"/><Relationship Id="rId15" Type="http://schemas.openxmlformats.org/officeDocument/2006/relationships/oleObject" Target="../embeddings/oleObject53.bin"/><Relationship Id="rId10" Type="http://schemas.openxmlformats.org/officeDocument/2006/relationships/image" Target="../media/image57.emf"/><Relationship Id="rId4" Type="http://schemas.openxmlformats.org/officeDocument/2006/relationships/image" Target="../media/image50.emf"/><Relationship Id="rId9" Type="http://schemas.openxmlformats.org/officeDocument/2006/relationships/image" Target="../media/image56.emf"/><Relationship Id="rId14" Type="http://schemas.openxmlformats.org/officeDocument/2006/relationships/image" Target="../media/image54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13" Type="http://schemas.openxmlformats.org/officeDocument/2006/relationships/oleObject" Target="../embeddings/oleObject59.bin"/><Relationship Id="rId18" Type="http://schemas.openxmlformats.org/officeDocument/2006/relationships/image" Target="../media/image66.emf"/><Relationship Id="rId3" Type="http://schemas.openxmlformats.org/officeDocument/2006/relationships/oleObject" Target="../embeddings/oleObject54.bin"/><Relationship Id="rId7" Type="http://schemas.openxmlformats.org/officeDocument/2006/relationships/oleObject" Target="../embeddings/oleObject56.bin"/><Relationship Id="rId12" Type="http://schemas.openxmlformats.org/officeDocument/2006/relationships/image" Target="../media/image63.emf"/><Relationship Id="rId17" Type="http://schemas.openxmlformats.org/officeDocument/2006/relationships/oleObject" Target="../embeddings/oleObject6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5.emf"/><Relationship Id="rId20" Type="http://schemas.openxmlformats.org/officeDocument/2006/relationships/image" Target="../media/image67.e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60.emf"/><Relationship Id="rId11" Type="http://schemas.openxmlformats.org/officeDocument/2006/relationships/oleObject" Target="../embeddings/oleObject58.bin"/><Relationship Id="rId5" Type="http://schemas.openxmlformats.org/officeDocument/2006/relationships/oleObject" Target="../embeddings/oleObject55.bin"/><Relationship Id="rId15" Type="http://schemas.openxmlformats.org/officeDocument/2006/relationships/oleObject" Target="../embeddings/oleObject60.bin"/><Relationship Id="rId10" Type="http://schemas.openxmlformats.org/officeDocument/2006/relationships/image" Target="../media/image62.emf"/><Relationship Id="rId19" Type="http://schemas.openxmlformats.org/officeDocument/2006/relationships/oleObject" Target="../embeddings/oleObject62.bin"/><Relationship Id="rId4" Type="http://schemas.openxmlformats.org/officeDocument/2006/relationships/image" Target="../media/image59.emf"/><Relationship Id="rId9" Type="http://schemas.openxmlformats.org/officeDocument/2006/relationships/oleObject" Target="../embeddings/oleObject57.bin"/><Relationship Id="rId14" Type="http://schemas.openxmlformats.org/officeDocument/2006/relationships/image" Target="../media/image64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13" Type="http://schemas.openxmlformats.org/officeDocument/2006/relationships/image" Target="../media/image72.emf"/><Relationship Id="rId3" Type="http://schemas.openxmlformats.org/officeDocument/2006/relationships/oleObject" Target="../embeddings/oleObject63.bin"/><Relationship Id="rId7" Type="http://schemas.openxmlformats.org/officeDocument/2006/relationships/oleObject" Target="../embeddings/oleObject65.bin"/><Relationship Id="rId12" Type="http://schemas.openxmlformats.org/officeDocument/2006/relationships/oleObject" Target="../embeddings/oleObject6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9.emf"/><Relationship Id="rId11" Type="http://schemas.openxmlformats.org/officeDocument/2006/relationships/image" Target="../media/image74.jpeg"/><Relationship Id="rId5" Type="http://schemas.openxmlformats.org/officeDocument/2006/relationships/oleObject" Target="../embeddings/oleObject64.bin"/><Relationship Id="rId15" Type="http://schemas.openxmlformats.org/officeDocument/2006/relationships/image" Target="../media/image73.emf"/><Relationship Id="rId10" Type="http://schemas.openxmlformats.org/officeDocument/2006/relationships/image" Target="../media/image71.emf"/><Relationship Id="rId4" Type="http://schemas.openxmlformats.org/officeDocument/2006/relationships/image" Target="../media/image68.emf"/><Relationship Id="rId9" Type="http://schemas.openxmlformats.org/officeDocument/2006/relationships/oleObject" Target="../embeddings/oleObject66.bin"/><Relationship Id="rId14" Type="http://schemas.openxmlformats.org/officeDocument/2006/relationships/oleObject" Target="../embeddings/oleObject68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13" Type="http://schemas.openxmlformats.org/officeDocument/2006/relationships/oleObject" Target="../embeddings/oleObject74.bin"/><Relationship Id="rId18" Type="http://schemas.openxmlformats.org/officeDocument/2006/relationships/image" Target="../media/image82.emf"/><Relationship Id="rId3" Type="http://schemas.openxmlformats.org/officeDocument/2006/relationships/oleObject" Target="../embeddings/oleObject69.bin"/><Relationship Id="rId7" Type="http://schemas.openxmlformats.org/officeDocument/2006/relationships/oleObject" Target="../embeddings/oleObject71.bin"/><Relationship Id="rId12" Type="http://schemas.openxmlformats.org/officeDocument/2006/relationships/image" Target="../media/image79.emf"/><Relationship Id="rId17" Type="http://schemas.openxmlformats.org/officeDocument/2006/relationships/oleObject" Target="../embeddings/oleObject7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1.emf"/><Relationship Id="rId20" Type="http://schemas.openxmlformats.org/officeDocument/2006/relationships/image" Target="../media/image83.e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6.emf"/><Relationship Id="rId11" Type="http://schemas.openxmlformats.org/officeDocument/2006/relationships/oleObject" Target="../embeddings/oleObject73.bin"/><Relationship Id="rId5" Type="http://schemas.openxmlformats.org/officeDocument/2006/relationships/oleObject" Target="../embeddings/oleObject70.bin"/><Relationship Id="rId15" Type="http://schemas.openxmlformats.org/officeDocument/2006/relationships/oleObject" Target="../embeddings/oleObject75.bin"/><Relationship Id="rId10" Type="http://schemas.openxmlformats.org/officeDocument/2006/relationships/image" Target="../media/image78.emf"/><Relationship Id="rId19" Type="http://schemas.openxmlformats.org/officeDocument/2006/relationships/oleObject" Target="../embeddings/oleObject77.bin"/><Relationship Id="rId4" Type="http://schemas.openxmlformats.org/officeDocument/2006/relationships/image" Target="../media/image75.emf"/><Relationship Id="rId9" Type="http://schemas.openxmlformats.org/officeDocument/2006/relationships/oleObject" Target="../embeddings/oleObject72.bin"/><Relationship Id="rId14" Type="http://schemas.openxmlformats.org/officeDocument/2006/relationships/image" Target="../media/image80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0.bin"/><Relationship Id="rId13" Type="http://schemas.openxmlformats.org/officeDocument/2006/relationships/image" Target="../media/image89.emf"/><Relationship Id="rId18" Type="http://schemas.openxmlformats.org/officeDocument/2006/relationships/oleObject" Target="../embeddings/oleObject85.bin"/><Relationship Id="rId26" Type="http://schemas.openxmlformats.org/officeDocument/2006/relationships/oleObject" Target="../embeddings/oleObject89.bin"/><Relationship Id="rId3" Type="http://schemas.openxmlformats.org/officeDocument/2006/relationships/audio" Target="../media/audio1.wav"/><Relationship Id="rId21" Type="http://schemas.openxmlformats.org/officeDocument/2006/relationships/image" Target="../media/image93.emf"/><Relationship Id="rId7" Type="http://schemas.openxmlformats.org/officeDocument/2006/relationships/image" Target="../media/image86.emf"/><Relationship Id="rId12" Type="http://schemas.openxmlformats.org/officeDocument/2006/relationships/oleObject" Target="../embeddings/oleObject82.bin"/><Relationship Id="rId17" Type="http://schemas.openxmlformats.org/officeDocument/2006/relationships/image" Target="../media/image91.emf"/><Relationship Id="rId25" Type="http://schemas.openxmlformats.org/officeDocument/2006/relationships/image" Target="../media/image95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84.bin"/><Relationship Id="rId20" Type="http://schemas.openxmlformats.org/officeDocument/2006/relationships/oleObject" Target="../embeddings/oleObject86.bin"/><Relationship Id="rId29" Type="http://schemas.openxmlformats.org/officeDocument/2006/relationships/image" Target="../media/image97.emf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79.bin"/><Relationship Id="rId11" Type="http://schemas.openxmlformats.org/officeDocument/2006/relationships/image" Target="../media/image88.emf"/><Relationship Id="rId24" Type="http://schemas.openxmlformats.org/officeDocument/2006/relationships/oleObject" Target="../embeddings/oleObject88.bin"/><Relationship Id="rId5" Type="http://schemas.openxmlformats.org/officeDocument/2006/relationships/image" Target="../media/image85.emf"/><Relationship Id="rId15" Type="http://schemas.openxmlformats.org/officeDocument/2006/relationships/image" Target="../media/image90.emf"/><Relationship Id="rId23" Type="http://schemas.openxmlformats.org/officeDocument/2006/relationships/image" Target="../media/image94.emf"/><Relationship Id="rId28" Type="http://schemas.openxmlformats.org/officeDocument/2006/relationships/oleObject" Target="../embeddings/oleObject90.bin"/><Relationship Id="rId10" Type="http://schemas.openxmlformats.org/officeDocument/2006/relationships/oleObject" Target="../embeddings/oleObject81.bin"/><Relationship Id="rId19" Type="http://schemas.openxmlformats.org/officeDocument/2006/relationships/image" Target="../media/image92.emf"/><Relationship Id="rId4" Type="http://schemas.openxmlformats.org/officeDocument/2006/relationships/oleObject" Target="../embeddings/oleObject78.bin"/><Relationship Id="rId9" Type="http://schemas.openxmlformats.org/officeDocument/2006/relationships/image" Target="../media/image87.emf"/><Relationship Id="rId14" Type="http://schemas.openxmlformats.org/officeDocument/2006/relationships/oleObject" Target="../embeddings/oleObject83.bin"/><Relationship Id="rId22" Type="http://schemas.openxmlformats.org/officeDocument/2006/relationships/oleObject" Target="../embeddings/oleObject87.bin"/><Relationship Id="rId27" Type="http://schemas.openxmlformats.org/officeDocument/2006/relationships/image" Target="../media/image96.emf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96.bin"/><Relationship Id="rId18" Type="http://schemas.openxmlformats.org/officeDocument/2006/relationships/image" Target="../media/image105.wmf"/><Relationship Id="rId26" Type="http://schemas.openxmlformats.org/officeDocument/2006/relationships/image" Target="../media/image109.emf"/><Relationship Id="rId21" Type="http://schemas.openxmlformats.org/officeDocument/2006/relationships/oleObject" Target="../embeddings/oleObject100.bin"/><Relationship Id="rId34" Type="http://schemas.openxmlformats.org/officeDocument/2006/relationships/image" Target="../media/image113.wmf"/><Relationship Id="rId7" Type="http://schemas.openxmlformats.org/officeDocument/2006/relationships/oleObject" Target="../embeddings/oleObject93.bin"/><Relationship Id="rId12" Type="http://schemas.openxmlformats.org/officeDocument/2006/relationships/image" Target="../media/image102.emf"/><Relationship Id="rId17" Type="http://schemas.openxmlformats.org/officeDocument/2006/relationships/oleObject" Target="../embeddings/oleObject98.bin"/><Relationship Id="rId25" Type="http://schemas.openxmlformats.org/officeDocument/2006/relationships/oleObject" Target="../embeddings/oleObject102.bin"/><Relationship Id="rId33" Type="http://schemas.openxmlformats.org/officeDocument/2006/relationships/oleObject" Target="../embeddings/oleObject106.bin"/><Relationship Id="rId38" Type="http://schemas.openxmlformats.org/officeDocument/2006/relationships/image" Target="../media/image115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04.emf"/><Relationship Id="rId20" Type="http://schemas.openxmlformats.org/officeDocument/2006/relationships/image" Target="../media/image106.emf"/><Relationship Id="rId29" Type="http://schemas.openxmlformats.org/officeDocument/2006/relationships/oleObject" Target="../embeddings/oleObject104.bin"/><Relationship Id="rId1" Type="http://schemas.openxmlformats.org/officeDocument/2006/relationships/vmlDrawing" Target="../drawings/vmlDrawing12.vml"/><Relationship Id="rId6" Type="http://schemas.openxmlformats.org/officeDocument/2006/relationships/image" Target="../media/image99.emf"/><Relationship Id="rId11" Type="http://schemas.openxmlformats.org/officeDocument/2006/relationships/oleObject" Target="../embeddings/oleObject95.bin"/><Relationship Id="rId24" Type="http://schemas.openxmlformats.org/officeDocument/2006/relationships/image" Target="../media/image108.emf"/><Relationship Id="rId32" Type="http://schemas.openxmlformats.org/officeDocument/2006/relationships/image" Target="../media/image112.emf"/><Relationship Id="rId37" Type="http://schemas.openxmlformats.org/officeDocument/2006/relationships/oleObject" Target="../embeddings/oleObject108.bin"/><Relationship Id="rId5" Type="http://schemas.openxmlformats.org/officeDocument/2006/relationships/oleObject" Target="../embeddings/oleObject92.bin"/><Relationship Id="rId15" Type="http://schemas.openxmlformats.org/officeDocument/2006/relationships/oleObject" Target="../embeddings/oleObject97.bin"/><Relationship Id="rId23" Type="http://schemas.openxmlformats.org/officeDocument/2006/relationships/oleObject" Target="../embeddings/oleObject101.bin"/><Relationship Id="rId28" Type="http://schemas.openxmlformats.org/officeDocument/2006/relationships/image" Target="../media/image110.emf"/><Relationship Id="rId36" Type="http://schemas.openxmlformats.org/officeDocument/2006/relationships/image" Target="../media/image114.emf"/><Relationship Id="rId10" Type="http://schemas.openxmlformats.org/officeDocument/2006/relationships/image" Target="../media/image101.emf"/><Relationship Id="rId19" Type="http://schemas.openxmlformats.org/officeDocument/2006/relationships/oleObject" Target="../embeddings/oleObject99.bin"/><Relationship Id="rId31" Type="http://schemas.openxmlformats.org/officeDocument/2006/relationships/oleObject" Target="../embeddings/oleObject105.bin"/><Relationship Id="rId4" Type="http://schemas.openxmlformats.org/officeDocument/2006/relationships/image" Target="../media/image98.emf"/><Relationship Id="rId9" Type="http://schemas.openxmlformats.org/officeDocument/2006/relationships/oleObject" Target="../embeddings/oleObject94.bin"/><Relationship Id="rId14" Type="http://schemas.openxmlformats.org/officeDocument/2006/relationships/image" Target="../media/image103.emf"/><Relationship Id="rId22" Type="http://schemas.openxmlformats.org/officeDocument/2006/relationships/image" Target="../media/image107.emf"/><Relationship Id="rId27" Type="http://schemas.openxmlformats.org/officeDocument/2006/relationships/oleObject" Target="../embeddings/oleObject103.bin"/><Relationship Id="rId30" Type="http://schemas.openxmlformats.org/officeDocument/2006/relationships/image" Target="../media/image111.emf"/><Relationship Id="rId35" Type="http://schemas.openxmlformats.org/officeDocument/2006/relationships/oleObject" Target="../embeddings/oleObject107.bin"/><Relationship Id="rId8" Type="http://schemas.openxmlformats.org/officeDocument/2006/relationships/image" Target="../media/image100.emf"/><Relationship Id="rId3" Type="http://schemas.openxmlformats.org/officeDocument/2006/relationships/oleObject" Target="../embeddings/oleObject91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emf"/><Relationship Id="rId13" Type="http://schemas.openxmlformats.org/officeDocument/2006/relationships/oleObject" Target="../embeddings/oleObject114.bin"/><Relationship Id="rId18" Type="http://schemas.openxmlformats.org/officeDocument/2006/relationships/image" Target="../media/image123.emf"/><Relationship Id="rId3" Type="http://schemas.openxmlformats.org/officeDocument/2006/relationships/oleObject" Target="../embeddings/oleObject109.bin"/><Relationship Id="rId21" Type="http://schemas.openxmlformats.org/officeDocument/2006/relationships/oleObject" Target="../embeddings/oleObject118.bin"/><Relationship Id="rId7" Type="http://schemas.openxmlformats.org/officeDocument/2006/relationships/oleObject" Target="../embeddings/oleObject111.bin"/><Relationship Id="rId12" Type="http://schemas.openxmlformats.org/officeDocument/2006/relationships/image" Target="../media/image120.emf"/><Relationship Id="rId17" Type="http://schemas.openxmlformats.org/officeDocument/2006/relationships/oleObject" Target="../embeddings/oleObject11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22.emf"/><Relationship Id="rId20" Type="http://schemas.openxmlformats.org/officeDocument/2006/relationships/image" Target="../media/image124.e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17.emf"/><Relationship Id="rId11" Type="http://schemas.openxmlformats.org/officeDocument/2006/relationships/oleObject" Target="../embeddings/oleObject113.bin"/><Relationship Id="rId24" Type="http://schemas.openxmlformats.org/officeDocument/2006/relationships/image" Target="../media/image126.emf"/><Relationship Id="rId5" Type="http://schemas.openxmlformats.org/officeDocument/2006/relationships/oleObject" Target="../embeddings/oleObject110.bin"/><Relationship Id="rId15" Type="http://schemas.openxmlformats.org/officeDocument/2006/relationships/oleObject" Target="../embeddings/oleObject115.bin"/><Relationship Id="rId23" Type="http://schemas.openxmlformats.org/officeDocument/2006/relationships/oleObject" Target="../embeddings/oleObject119.bin"/><Relationship Id="rId10" Type="http://schemas.openxmlformats.org/officeDocument/2006/relationships/image" Target="../media/image119.emf"/><Relationship Id="rId19" Type="http://schemas.openxmlformats.org/officeDocument/2006/relationships/oleObject" Target="../embeddings/oleObject117.bin"/><Relationship Id="rId4" Type="http://schemas.openxmlformats.org/officeDocument/2006/relationships/image" Target="../media/image116.emf"/><Relationship Id="rId9" Type="http://schemas.openxmlformats.org/officeDocument/2006/relationships/oleObject" Target="../embeddings/oleObject112.bin"/><Relationship Id="rId14" Type="http://schemas.openxmlformats.org/officeDocument/2006/relationships/image" Target="../media/image121.emf"/><Relationship Id="rId22" Type="http://schemas.openxmlformats.org/officeDocument/2006/relationships/image" Target="../media/image125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9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6.emf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.wmf"/><Relationship Id="rId20" Type="http://schemas.openxmlformats.org/officeDocument/2006/relationships/image" Target="../media/image10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5.emf"/><Relationship Id="rId19" Type="http://schemas.openxmlformats.org/officeDocument/2006/relationships/oleObject" Target="../embeddings/oleObject9.bin"/><Relationship Id="rId4" Type="http://schemas.openxmlformats.org/officeDocument/2006/relationships/image" Target="../media/image2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7.w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2.bin"/><Relationship Id="rId13" Type="http://schemas.openxmlformats.org/officeDocument/2006/relationships/image" Target="../media/image131.wmf"/><Relationship Id="rId18" Type="http://schemas.openxmlformats.org/officeDocument/2006/relationships/oleObject" Target="../embeddings/oleObject127.bin"/><Relationship Id="rId26" Type="http://schemas.openxmlformats.org/officeDocument/2006/relationships/oleObject" Target="../embeddings/oleObject131.bin"/><Relationship Id="rId3" Type="http://schemas.openxmlformats.org/officeDocument/2006/relationships/notesSlide" Target="../notesSlides/notesSlide2.xml"/><Relationship Id="rId21" Type="http://schemas.openxmlformats.org/officeDocument/2006/relationships/image" Target="../media/image135.emf"/><Relationship Id="rId7" Type="http://schemas.openxmlformats.org/officeDocument/2006/relationships/image" Target="../media/image128.wmf"/><Relationship Id="rId12" Type="http://schemas.openxmlformats.org/officeDocument/2006/relationships/oleObject" Target="../embeddings/oleObject124.bin"/><Relationship Id="rId17" Type="http://schemas.openxmlformats.org/officeDocument/2006/relationships/image" Target="../media/image133.emf"/><Relationship Id="rId25" Type="http://schemas.openxmlformats.org/officeDocument/2006/relationships/image" Target="../media/image137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26.bin"/><Relationship Id="rId20" Type="http://schemas.openxmlformats.org/officeDocument/2006/relationships/oleObject" Target="../embeddings/oleObject128.bin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21.bin"/><Relationship Id="rId11" Type="http://schemas.openxmlformats.org/officeDocument/2006/relationships/image" Target="../media/image130.wmf"/><Relationship Id="rId24" Type="http://schemas.openxmlformats.org/officeDocument/2006/relationships/oleObject" Target="../embeddings/oleObject130.bin"/><Relationship Id="rId5" Type="http://schemas.openxmlformats.org/officeDocument/2006/relationships/image" Target="../media/image127.wmf"/><Relationship Id="rId15" Type="http://schemas.openxmlformats.org/officeDocument/2006/relationships/image" Target="../media/image132.emf"/><Relationship Id="rId23" Type="http://schemas.openxmlformats.org/officeDocument/2006/relationships/image" Target="../media/image136.emf"/><Relationship Id="rId10" Type="http://schemas.openxmlformats.org/officeDocument/2006/relationships/oleObject" Target="../embeddings/oleObject123.bin"/><Relationship Id="rId19" Type="http://schemas.openxmlformats.org/officeDocument/2006/relationships/image" Target="../media/image134.emf"/><Relationship Id="rId4" Type="http://schemas.openxmlformats.org/officeDocument/2006/relationships/oleObject" Target="../embeddings/oleObject120.bin"/><Relationship Id="rId9" Type="http://schemas.openxmlformats.org/officeDocument/2006/relationships/image" Target="../media/image129.wmf"/><Relationship Id="rId14" Type="http://schemas.openxmlformats.org/officeDocument/2006/relationships/oleObject" Target="../embeddings/oleObject125.bin"/><Relationship Id="rId22" Type="http://schemas.openxmlformats.org/officeDocument/2006/relationships/oleObject" Target="../embeddings/oleObject129.bin"/><Relationship Id="rId27" Type="http://schemas.openxmlformats.org/officeDocument/2006/relationships/image" Target="../media/image138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emf"/><Relationship Id="rId13" Type="http://schemas.openxmlformats.org/officeDocument/2006/relationships/oleObject" Target="../embeddings/oleObject137.bin"/><Relationship Id="rId18" Type="http://schemas.openxmlformats.org/officeDocument/2006/relationships/image" Target="../media/image146.emf"/><Relationship Id="rId3" Type="http://schemas.openxmlformats.org/officeDocument/2006/relationships/oleObject" Target="../embeddings/oleObject132.bin"/><Relationship Id="rId7" Type="http://schemas.openxmlformats.org/officeDocument/2006/relationships/oleObject" Target="../embeddings/oleObject134.bin"/><Relationship Id="rId12" Type="http://schemas.openxmlformats.org/officeDocument/2006/relationships/image" Target="../media/image143.emf"/><Relationship Id="rId17" Type="http://schemas.openxmlformats.org/officeDocument/2006/relationships/oleObject" Target="../embeddings/oleObject13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45.emf"/><Relationship Id="rId20" Type="http://schemas.openxmlformats.org/officeDocument/2006/relationships/image" Target="../media/image147.w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40.emf"/><Relationship Id="rId11" Type="http://schemas.openxmlformats.org/officeDocument/2006/relationships/oleObject" Target="../embeddings/oleObject136.bin"/><Relationship Id="rId5" Type="http://schemas.openxmlformats.org/officeDocument/2006/relationships/oleObject" Target="../embeddings/oleObject133.bin"/><Relationship Id="rId15" Type="http://schemas.openxmlformats.org/officeDocument/2006/relationships/oleObject" Target="../embeddings/oleObject138.bin"/><Relationship Id="rId10" Type="http://schemas.openxmlformats.org/officeDocument/2006/relationships/image" Target="../media/image142.emf"/><Relationship Id="rId19" Type="http://schemas.openxmlformats.org/officeDocument/2006/relationships/oleObject" Target="../embeddings/oleObject140.bin"/><Relationship Id="rId4" Type="http://schemas.openxmlformats.org/officeDocument/2006/relationships/image" Target="../media/image139.emf"/><Relationship Id="rId9" Type="http://schemas.openxmlformats.org/officeDocument/2006/relationships/oleObject" Target="../embeddings/oleObject135.bin"/><Relationship Id="rId14" Type="http://schemas.openxmlformats.org/officeDocument/2006/relationships/image" Target="../media/image144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emf"/><Relationship Id="rId13" Type="http://schemas.openxmlformats.org/officeDocument/2006/relationships/oleObject" Target="../embeddings/oleObject146.bin"/><Relationship Id="rId3" Type="http://schemas.openxmlformats.org/officeDocument/2006/relationships/oleObject" Target="../embeddings/oleObject141.bin"/><Relationship Id="rId7" Type="http://schemas.openxmlformats.org/officeDocument/2006/relationships/oleObject" Target="../embeddings/oleObject143.bin"/><Relationship Id="rId12" Type="http://schemas.openxmlformats.org/officeDocument/2006/relationships/image" Target="../media/image152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54.emf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49.emf"/><Relationship Id="rId11" Type="http://schemas.openxmlformats.org/officeDocument/2006/relationships/oleObject" Target="../embeddings/oleObject145.bin"/><Relationship Id="rId5" Type="http://schemas.openxmlformats.org/officeDocument/2006/relationships/oleObject" Target="../embeddings/oleObject142.bin"/><Relationship Id="rId15" Type="http://schemas.openxmlformats.org/officeDocument/2006/relationships/oleObject" Target="../embeddings/oleObject147.bin"/><Relationship Id="rId10" Type="http://schemas.openxmlformats.org/officeDocument/2006/relationships/image" Target="../media/image151.emf"/><Relationship Id="rId4" Type="http://schemas.openxmlformats.org/officeDocument/2006/relationships/image" Target="../media/image148.emf"/><Relationship Id="rId9" Type="http://schemas.openxmlformats.org/officeDocument/2006/relationships/oleObject" Target="../embeddings/oleObject144.bin"/><Relationship Id="rId14" Type="http://schemas.openxmlformats.org/officeDocument/2006/relationships/image" Target="../media/image153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emf"/><Relationship Id="rId13" Type="http://schemas.openxmlformats.org/officeDocument/2006/relationships/image" Target="../media/image159.wmf"/><Relationship Id="rId3" Type="http://schemas.openxmlformats.org/officeDocument/2006/relationships/oleObject" Target="../embeddings/oleObject148.bin"/><Relationship Id="rId7" Type="http://schemas.openxmlformats.org/officeDocument/2006/relationships/oleObject" Target="../embeddings/oleObject150.bin"/><Relationship Id="rId12" Type="http://schemas.openxmlformats.org/officeDocument/2006/relationships/oleObject" Target="../embeddings/oleObject15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56.emf"/><Relationship Id="rId11" Type="http://schemas.openxmlformats.org/officeDocument/2006/relationships/image" Target="../media/image158.wmf"/><Relationship Id="rId5" Type="http://schemas.openxmlformats.org/officeDocument/2006/relationships/oleObject" Target="../embeddings/oleObject149.bin"/><Relationship Id="rId15" Type="http://schemas.openxmlformats.org/officeDocument/2006/relationships/image" Target="../media/image160.wmf"/><Relationship Id="rId10" Type="http://schemas.openxmlformats.org/officeDocument/2006/relationships/oleObject" Target="../embeddings/oleObject151.bin"/><Relationship Id="rId4" Type="http://schemas.openxmlformats.org/officeDocument/2006/relationships/image" Target="../media/image155.emf"/><Relationship Id="rId9" Type="http://schemas.openxmlformats.org/officeDocument/2006/relationships/hyperlink" Target="../../../&#26700;&#38754;/cai(2003)/&#31532;6&#31456;/&#21160;&#30011;/&#24377;&#31783;&#25391;&#23376;1(&#21147;&#30340;&#21464;&#21270;&#65289;.swf" TargetMode="External"/><Relationship Id="rId14" Type="http://schemas.openxmlformats.org/officeDocument/2006/relationships/oleObject" Target="../embeddings/oleObject153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emf"/><Relationship Id="rId13" Type="http://schemas.openxmlformats.org/officeDocument/2006/relationships/oleObject" Target="../embeddings/oleObject159.bin"/><Relationship Id="rId18" Type="http://schemas.openxmlformats.org/officeDocument/2006/relationships/image" Target="../media/image168.emf"/><Relationship Id="rId3" Type="http://schemas.openxmlformats.org/officeDocument/2006/relationships/oleObject" Target="../embeddings/oleObject154.bin"/><Relationship Id="rId21" Type="http://schemas.openxmlformats.org/officeDocument/2006/relationships/image" Target="../media/image169.emf"/><Relationship Id="rId7" Type="http://schemas.openxmlformats.org/officeDocument/2006/relationships/oleObject" Target="../embeddings/oleObject156.bin"/><Relationship Id="rId12" Type="http://schemas.openxmlformats.org/officeDocument/2006/relationships/image" Target="../media/image165.emf"/><Relationship Id="rId17" Type="http://schemas.openxmlformats.org/officeDocument/2006/relationships/oleObject" Target="../embeddings/oleObject16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67.emf"/><Relationship Id="rId20" Type="http://schemas.openxmlformats.org/officeDocument/2006/relationships/oleObject" Target="../embeddings/oleObject162.bin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62.emf"/><Relationship Id="rId11" Type="http://schemas.openxmlformats.org/officeDocument/2006/relationships/oleObject" Target="../embeddings/oleObject158.bin"/><Relationship Id="rId5" Type="http://schemas.openxmlformats.org/officeDocument/2006/relationships/oleObject" Target="../embeddings/oleObject155.bin"/><Relationship Id="rId15" Type="http://schemas.openxmlformats.org/officeDocument/2006/relationships/oleObject" Target="../embeddings/oleObject160.bin"/><Relationship Id="rId10" Type="http://schemas.openxmlformats.org/officeDocument/2006/relationships/image" Target="../media/image164.emf"/><Relationship Id="rId19" Type="http://schemas.openxmlformats.org/officeDocument/2006/relationships/hyperlink" Target="../../../&#26700;&#38754;/cai(2003)/&#31532;6&#31456;/&#21160;&#30011;/&#24377;&#31783;&#25391;&#23376;1(&#21147;&#30340;&#21464;&#21270;&#65289;.swf" TargetMode="External"/><Relationship Id="rId4" Type="http://schemas.openxmlformats.org/officeDocument/2006/relationships/image" Target="../media/image161.emf"/><Relationship Id="rId9" Type="http://schemas.openxmlformats.org/officeDocument/2006/relationships/oleObject" Target="../embeddings/oleObject157.bin"/><Relationship Id="rId14" Type="http://schemas.openxmlformats.org/officeDocument/2006/relationships/image" Target="../media/image166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wmf"/><Relationship Id="rId13" Type="http://schemas.openxmlformats.org/officeDocument/2006/relationships/oleObject" Target="../embeddings/oleObject168.bin"/><Relationship Id="rId3" Type="http://schemas.openxmlformats.org/officeDocument/2006/relationships/oleObject" Target="../embeddings/oleObject163.bin"/><Relationship Id="rId7" Type="http://schemas.openxmlformats.org/officeDocument/2006/relationships/oleObject" Target="../embeddings/oleObject165.bin"/><Relationship Id="rId12" Type="http://schemas.openxmlformats.org/officeDocument/2006/relationships/image" Target="../media/image174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76.wmf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71.wmf"/><Relationship Id="rId11" Type="http://schemas.openxmlformats.org/officeDocument/2006/relationships/oleObject" Target="../embeddings/oleObject167.bin"/><Relationship Id="rId5" Type="http://schemas.openxmlformats.org/officeDocument/2006/relationships/oleObject" Target="../embeddings/oleObject164.bin"/><Relationship Id="rId15" Type="http://schemas.openxmlformats.org/officeDocument/2006/relationships/oleObject" Target="../embeddings/oleObject169.bin"/><Relationship Id="rId10" Type="http://schemas.openxmlformats.org/officeDocument/2006/relationships/image" Target="../media/image173.wmf"/><Relationship Id="rId4" Type="http://schemas.openxmlformats.org/officeDocument/2006/relationships/image" Target="../media/image170.wmf"/><Relationship Id="rId9" Type="http://schemas.openxmlformats.org/officeDocument/2006/relationships/oleObject" Target="../embeddings/oleObject166.bin"/><Relationship Id="rId14" Type="http://schemas.openxmlformats.org/officeDocument/2006/relationships/image" Target="../media/image175.wmf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5.bin"/><Relationship Id="rId18" Type="http://schemas.openxmlformats.org/officeDocument/2006/relationships/image" Target="../media/image18.emf"/><Relationship Id="rId26" Type="http://schemas.openxmlformats.org/officeDocument/2006/relationships/image" Target="../media/image22.wmf"/><Relationship Id="rId3" Type="http://schemas.openxmlformats.org/officeDocument/2006/relationships/oleObject" Target="../embeddings/oleObject10.bin"/><Relationship Id="rId21" Type="http://schemas.openxmlformats.org/officeDocument/2006/relationships/oleObject" Target="../embeddings/oleObject19.bin"/><Relationship Id="rId34" Type="http://schemas.openxmlformats.org/officeDocument/2006/relationships/image" Target="../media/image25.wmf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15.emf"/><Relationship Id="rId17" Type="http://schemas.openxmlformats.org/officeDocument/2006/relationships/oleObject" Target="../embeddings/oleObject17.bin"/><Relationship Id="rId25" Type="http://schemas.openxmlformats.org/officeDocument/2006/relationships/oleObject" Target="../embeddings/oleObject21.bin"/><Relationship Id="rId33" Type="http://schemas.openxmlformats.org/officeDocument/2006/relationships/oleObject" Target="../embeddings/oleObject2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7.emf"/><Relationship Id="rId20" Type="http://schemas.openxmlformats.org/officeDocument/2006/relationships/image" Target="../media/image19.wmf"/><Relationship Id="rId29" Type="http://schemas.openxmlformats.org/officeDocument/2006/relationships/oleObject" Target="../embeddings/oleObject23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wmf"/><Relationship Id="rId11" Type="http://schemas.openxmlformats.org/officeDocument/2006/relationships/oleObject" Target="../embeddings/oleObject14.bin"/><Relationship Id="rId24" Type="http://schemas.openxmlformats.org/officeDocument/2006/relationships/image" Target="../media/image21.emf"/><Relationship Id="rId32" Type="http://schemas.openxmlformats.org/officeDocument/2006/relationships/image" Target="../media/image24.wmf"/><Relationship Id="rId5" Type="http://schemas.openxmlformats.org/officeDocument/2006/relationships/oleObject" Target="../embeddings/oleObject11.bin"/><Relationship Id="rId15" Type="http://schemas.openxmlformats.org/officeDocument/2006/relationships/oleObject" Target="../embeddings/oleObject16.bin"/><Relationship Id="rId23" Type="http://schemas.openxmlformats.org/officeDocument/2006/relationships/oleObject" Target="../embeddings/oleObject20.bin"/><Relationship Id="rId28" Type="http://schemas.openxmlformats.org/officeDocument/2006/relationships/image" Target="../media/image23.wmf"/><Relationship Id="rId10" Type="http://schemas.openxmlformats.org/officeDocument/2006/relationships/image" Target="../media/image14.emf"/><Relationship Id="rId19" Type="http://schemas.openxmlformats.org/officeDocument/2006/relationships/oleObject" Target="../embeddings/oleObject18.bin"/><Relationship Id="rId31" Type="http://schemas.openxmlformats.org/officeDocument/2006/relationships/oleObject" Target="../embeddings/oleObject24.bin"/><Relationship Id="rId4" Type="http://schemas.openxmlformats.org/officeDocument/2006/relationships/image" Target="../media/image11.wmf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16.emf"/><Relationship Id="rId22" Type="http://schemas.openxmlformats.org/officeDocument/2006/relationships/image" Target="../media/image20.emf"/><Relationship Id="rId27" Type="http://schemas.openxmlformats.org/officeDocument/2006/relationships/oleObject" Target="../embeddings/oleObject22.bin"/><Relationship Id="rId30" Type="http://schemas.openxmlformats.org/officeDocument/2006/relationships/image" Target="../media/image9.wmf"/><Relationship Id="rId8" Type="http://schemas.openxmlformats.org/officeDocument/2006/relationships/image" Target="../media/image13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13" Type="http://schemas.openxmlformats.org/officeDocument/2006/relationships/oleObject" Target="../embeddings/oleObject31.bin"/><Relationship Id="rId18" Type="http://schemas.openxmlformats.org/officeDocument/2006/relationships/image" Target="../media/image33.emf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30.emf"/><Relationship Id="rId17" Type="http://schemas.openxmlformats.org/officeDocument/2006/relationships/oleObject" Target="../embeddings/oleObject3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2.e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27.emf"/><Relationship Id="rId11" Type="http://schemas.openxmlformats.org/officeDocument/2006/relationships/oleObject" Target="../embeddings/oleObject30.bin"/><Relationship Id="rId5" Type="http://schemas.openxmlformats.org/officeDocument/2006/relationships/oleObject" Target="../embeddings/oleObject27.bin"/><Relationship Id="rId15" Type="http://schemas.openxmlformats.org/officeDocument/2006/relationships/oleObject" Target="../embeddings/oleObject32.bin"/><Relationship Id="rId10" Type="http://schemas.openxmlformats.org/officeDocument/2006/relationships/image" Target="../media/image29.emf"/><Relationship Id="rId4" Type="http://schemas.openxmlformats.org/officeDocument/2006/relationships/image" Target="../media/image26.emf"/><Relationship Id="rId9" Type="http://schemas.openxmlformats.org/officeDocument/2006/relationships/oleObject" Target="../embeddings/oleObject29.bin"/><Relationship Id="rId14" Type="http://schemas.openxmlformats.org/officeDocument/2006/relationships/image" Target="../media/image31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35.bin"/><Relationship Id="rId11" Type="http://schemas.openxmlformats.org/officeDocument/2006/relationships/image" Target="../media/image38.emf"/><Relationship Id="rId5" Type="http://schemas.openxmlformats.org/officeDocument/2006/relationships/image" Target="../media/image35.emf"/><Relationship Id="rId10" Type="http://schemas.openxmlformats.org/officeDocument/2006/relationships/oleObject" Target="../embeddings/oleObject37.bin"/><Relationship Id="rId4" Type="http://schemas.openxmlformats.org/officeDocument/2006/relationships/oleObject" Target="../embeddings/oleObject34.bin"/><Relationship Id="rId9" Type="http://schemas.openxmlformats.org/officeDocument/2006/relationships/image" Target="../media/image3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802" name="Rectangle 2"/>
          <p:cNvSpPr>
            <a:spLocks noChangeArrowheads="1"/>
          </p:cNvSpPr>
          <p:nvPr/>
        </p:nvSpPr>
        <p:spPr bwMode="auto">
          <a:xfrm>
            <a:off x="323850" y="1125538"/>
            <a:ext cx="8569325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4500" b="0" dirty="0" smtClean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隶书" panose="02010509060101010101" pitchFamily="49" charset="-122"/>
                <a:cs typeface="Times New Roman" panose="02020603050405020304" pitchFamily="18" charset="0"/>
              </a:rPr>
              <a:t>Chapter 4</a:t>
            </a:r>
            <a:endParaRPr lang="en-US" altLang="zh-CN" sz="4500" dirty="0" smtClean="0">
              <a:solidFill>
                <a:srgbClr val="00FFFF"/>
              </a:solidFill>
              <a:effectLst>
                <a:outerShdw blurRad="38100" dist="38100" dir="2700000" algn="tl">
                  <a:srgbClr val="000000"/>
                </a:outerShdw>
              </a:effectLst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88803" name="Rectangle 3"/>
          <p:cNvSpPr>
            <a:spLocks noChangeArrowheads="1"/>
          </p:cNvSpPr>
          <p:nvPr/>
        </p:nvSpPr>
        <p:spPr bwMode="auto">
          <a:xfrm>
            <a:off x="0" y="1989138"/>
            <a:ext cx="9144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defRPr/>
            </a:pPr>
            <a:r>
              <a:rPr lang="en-US" altLang="zh-CN" sz="4500" dirty="0" smtClean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方正舒体" panose="02010601030101010101" pitchFamily="2" charset="-122"/>
                <a:cs typeface="Times New Roman" panose="02020603050405020304" pitchFamily="18" charset="0"/>
              </a:rPr>
              <a:t>Impulse and Momentum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3276600" y="6021388"/>
            <a:ext cx="35067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 sz="2000">
                <a:solidFill>
                  <a:srgbClr val="FFFF00"/>
                </a:solidFill>
                <a:ea typeface="方正舒体" pitchFamily="2" charset="-122"/>
              </a:rPr>
              <a:t>我国舰艇上发射远程导弹实验</a:t>
            </a:r>
          </a:p>
        </p:txBody>
      </p:sp>
      <p:pic>
        <p:nvPicPr>
          <p:cNvPr id="5125" name="Picture 5" descr="舰上发射焦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" t="1671" r="1669" b="14142"/>
          <a:stretch>
            <a:fillRect/>
          </a:stretch>
        </p:blipFill>
        <p:spPr bwMode="auto">
          <a:xfrm>
            <a:off x="2138363" y="2997200"/>
            <a:ext cx="5097462" cy="2998788"/>
          </a:xfrm>
          <a:prstGeom prst="rect">
            <a:avLst/>
          </a:prstGeom>
          <a:noFill/>
          <a:ln w="3810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76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/>
          <p:cNvSpPr>
            <a:spLocks noChangeArrowheads="1"/>
          </p:cNvSpPr>
          <p:nvPr/>
        </p:nvSpPr>
        <p:spPr bwMode="auto">
          <a:xfrm>
            <a:off x="395288" y="188913"/>
            <a:ext cx="8569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solidFill>
                  <a:srgbClr val="FFFF99"/>
                </a:solidFill>
                <a:ea typeface="楷体_GB2312" pitchFamily="49" charset="-122"/>
              </a:rPr>
              <a:t>三、</a:t>
            </a:r>
            <a:r>
              <a:rPr kumimoji="0" lang="zh-CN" altLang="en-US">
                <a:solidFill>
                  <a:srgbClr val="FFFF99"/>
                </a:solidFill>
                <a:ea typeface="楷体_GB2312" pitchFamily="49" charset="-122"/>
              </a:rPr>
              <a:t>刚体的平动</a:t>
            </a:r>
            <a:r>
              <a:rPr lang="en-US" altLang="zh-CN">
                <a:solidFill>
                  <a:srgbClr val="FFFF00"/>
                </a:solidFill>
              </a:rPr>
              <a:t>—— Translation</a:t>
            </a:r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307203" name="Text Box 3"/>
          <p:cNvSpPr txBox="1">
            <a:spLocks noChangeArrowheads="1"/>
          </p:cNvSpPr>
          <p:nvPr/>
        </p:nvSpPr>
        <p:spPr bwMode="auto">
          <a:xfrm>
            <a:off x="747713" y="784225"/>
            <a:ext cx="11033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00FFFF"/>
                </a:solidFill>
                <a:ea typeface="楷体_GB2312" pitchFamily="49" charset="-122"/>
              </a:rPr>
              <a:t>定义：</a:t>
            </a:r>
            <a:endParaRPr kumimoji="0" lang="zh-CN" altLang="en-US" b="0">
              <a:solidFill>
                <a:srgbClr val="00FFFF"/>
              </a:solidFill>
              <a:ea typeface="楷体_GB2312" pitchFamily="49" charset="-122"/>
            </a:endParaRPr>
          </a:p>
        </p:txBody>
      </p:sp>
      <p:sp>
        <p:nvSpPr>
          <p:cNvPr id="307204" name="Text Box 4"/>
          <p:cNvSpPr txBox="1">
            <a:spLocks noChangeArrowheads="1"/>
          </p:cNvSpPr>
          <p:nvPr/>
        </p:nvSpPr>
        <p:spPr bwMode="auto">
          <a:xfrm>
            <a:off x="1619250" y="784225"/>
            <a:ext cx="6924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刚体运动时，若在刚体内所作的任一条直线都始终</a:t>
            </a:r>
            <a:endParaRPr kumimoji="0" lang="zh-CN" altLang="en-US" b="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307205" name="Text Box 5"/>
          <p:cNvSpPr txBox="1">
            <a:spLocks noChangeArrowheads="1"/>
          </p:cNvSpPr>
          <p:nvPr/>
        </p:nvSpPr>
        <p:spPr bwMode="auto">
          <a:xfrm>
            <a:off x="1619250" y="1289050"/>
            <a:ext cx="2328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保持和自身平行</a:t>
            </a:r>
          </a:p>
        </p:txBody>
      </p:sp>
      <p:sp>
        <p:nvSpPr>
          <p:cNvPr id="307206" name="Rectangle 6"/>
          <p:cNvSpPr>
            <a:spLocks noChangeArrowheads="1"/>
          </p:cNvSpPr>
          <p:nvPr/>
        </p:nvSpPr>
        <p:spPr bwMode="auto">
          <a:xfrm>
            <a:off x="3995738" y="1289050"/>
            <a:ext cx="2514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i="1">
                <a:solidFill>
                  <a:srgbClr val="66FFFF"/>
                </a:solidFill>
                <a:ea typeface="楷体_GB2312" pitchFamily="49" charset="-122"/>
              </a:rPr>
              <a:t>—— </a:t>
            </a:r>
            <a:r>
              <a:rPr kumimoji="0" lang="zh-CN" altLang="en-US">
                <a:solidFill>
                  <a:srgbClr val="66FFFF"/>
                </a:solidFill>
                <a:ea typeface="楷体_GB2312" pitchFamily="49" charset="-122"/>
              </a:rPr>
              <a:t>刚体平动</a:t>
            </a:r>
            <a:endParaRPr kumimoji="0" lang="zh-CN" altLang="en-US" i="1">
              <a:solidFill>
                <a:srgbClr val="66FFFF"/>
              </a:solidFill>
              <a:ea typeface="楷体_GB2312" pitchFamily="49" charset="-122"/>
            </a:endParaRPr>
          </a:p>
        </p:txBody>
      </p:sp>
      <p:sp>
        <p:nvSpPr>
          <p:cNvPr id="307207" name="AutoShape 7"/>
          <p:cNvSpPr>
            <a:spLocks noChangeArrowheads="1"/>
          </p:cNvSpPr>
          <p:nvPr/>
        </p:nvSpPr>
        <p:spPr bwMode="auto">
          <a:xfrm>
            <a:off x="4572000" y="4225925"/>
            <a:ext cx="1066800" cy="1219200"/>
          </a:xfrm>
          <a:prstGeom prst="cube">
            <a:avLst>
              <a:gd name="adj" fmla="val 25000"/>
            </a:avLst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07208" name="AutoShape 8"/>
          <p:cNvSpPr>
            <a:spLocks noChangeArrowheads="1"/>
          </p:cNvSpPr>
          <p:nvPr/>
        </p:nvSpPr>
        <p:spPr bwMode="auto">
          <a:xfrm>
            <a:off x="6081713" y="4845050"/>
            <a:ext cx="1066800" cy="1219200"/>
          </a:xfrm>
          <a:prstGeom prst="cube">
            <a:avLst>
              <a:gd name="adj" fmla="val 25000"/>
            </a:avLst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07209" name="AutoShape 9"/>
          <p:cNvSpPr>
            <a:spLocks noChangeArrowheads="1"/>
          </p:cNvSpPr>
          <p:nvPr/>
        </p:nvSpPr>
        <p:spPr bwMode="auto">
          <a:xfrm>
            <a:off x="7681913" y="3549650"/>
            <a:ext cx="1066800" cy="1219200"/>
          </a:xfrm>
          <a:prstGeom prst="cube">
            <a:avLst>
              <a:gd name="adj" fmla="val 25000"/>
            </a:avLst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07210" name="Line 10"/>
          <p:cNvSpPr>
            <a:spLocks noChangeShapeType="1"/>
          </p:cNvSpPr>
          <p:nvPr/>
        </p:nvSpPr>
        <p:spPr bwMode="auto">
          <a:xfrm flipV="1">
            <a:off x="4572000" y="4508500"/>
            <a:ext cx="457200" cy="914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211" name="Line 11"/>
          <p:cNvSpPr>
            <a:spLocks noChangeShapeType="1"/>
          </p:cNvSpPr>
          <p:nvPr/>
        </p:nvSpPr>
        <p:spPr bwMode="auto">
          <a:xfrm flipV="1">
            <a:off x="7681913" y="3854450"/>
            <a:ext cx="457200" cy="914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212" name="Line 12"/>
          <p:cNvSpPr>
            <a:spLocks noChangeShapeType="1"/>
          </p:cNvSpPr>
          <p:nvPr/>
        </p:nvSpPr>
        <p:spPr bwMode="auto">
          <a:xfrm flipV="1">
            <a:off x="6081713" y="5149850"/>
            <a:ext cx="457200" cy="914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213" name="Text Box 13"/>
          <p:cNvSpPr txBox="1">
            <a:spLocks noChangeArrowheads="1"/>
          </p:cNvSpPr>
          <p:nvPr/>
        </p:nvSpPr>
        <p:spPr bwMode="auto">
          <a:xfrm>
            <a:off x="915988" y="2378075"/>
            <a:ext cx="3800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dirty="0">
                <a:solidFill>
                  <a:srgbClr val="00FFFF"/>
                </a:solidFill>
                <a:ea typeface="楷体_GB2312" pitchFamily="49" charset="-122"/>
              </a:rPr>
              <a:t> </a:t>
            </a:r>
            <a:r>
              <a:rPr kumimoji="0" lang="zh-CN" altLang="en-US" dirty="0">
                <a:solidFill>
                  <a:srgbClr val="00FFFF"/>
                </a:solidFill>
                <a:ea typeface="楷体_GB2312" pitchFamily="49" charset="-122"/>
              </a:rPr>
              <a:t>平动的特点</a:t>
            </a:r>
            <a:endParaRPr kumimoji="0" lang="zh-CN" altLang="en-US" b="0" dirty="0">
              <a:solidFill>
                <a:srgbClr val="00FFFF"/>
              </a:solidFill>
              <a:ea typeface="楷体_GB2312" pitchFamily="49" charset="-122"/>
            </a:endParaRPr>
          </a:p>
        </p:txBody>
      </p:sp>
      <p:sp>
        <p:nvSpPr>
          <p:cNvPr id="307214" name="Text Box 14"/>
          <p:cNvSpPr txBox="1">
            <a:spLocks noChangeArrowheads="1"/>
          </p:cNvSpPr>
          <p:nvPr/>
        </p:nvSpPr>
        <p:spPr bwMode="auto">
          <a:xfrm>
            <a:off x="755650" y="2887663"/>
            <a:ext cx="662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>
                <a:solidFill>
                  <a:srgbClr val="FFFFFF"/>
                </a:solidFill>
                <a:ea typeface="楷体_GB2312" pitchFamily="49" charset="-122"/>
              </a:rPr>
              <a:t>(1) </a:t>
            </a: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刚体上各质点的运动轨迹相同</a:t>
            </a:r>
            <a:endParaRPr kumimoji="0" lang="zh-CN" altLang="en-US" b="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307215" name="Freeform 15"/>
          <p:cNvSpPr>
            <a:spLocks/>
          </p:cNvSpPr>
          <p:nvPr/>
        </p:nvSpPr>
        <p:spPr bwMode="auto">
          <a:xfrm>
            <a:off x="4710113" y="3397250"/>
            <a:ext cx="3441700" cy="1854200"/>
          </a:xfrm>
          <a:custGeom>
            <a:avLst/>
            <a:gdLst>
              <a:gd name="T0" fmla="*/ 0 w 2168"/>
              <a:gd name="T1" fmla="*/ 2147483646 h 1168"/>
              <a:gd name="T2" fmla="*/ 2147483646 w 2168"/>
              <a:gd name="T3" fmla="*/ 2147483646 h 1168"/>
              <a:gd name="T4" fmla="*/ 2147483646 w 2168"/>
              <a:gd name="T5" fmla="*/ 2147483646 h 1168"/>
              <a:gd name="T6" fmla="*/ 2147483646 w 2168"/>
              <a:gd name="T7" fmla="*/ 2147483646 h 1168"/>
              <a:gd name="T8" fmla="*/ 2147483646 w 2168"/>
              <a:gd name="T9" fmla="*/ 2147483646 h 1168"/>
              <a:gd name="T10" fmla="*/ 2147483646 w 2168"/>
              <a:gd name="T11" fmla="*/ 2147483646 h 1168"/>
              <a:gd name="T12" fmla="*/ 2147483646 w 2168"/>
              <a:gd name="T13" fmla="*/ 0 h 116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8" h="1168">
                <a:moveTo>
                  <a:pt x="0" y="576"/>
                </a:moveTo>
                <a:cubicBezTo>
                  <a:pt x="52" y="604"/>
                  <a:pt x="104" y="632"/>
                  <a:pt x="240" y="720"/>
                </a:cubicBezTo>
                <a:cubicBezTo>
                  <a:pt x="376" y="808"/>
                  <a:pt x="656" y="1040"/>
                  <a:pt x="816" y="1104"/>
                </a:cubicBezTo>
                <a:cubicBezTo>
                  <a:pt x="976" y="1168"/>
                  <a:pt x="1016" y="1152"/>
                  <a:pt x="1200" y="1104"/>
                </a:cubicBezTo>
                <a:cubicBezTo>
                  <a:pt x="1384" y="1056"/>
                  <a:pt x="1760" y="952"/>
                  <a:pt x="1920" y="816"/>
                </a:cubicBezTo>
                <a:cubicBezTo>
                  <a:pt x="2080" y="680"/>
                  <a:pt x="2152" y="424"/>
                  <a:pt x="2160" y="288"/>
                </a:cubicBezTo>
                <a:cubicBezTo>
                  <a:pt x="2168" y="152"/>
                  <a:pt x="2068" y="76"/>
                  <a:pt x="1968" y="0"/>
                </a:cubicBezTo>
              </a:path>
            </a:pathLst>
          </a:custGeom>
          <a:noFill/>
          <a:ln w="19050" cap="flat">
            <a:solidFill>
              <a:srgbClr val="66FF33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216" name="Freeform 16"/>
          <p:cNvSpPr>
            <a:spLocks/>
          </p:cNvSpPr>
          <p:nvPr/>
        </p:nvSpPr>
        <p:spPr bwMode="auto">
          <a:xfrm>
            <a:off x="4264025" y="4311650"/>
            <a:ext cx="3441700" cy="1854200"/>
          </a:xfrm>
          <a:custGeom>
            <a:avLst/>
            <a:gdLst>
              <a:gd name="T0" fmla="*/ 0 w 2168"/>
              <a:gd name="T1" fmla="*/ 2147483646 h 1168"/>
              <a:gd name="T2" fmla="*/ 2147483646 w 2168"/>
              <a:gd name="T3" fmla="*/ 2147483646 h 1168"/>
              <a:gd name="T4" fmla="*/ 2147483646 w 2168"/>
              <a:gd name="T5" fmla="*/ 2147483646 h 1168"/>
              <a:gd name="T6" fmla="*/ 2147483646 w 2168"/>
              <a:gd name="T7" fmla="*/ 2147483646 h 1168"/>
              <a:gd name="T8" fmla="*/ 2147483646 w 2168"/>
              <a:gd name="T9" fmla="*/ 2147483646 h 1168"/>
              <a:gd name="T10" fmla="*/ 2147483646 w 2168"/>
              <a:gd name="T11" fmla="*/ 2147483646 h 1168"/>
              <a:gd name="T12" fmla="*/ 2147483646 w 2168"/>
              <a:gd name="T13" fmla="*/ 0 h 116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8" h="1168">
                <a:moveTo>
                  <a:pt x="0" y="576"/>
                </a:moveTo>
                <a:cubicBezTo>
                  <a:pt x="52" y="604"/>
                  <a:pt x="104" y="632"/>
                  <a:pt x="240" y="720"/>
                </a:cubicBezTo>
                <a:cubicBezTo>
                  <a:pt x="376" y="808"/>
                  <a:pt x="656" y="1040"/>
                  <a:pt x="816" y="1104"/>
                </a:cubicBezTo>
                <a:cubicBezTo>
                  <a:pt x="976" y="1168"/>
                  <a:pt x="1016" y="1152"/>
                  <a:pt x="1200" y="1104"/>
                </a:cubicBezTo>
                <a:cubicBezTo>
                  <a:pt x="1384" y="1056"/>
                  <a:pt x="1760" y="952"/>
                  <a:pt x="1920" y="816"/>
                </a:cubicBezTo>
                <a:cubicBezTo>
                  <a:pt x="2080" y="680"/>
                  <a:pt x="2152" y="424"/>
                  <a:pt x="2160" y="288"/>
                </a:cubicBezTo>
                <a:cubicBezTo>
                  <a:pt x="2168" y="152"/>
                  <a:pt x="2068" y="76"/>
                  <a:pt x="1968" y="0"/>
                </a:cubicBezTo>
              </a:path>
            </a:pathLst>
          </a:custGeom>
          <a:noFill/>
          <a:ln w="19050" cap="flat">
            <a:solidFill>
              <a:srgbClr val="66FF33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07217" name="Object 17"/>
          <p:cNvGraphicFramePr>
            <a:graphicFrameLocks/>
          </p:cNvGraphicFramePr>
          <p:nvPr/>
        </p:nvGraphicFramePr>
        <p:xfrm>
          <a:off x="1547813" y="3717925"/>
          <a:ext cx="13843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2" name="公式" r:id="rId4" imgW="1247667" imgH="285860" progId="Equation.3">
                  <p:embed/>
                </p:oleObj>
              </mc:Choice>
              <mc:Fallback>
                <p:oleObj name="公式" r:id="rId4" imgW="1247667" imgH="285860" progId="Equation.3">
                  <p:embed/>
                  <p:pic>
                    <p:nvPicPr>
                      <p:cNvPr id="0" name="Object 17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3717925"/>
                        <a:ext cx="13843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18" name="Object 18"/>
          <p:cNvGraphicFramePr>
            <a:graphicFrameLocks/>
          </p:cNvGraphicFramePr>
          <p:nvPr/>
        </p:nvGraphicFramePr>
        <p:xfrm>
          <a:off x="1681163" y="4437063"/>
          <a:ext cx="1100137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3" name="公式" r:id="rId6" imgW="971517" imgH="285860" progId="Equation.3">
                  <p:embed/>
                </p:oleObj>
              </mc:Choice>
              <mc:Fallback>
                <p:oleObj name="公式" r:id="rId6" imgW="971517" imgH="285860" progId="Equation.3">
                  <p:embed/>
                  <p:pic>
                    <p:nvPicPr>
                      <p:cNvPr id="0" name="Object 18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1163" y="4437063"/>
                        <a:ext cx="1100137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19" name="Object 19"/>
          <p:cNvGraphicFramePr>
            <a:graphicFrameLocks/>
          </p:cNvGraphicFramePr>
          <p:nvPr/>
        </p:nvGraphicFramePr>
        <p:xfrm>
          <a:off x="1679575" y="5084763"/>
          <a:ext cx="1108075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4" name="公式" r:id="rId8" imgW="971517" imgH="285860" progId="Equation.3">
                  <p:embed/>
                </p:oleObj>
              </mc:Choice>
              <mc:Fallback>
                <p:oleObj name="公式" r:id="rId8" imgW="971517" imgH="285860" progId="Equation.3">
                  <p:embed/>
                  <p:pic>
                    <p:nvPicPr>
                      <p:cNvPr id="0" name="Object 19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9575" y="5084763"/>
                        <a:ext cx="1108075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20" name="Text Box 20"/>
          <p:cNvSpPr txBox="1">
            <a:spLocks noChangeArrowheads="1"/>
          </p:cNvSpPr>
          <p:nvPr/>
        </p:nvSpPr>
        <p:spPr bwMode="auto">
          <a:xfrm>
            <a:off x="755650" y="6211888"/>
            <a:ext cx="4103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>
                <a:solidFill>
                  <a:srgbClr val="FFFFFF"/>
                </a:solidFill>
                <a:ea typeface="楷体_GB2312" pitchFamily="49" charset="-122"/>
              </a:rPr>
              <a:t>(2) </a:t>
            </a: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用</a:t>
            </a:r>
            <a:r>
              <a:rPr kumimoji="0" lang="zh-CN" altLang="en-US">
                <a:solidFill>
                  <a:srgbClr val="66FFFF"/>
                </a:solidFill>
                <a:ea typeface="楷体_GB2312" pitchFamily="49" charset="-122"/>
              </a:rPr>
              <a:t>质心</a:t>
            </a: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的运动</a:t>
            </a:r>
          </a:p>
        </p:txBody>
      </p:sp>
      <p:sp>
        <p:nvSpPr>
          <p:cNvPr id="307221" name="Rectangle 21"/>
          <p:cNvSpPr>
            <a:spLocks noChangeArrowheads="1"/>
          </p:cNvSpPr>
          <p:nvPr/>
        </p:nvSpPr>
        <p:spPr bwMode="auto">
          <a:xfrm>
            <a:off x="1547813" y="4352925"/>
            <a:ext cx="1371600" cy="12192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07222" name="Rectangle 22"/>
          <p:cNvSpPr>
            <a:spLocks noChangeArrowheads="1"/>
          </p:cNvSpPr>
          <p:nvPr/>
        </p:nvSpPr>
        <p:spPr bwMode="auto">
          <a:xfrm>
            <a:off x="788988" y="2420938"/>
            <a:ext cx="2905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FFFF66"/>
                </a:solidFill>
                <a:ea typeface="楷体_GB2312" pitchFamily="49" charset="-122"/>
              </a:rPr>
              <a:t>•</a:t>
            </a:r>
          </a:p>
        </p:txBody>
      </p:sp>
      <p:graphicFrame>
        <p:nvGraphicFramePr>
          <p:cNvPr id="307223" name="Object 23"/>
          <p:cNvGraphicFramePr>
            <a:graphicFrameLocks/>
          </p:cNvGraphicFramePr>
          <p:nvPr/>
        </p:nvGraphicFramePr>
        <p:xfrm>
          <a:off x="4416425" y="3956050"/>
          <a:ext cx="30321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5" name="公式" r:id="rId10" imgW="171412" imgH="171408" progId="Equation.3">
                  <p:embed/>
                </p:oleObj>
              </mc:Choice>
              <mc:Fallback>
                <p:oleObj name="公式" r:id="rId10" imgW="171412" imgH="171408" progId="Equation.3">
                  <p:embed/>
                  <p:pic>
                    <p:nvPicPr>
                      <p:cNvPr id="0" name="Object 23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6425" y="3956050"/>
                        <a:ext cx="303213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24" name="Object 24"/>
          <p:cNvGraphicFramePr>
            <a:graphicFrameLocks/>
          </p:cNvGraphicFramePr>
          <p:nvPr/>
        </p:nvGraphicFramePr>
        <p:xfrm>
          <a:off x="4219575" y="4908550"/>
          <a:ext cx="265113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6" name="公式" r:id="rId12" imgW="133351" imgH="161960" progId="Equation.3">
                  <p:embed/>
                </p:oleObj>
              </mc:Choice>
              <mc:Fallback>
                <p:oleObj name="公式" r:id="rId12" imgW="133351" imgH="161960" progId="Equation.3">
                  <p:embed/>
                  <p:pic>
                    <p:nvPicPr>
                      <p:cNvPr id="0" name="Object 24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9575" y="4908550"/>
                        <a:ext cx="265113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25" name="Object 25"/>
          <p:cNvGraphicFramePr>
            <a:graphicFrameLocks/>
          </p:cNvGraphicFramePr>
          <p:nvPr/>
        </p:nvGraphicFramePr>
        <p:xfrm>
          <a:off x="5927725" y="4692650"/>
          <a:ext cx="366713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7" name="公式" r:id="rId14" imgW="238088" imgH="180855" progId="Equation.3">
                  <p:embed/>
                </p:oleObj>
              </mc:Choice>
              <mc:Fallback>
                <p:oleObj name="公式" r:id="rId14" imgW="238088" imgH="180855" progId="Equation.3">
                  <p:embed/>
                  <p:pic>
                    <p:nvPicPr>
                      <p:cNvPr id="0" name="Object 25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7725" y="4692650"/>
                        <a:ext cx="366713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26" name="Object 26"/>
          <p:cNvGraphicFramePr>
            <a:graphicFrameLocks/>
          </p:cNvGraphicFramePr>
          <p:nvPr/>
        </p:nvGraphicFramePr>
        <p:xfrm>
          <a:off x="5719763" y="5753100"/>
          <a:ext cx="341312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8" name="公式" r:id="rId16" imgW="209474" imgH="180855" progId="Equation.3">
                  <p:embed/>
                </p:oleObj>
              </mc:Choice>
              <mc:Fallback>
                <p:oleObj name="公式" r:id="rId16" imgW="209474" imgH="180855" progId="Equation.3">
                  <p:embed/>
                  <p:pic>
                    <p:nvPicPr>
                      <p:cNvPr id="0" name="Object 26"/>
                      <p:cNvPicPr>
                        <a:picLocks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9763" y="5753100"/>
                        <a:ext cx="341312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27" name="Object 27"/>
          <p:cNvGraphicFramePr>
            <a:graphicFrameLocks/>
          </p:cNvGraphicFramePr>
          <p:nvPr/>
        </p:nvGraphicFramePr>
        <p:xfrm>
          <a:off x="7440613" y="3397250"/>
          <a:ext cx="41592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9" name="公式" r:id="rId18" imgW="285867" imgH="180855" progId="Equation.3">
                  <p:embed/>
                </p:oleObj>
              </mc:Choice>
              <mc:Fallback>
                <p:oleObj name="公式" r:id="rId18" imgW="285867" imgH="180855" progId="Equation.3">
                  <p:embed/>
                  <p:pic>
                    <p:nvPicPr>
                      <p:cNvPr id="0" name="Object 27"/>
                      <p:cNvPicPr>
                        <a:picLocks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0613" y="3397250"/>
                        <a:ext cx="415925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28" name="Object 28"/>
          <p:cNvGraphicFramePr>
            <a:graphicFrameLocks/>
          </p:cNvGraphicFramePr>
          <p:nvPr/>
        </p:nvGraphicFramePr>
        <p:xfrm>
          <a:off x="7315200" y="4476750"/>
          <a:ext cx="379413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60" name="公式" r:id="rId20" imgW="247536" imgH="180855" progId="Equation.3">
                  <p:embed/>
                </p:oleObj>
              </mc:Choice>
              <mc:Fallback>
                <p:oleObj name="公式" r:id="rId20" imgW="247536" imgH="180855" progId="Equation.3">
                  <p:embed/>
                  <p:pic>
                    <p:nvPicPr>
                      <p:cNvPr id="0" name="Object 28"/>
                      <p:cNvPicPr>
                        <a:picLocks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4476750"/>
                        <a:ext cx="379413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29" name="Rectangle 29"/>
          <p:cNvSpPr>
            <a:spLocks noChangeArrowheads="1"/>
          </p:cNvSpPr>
          <p:nvPr/>
        </p:nvSpPr>
        <p:spPr bwMode="auto">
          <a:xfrm>
            <a:off x="4140200" y="6183313"/>
            <a:ext cx="3311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刚体的平动</a:t>
            </a:r>
          </a:p>
        </p:txBody>
      </p:sp>
      <p:sp>
        <p:nvSpPr>
          <p:cNvPr id="307230" name="Text Box 30"/>
          <p:cNvSpPr txBox="1">
            <a:spLocks noChangeArrowheads="1"/>
          </p:cNvSpPr>
          <p:nvPr/>
        </p:nvSpPr>
        <p:spPr bwMode="auto">
          <a:xfrm>
            <a:off x="3116263" y="6183313"/>
            <a:ext cx="1887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CC00"/>
                </a:solidFill>
                <a:ea typeface="楷体_GB2312" pitchFamily="49" charset="-122"/>
              </a:rPr>
              <a:t>来代替</a:t>
            </a:r>
          </a:p>
        </p:txBody>
      </p:sp>
      <p:sp>
        <p:nvSpPr>
          <p:cNvPr id="307231" name="Text Box 31"/>
          <p:cNvSpPr txBox="1">
            <a:spLocks noChangeArrowheads="1"/>
          </p:cNvSpPr>
          <p:nvPr/>
        </p:nvSpPr>
        <p:spPr bwMode="auto">
          <a:xfrm>
            <a:off x="1584325" y="1846263"/>
            <a:ext cx="898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CC00"/>
                </a:solidFill>
                <a:ea typeface="楷体_GB2312" pitchFamily="49" charset="-122"/>
              </a:rPr>
              <a:t>例如</a:t>
            </a:r>
            <a:r>
              <a:rPr lang="en-US" altLang="zh-CN">
                <a:solidFill>
                  <a:srgbClr val="FFCC00"/>
                </a:solidFill>
                <a:ea typeface="楷体_GB2312" pitchFamily="49" charset="-122"/>
              </a:rPr>
              <a:t>:</a:t>
            </a:r>
          </a:p>
        </p:txBody>
      </p:sp>
      <p:sp>
        <p:nvSpPr>
          <p:cNvPr id="307232" name="Text Box 32"/>
          <p:cNvSpPr txBox="1">
            <a:spLocks noChangeArrowheads="1"/>
          </p:cNvSpPr>
          <p:nvPr/>
        </p:nvSpPr>
        <p:spPr bwMode="auto">
          <a:xfrm>
            <a:off x="2628900" y="1846263"/>
            <a:ext cx="1943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电梯</a:t>
            </a:r>
          </a:p>
        </p:txBody>
      </p:sp>
      <p:sp>
        <p:nvSpPr>
          <p:cNvPr id="307233" name="Text Box 33"/>
          <p:cNvSpPr txBox="1">
            <a:spLocks noChangeArrowheads="1"/>
          </p:cNvSpPr>
          <p:nvPr/>
        </p:nvSpPr>
        <p:spPr bwMode="auto">
          <a:xfrm>
            <a:off x="3711674" y="1844824"/>
            <a:ext cx="287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汽缸中的活塞</a:t>
            </a:r>
          </a:p>
        </p:txBody>
      </p:sp>
      <p:sp>
        <p:nvSpPr>
          <p:cNvPr id="35" name="Text Box 13"/>
          <p:cNvSpPr txBox="1">
            <a:spLocks noChangeArrowheads="1"/>
          </p:cNvSpPr>
          <p:nvPr/>
        </p:nvSpPr>
        <p:spPr bwMode="auto">
          <a:xfrm>
            <a:off x="0" y="3356992"/>
            <a:ext cx="1418654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dirty="0">
                <a:solidFill>
                  <a:srgbClr val="00FFFF"/>
                </a:solidFill>
                <a:ea typeface="楷体_GB2312" pitchFamily="49" charset="-122"/>
              </a:rPr>
              <a:t> </a:t>
            </a:r>
            <a:r>
              <a:rPr kumimoji="0" lang="zh-CN" altLang="en-US" dirty="0" smtClean="0">
                <a:solidFill>
                  <a:srgbClr val="00FFFF"/>
                </a:solidFill>
                <a:ea typeface="楷体_GB2312" pitchFamily="49" charset="-122"/>
              </a:rPr>
              <a:t>注意：平动不一定是直线运动，可以是曲线运动。</a:t>
            </a:r>
            <a:endParaRPr kumimoji="0" lang="zh-CN" altLang="en-US" b="0" dirty="0">
              <a:solidFill>
                <a:srgbClr val="00FFFF"/>
              </a:solidFill>
              <a:ea typeface="楷体_GB2312" pitchFamily="49" charset="-122"/>
            </a:endParaRPr>
          </a:p>
        </p:txBody>
      </p:sp>
      <p:sp>
        <p:nvSpPr>
          <p:cNvPr id="36" name="Text Box 13"/>
          <p:cNvSpPr txBox="1">
            <a:spLocks noChangeArrowheads="1"/>
          </p:cNvSpPr>
          <p:nvPr/>
        </p:nvSpPr>
        <p:spPr bwMode="auto">
          <a:xfrm>
            <a:off x="-2442" y="5157192"/>
            <a:ext cx="141865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dirty="0" smtClean="0">
                <a:solidFill>
                  <a:srgbClr val="00FFFF"/>
                </a:solidFill>
                <a:ea typeface="楷体_GB2312" pitchFamily="49" charset="-122"/>
              </a:rPr>
              <a:t>           </a:t>
            </a:r>
            <a:r>
              <a:rPr kumimoji="0" lang="zh-CN" altLang="en-US" dirty="0" smtClean="0">
                <a:solidFill>
                  <a:srgbClr val="FFFF00"/>
                </a:solidFill>
                <a:ea typeface="楷体_GB2312" pitchFamily="49" charset="-122"/>
              </a:rPr>
              <a:t>如摩天轮中的轿厢。</a:t>
            </a:r>
            <a:endParaRPr kumimoji="0" lang="zh-CN" altLang="en-US" b="0" dirty="0">
              <a:solidFill>
                <a:srgbClr val="FFFF00"/>
              </a:solidFill>
              <a:ea typeface="楷体_GB2312" pitchFamily="49" charset="-122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9961" name="ShockwaveFlash1" r:id="rId2" imgW="2592360" imgH="2087640"/>
        </mc:Choice>
        <mc:Fallback>
          <p:control name="ShockwaveFlash1" r:id="rId2" imgW="2592360" imgH="2087640">
            <p:pic>
              <p:nvPicPr>
                <p:cNvPr id="925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22"/>
                <a:srcRect/>
                <a:stretch>
                  <a:fillRect/>
                </a:stretch>
              </p:blipFill>
              <p:spPr bwMode="auto">
                <a:xfrm>
                  <a:off x="6335713" y="1217613"/>
                  <a:ext cx="2592387" cy="208756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7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7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7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07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07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07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07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07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07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07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07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07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0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07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07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07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07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07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07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07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07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07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07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07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307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07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307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307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307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307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307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307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02" grpId="0"/>
      <p:bldP spid="307203" grpId="0" autoUpdateAnimBg="0"/>
      <p:bldP spid="307204" grpId="0" autoUpdateAnimBg="0"/>
      <p:bldP spid="307205" grpId="0" autoUpdateAnimBg="0"/>
      <p:bldP spid="307206" grpId="0" autoUpdateAnimBg="0"/>
      <p:bldP spid="307207" grpId="0" animBg="1"/>
      <p:bldP spid="307208" grpId="0" animBg="1"/>
      <p:bldP spid="307209" grpId="0" animBg="1"/>
      <p:bldP spid="307210" grpId="0" animBg="1"/>
      <p:bldP spid="307211" grpId="0" animBg="1"/>
      <p:bldP spid="307212" grpId="0" animBg="1"/>
      <p:bldP spid="307213" grpId="0" autoUpdateAnimBg="0"/>
      <p:bldP spid="307214" grpId="0" autoUpdateAnimBg="0"/>
      <p:bldP spid="307215" grpId="0" animBg="1"/>
      <p:bldP spid="307216" grpId="0" animBg="1"/>
      <p:bldP spid="307220" grpId="0" autoUpdateAnimBg="0"/>
      <p:bldP spid="307221" grpId="0" animBg="1"/>
      <p:bldP spid="307222" grpId="0"/>
      <p:bldP spid="307229" grpId="0"/>
      <p:bldP spid="307230" grpId="0"/>
      <p:bldP spid="307231" grpId="0"/>
      <p:bldP spid="307232" grpId="0"/>
      <p:bldP spid="307233" grpId="0"/>
      <p:bldP spid="35" grpId="0" autoUpdateAnimBg="0"/>
      <p:bldP spid="36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ChangeArrowheads="1"/>
          </p:cNvSpPr>
          <p:nvPr/>
        </p:nvSpPr>
        <p:spPr bwMode="auto">
          <a:xfrm>
            <a:off x="395288" y="476250"/>
            <a:ext cx="5562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>
                <a:solidFill>
                  <a:srgbClr val="FFFF99"/>
                </a:solidFill>
                <a:ea typeface="楷体_GB2312" pitchFamily="49" charset="-122"/>
              </a:rPr>
              <a:t>四、</a:t>
            </a:r>
            <a:r>
              <a:rPr kumimoji="0" lang="zh-CN" altLang="en-US">
                <a:solidFill>
                  <a:srgbClr val="FFFF99"/>
                </a:solidFill>
                <a:ea typeface="楷体_GB2312" pitchFamily="49" charset="-122"/>
              </a:rPr>
              <a:t>刚体绕定轴转动</a:t>
            </a:r>
            <a:r>
              <a:rPr kumimoji="0" lang="en-US" altLang="zh-CN">
                <a:solidFill>
                  <a:srgbClr val="FFFF99"/>
                </a:solidFill>
                <a:ea typeface="楷体_GB2312" pitchFamily="49" charset="-122"/>
              </a:rPr>
              <a:t>(</a:t>
            </a:r>
            <a:r>
              <a:rPr lang="en-US" altLang="zh-CN" i="1">
                <a:solidFill>
                  <a:srgbClr val="FF9933"/>
                </a:solidFill>
              </a:rPr>
              <a:t>Rotation</a:t>
            </a:r>
            <a:r>
              <a:rPr lang="en-US" altLang="zh-CN">
                <a:solidFill>
                  <a:srgbClr val="FF9933"/>
                </a:solidFill>
              </a:rPr>
              <a:t>)</a:t>
            </a:r>
            <a:endParaRPr lang="zh-CN" altLang="en-US">
              <a:solidFill>
                <a:srgbClr val="FF9933"/>
              </a:solidFill>
            </a:endParaRPr>
          </a:p>
        </p:txBody>
      </p:sp>
      <p:sp>
        <p:nvSpPr>
          <p:cNvPr id="308227" name="Rectangle 3"/>
          <p:cNvSpPr>
            <a:spLocks noChangeArrowheads="1"/>
          </p:cNvSpPr>
          <p:nvPr/>
        </p:nvSpPr>
        <p:spPr bwMode="auto">
          <a:xfrm>
            <a:off x="838200" y="3860800"/>
            <a:ext cx="4800600" cy="267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66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08228" name="Rectangle 4"/>
          <p:cNvSpPr>
            <a:spLocks noChangeArrowheads="1"/>
          </p:cNvSpPr>
          <p:nvPr/>
        </p:nvSpPr>
        <p:spPr bwMode="auto">
          <a:xfrm>
            <a:off x="1403350" y="5013325"/>
            <a:ext cx="6805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66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FFFF00"/>
                </a:solidFill>
                <a:ea typeface="楷体_GB2312" pitchFamily="49" charset="-122"/>
              </a:rPr>
              <a:t>平动和转动，可以描述所有质元的运动。</a:t>
            </a:r>
          </a:p>
        </p:txBody>
      </p:sp>
      <p:sp>
        <p:nvSpPr>
          <p:cNvPr id="308229" name="Text Box 5"/>
          <p:cNvSpPr txBox="1">
            <a:spLocks noChangeArrowheads="1"/>
          </p:cNvSpPr>
          <p:nvPr/>
        </p:nvSpPr>
        <p:spPr bwMode="auto">
          <a:xfrm>
            <a:off x="1619250" y="908050"/>
            <a:ext cx="5389563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66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60000"/>
              </a:lnSpc>
            </a:pP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刚体内各点都绕</a:t>
            </a:r>
            <a:r>
              <a:rPr kumimoji="0" lang="zh-CN" altLang="en-US">
                <a:solidFill>
                  <a:srgbClr val="66FFFF"/>
                </a:solidFill>
                <a:ea typeface="楷体_GB2312" pitchFamily="49" charset="-122"/>
              </a:rPr>
              <a:t>同一直线</a:t>
            </a: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作</a:t>
            </a:r>
            <a:r>
              <a:rPr kumimoji="0" lang="zh-CN" altLang="en-US">
                <a:solidFill>
                  <a:srgbClr val="66FFFF"/>
                </a:solidFill>
                <a:ea typeface="楷体_GB2312" pitchFamily="49" charset="-122"/>
              </a:rPr>
              <a:t>圆周</a:t>
            </a: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运动</a:t>
            </a:r>
            <a:endParaRPr kumimoji="0" lang="zh-CN" altLang="en-US" b="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308230" name="Text Box 6"/>
          <p:cNvSpPr txBox="1">
            <a:spLocks noChangeArrowheads="1"/>
          </p:cNvSpPr>
          <p:nvPr/>
        </p:nvSpPr>
        <p:spPr bwMode="auto">
          <a:xfrm>
            <a:off x="179388" y="4556125"/>
            <a:ext cx="19891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00FFFF"/>
                </a:solidFill>
                <a:ea typeface="楷体_GB2312" pitchFamily="49" charset="-122"/>
              </a:rPr>
              <a:t>说明</a:t>
            </a:r>
          </a:p>
        </p:txBody>
      </p:sp>
      <p:sp>
        <p:nvSpPr>
          <p:cNvPr id="308231" name="Rectangle 7"/>
          <p:cNvSpPr>
            <a:spLocks noChangeArrowheads="1"/>
          </p:cNvSpPr>
          <p:nvPr/>
        </p:nvSpPr>
        <p:spPr bwMode="auto">
          <a:xfrm>
            <a:off x="1600200" y="2324100"/>
            <a:ext cx="2592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66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转轴固定不动</a:t>
            </a:r>
          </a:p>
        </p:txBody>
      </p:sp>
      <p:sp>
        <p:nvSpPr>
          <p:cNvPr id="308232" name="Text Box 8"/>
          <p:cNvSpPr txBox="1">
            <a:spLocks noChangeArrowheads="1"/>
          </p:cNvSpPr>
          <p:nvPr/>
        </p:nvSpPr>
        <p:spPr bwMode="auto">
          <a:xfrm>
            <a:off x="3687763" y="2324100"/>
            <a:ext cx="2952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>
                <a:solidFill>
                  <a:srgbClr val="FFFFFF"/>
                </a:solidFill>
                <a:ea typeface="楷体_GB2312" pitchFamily="49" charset="-122"/>
              </a:rPr>
              <a:t>------</a:t>
            </a:r>
            <a:r>
              <a:rPr kumimoji="0" lang="zh-CN" altLang="en-US">
                <a:solidFill>
                  <a:srgbClr val="66FFFF"/>
                </a:solidFill>
                <a:ea typeface="楷体_GB2312" pitchFamily="49" charset="-122"/>
              </a:rPr>
              <a:t>定轴转动</a:t>
            </a:r>
            <a:endParaRPr lang="zh-CN" altLang="en-US">
              <a:solidFill>
                <a:srgbClr val="66FFFF"/>
              </a:solidFill>
              <a:ea typeface="楷体_GB2312" pitchFamily="49" charset="-122"/>
            </a:endParaRPr>
          </a:p>
        </p:txBody>
      </p:sp>
      <p:sp>
        <p:nvSpPr>
          <p:cNvPr id="308233" name="AutoShape 9"/>
          <p:cNvSpPr>
            <a:spLocks noChangeAspect="1" noChangeArrowheads="1"/>
          </p:cNvSpPr>
          <p:nvPr/>
        </p:nvSpPr>
        <p:spPr bwMode="auto">
          <a:xfrm>
            <a:off x="295275" y="4537075"/>
            <a:ext cx="460375" cy="403225"/>
          </a:xfrm>
          <a:prstGeom prst="star5">
            <a:avLst/>
          </a:prstGeom>
          <a:solidFill>
            <a:srgbClr val="FF3300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08234" name="Rectangle 10"/>
          <p:cNvSpPr>
            <a:spLocks noChangeArrowheads="1"/>
          </p:cNvSpPr>
          <p:nvPr/>
        </p:nvSpPr>
        <p:spPr bwMode="auto">
          <a:xfrm>
            <a:off x="611188" y="1052736"/>
            <a:ext cx="1397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 dirty="0">
                <a:solidFill>
                  <a:srgbClr val="66FFFF"/>
                </a:solidFill>
                <a:ea typeface="楷体_GB2312" pitchFamily="49" charset="-122"/>
              </a:rPr>
              <a:t>转动：</a:t>
            </a:r>
          </a:p>
        </p:txBody>
      </p:sp>
      <p:sp>
        <p:nvSpPr>
          <p:cNvPr id="308235" name="Text Box 11"/>
          <p:cNvSpPr txBox="1">
            <a:spLocks noChangeArrowheads="1"/>
          </p:cNvSpPr>
          <p:nvPr/>
        </p:nvSpPr>
        <p:spPr bwMode="auto">
          <a:xfrm>
            <a:off x="2460625" y="1749425"/>
            <a:ext cx="800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陀螺</a:t>
            </a:r>
          </a:p>
        </p:txBody>
      </p:sp>
      <p:sp>
        <p:nvSpPr>
          <p:cNvPr id="308236" name="Text Box 12"/>
          <p:cNvSpPr txBox="1">
            <a:spLocks noChangeArrowheads="1"/>
          </p:cNvSpPr>
          <p:nvPr/>
        </p:nvSpPr>
        <p:spPr bwMode="auto">
          <a:xfrm>
            <a:off x="3468688" y="1749425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门</a:t>
            </a:r>
          </a:p>
        </p:txBody>
      </p:sp>
      <p:sp>
        <p:nvSpPr>
          <p:cNvPr id="308237" name="Text Box 13"/>
          <p:cNvSpPr txBox="1">
            <a:spLocks noChangeArrowheads="1"/>
          </p:cNvSpPr>
          <p:nvPr/>
        </p:nvSpPr>
        <p:spPr bwMode="auto">
          <a:xfrm>
            <a:off x="4140200" y="1747838"/>
            <a:ext cx="2635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直升飞机的螺旋桨</a:t>
            </a:r>
          </a:p>
        </p:txBody>
      </p:sp>
      <p:sp>
        <p:nvSpPr>
          <p:cNvPr id="308238" name="Line 14"/>
          <p:cNvSpPr>
            <a:spLocks noChangeShapeType="1"/>
          </p:cNvSpPr>
          <p:nvPr/>
        </p:nvSpPr>
        <p:spPr bwMode="auto">
          <a:xfrm>
            <a:off x="3924300" y="1555750"/>
            <a:ext cx="1152525" cy="0"/>
          </a:xfrm>
          <a:prstGeom prst="line">
            <a:avLst/>
          </a:prstGeom>
          <a:noFill/>
          <a:ln w="28575">
            <a:solidFill>
              <a:srgbClr val="FF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8239" name="Text Box 15"/>
          <p:cNvSpPr txBox="1">
            <a:spLocks noChangeArrowheads="1"/>
          </p:cNvSpPr>
          <p:nvPr/>
        </p:nvSpPr>
        <p:spPr bwMode="auto">
          <a:xfrm>
            <a:off x="1633538" y="1766888"/>
            <a:ext cx="898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CC00"/>
                </a:solidFill>
                <a:ea typeface="楷体_GB2312" pitchFamily="49" charset="-122"/>
              </a:rPr>
              <a:t>例如</a:t>
            </a:r>
            <a:r>
              <a:rPr lang="en-US" altLang="zh-CN">
                <a:solidFill>
                  <a:srgbClr val="FFCC00"/>
                </a:solidFill>
                <a:ea typeface="楷体_GB2312" pitchFamily="49" charset="-122"/>
              </a:rPr>
              <a:t>:</a:t>
            </a:r>
          </a:p>
        </p:txBody>
      </p:sp>
      <p:sp>
        <p:nvSpPr>
          <p:cNvPr id="308240" name="Text Box 16"/>
          <p:cNvSpPr txBox="1">
            <a:spLocks noChangeArrowheads="1"/>
          </p:cNvSpPr>
          <p:nvPr/>
        </p:nvSpPr>
        <p:spPr bwMode="auto">
          <a:xfrm>
            <a:off x="3275013" y="2819400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门</a:t>
            </a:r>
          </a:p>
        </p:txBody>
      </p:sp>
      <p:sp>
        <p:nvSpPr>
          <p:cNvPr id="308241" name="Text Box 17"/>
          <p:cNvSpPr txBox="1">
            <a:spLocks noChangeArrowheads="1"/>
          </p:cNvSpPr>
          <p:nvPr/>
        </p:nvSpPr>
        <p:spPr bwMode="auto">
          <a:xfrm>
            <a:off x="3902075" y="2819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固定在地面上的电动机转子</a:t>
            </a:r>
          </a:p>
        </p:txBody>
      </p:sp>
      <p:sp>
        <p:nvSpPr>
          <p:cNvPr id="308242" name="Rectangle 18"/>
          <p:cNvSpPr>
            <a:spLocks noChangeArrowheads="1"/>
          </p:cNvSpPr>
          <p:nvPr/>
        </p:nvSpPr>
        <p:spPr bwMode="auto">
          <a:xfrm>
            <a:off x="2446338" y="2844800"/>
            <a:ext cx="898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CC00"/>
                </a:solidFill>
                <a:ea typeface="楷体_GB2312" pitchFamily="49" charset="-122"/>
              </a:rPr>
              <a:t>例如</a:t>
            </a:r>
            <a:r>
              <a:rPr lang="en-US" altLang="zh-CN">
                <a:solidFill>
                  <a:srgbClr val="FFCC00"/>
                </a:solidFill>
                <a:ea typeface="楷体_GB2312" pitchFamily="49" charset="-122"/>
              </a:rPr>
              <a:t>:</a:t>
            </a:r>
          </a:p>
        </p:txBody>
      </p:sp>
      <p:sp>
        <p:nvSpPr>
          <p:cNvPr id="308243" name="Text Box 19"/>
          <p:cNvSpPr txBox="1">
            <a:spLocks noChangeArrowheads="1"/>
          </p:cNvSpPr>
          <p:nvPr/>
        </p:nvSpPr>
        <p:spPr bwMode="auto">
          <a:xfrm>
            <a:off x="1620838" y="5616575"/>
            <a:ext cx="898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CC00"/>
                </a:solidFill>
                <a:ea typeface="楷体_GB2312" pitchFamily="49" charset="-122"/>
              </a:rPr>
              <a:t>例如</a:t>
            </a:r>
            <a:r>
              <a:rPr lang="en-US" altLang="zh-CN">
                <a:solidFill>
                  <a:srgbClr val="FFCC00"/>
                </a:solidFill>
                <a:ea typeface="楷体_GB2312" pitchFamily="49" charset="-122"/>
              </a:rPr>
              <a:t>:</a:t>
            </a:r>
          </a:p>
        </p:txBody>
      </p:sp>
      <p:sp>
        <p:nvSpPr>
          <p:cNvPr id="308244" name="Text Box 20"/>
          <p:cNvSpPr txBox="1">
            <a:spLocks noChangeArrowheads="1"/>
          </p:cNvSpPr>
          <p:nvPr/>
        </p:nvSpPr>
        <p:spPr bwMode="auto">
          <a:xfrm>
            <a:off x="2649538" y="5572125"/>
            <a:ext cx="3794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一个车轮的滚动</a:t>
            </a:r>
            <a:r>
              <a:rPr lang="en-US" altLang="zh-CN">
                <a:solidFill>
                  <a:srgbClr val="FFFFFF"/>
                </a:solidFill>
                <a:ea typeface="楷体_GB2312" pitchFamily="49" charset="-122"/>
              </a:rPr>
              <a:t>,</a:t>
            </a:r>
          </a:p>
        </p:txBody>
      </p:sp>
      <p:sp>
        <p:nvSpPr>
          <p:cNvPr id="308245" name="Text Box 21"/>
          <p:cNvSpPr txBox="1">
            <a:spLocks noChangeArrowheads="1"/>
          </p:cNvSpPr>
          <p:nvPr/>
        </p:nvSpPr>
        <p:spPr bwMode="auto">
          <a:xfrm>
            <a:off x="2705100" y="6096000"/>
            <a:ext cx="3667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拧紧或松开螺帽</a:t>
            </a:r>
            <a:r>
              <a:rPr lang="en-US" altLang="zh-CN">
                <a:solidFill>
                  <a:srgbClr val="FFFFFF"/>
                </a:solidFill>
                <a:ea typeface="楷体_GB2312" pitchFamily="49" charset="-122"/>
              </a:rPr>
              <a:t>,</a:t>
            </a:r>
          </a:p>
        </p:txBody>
      </p:sp>
      <p:sp>
        <p:nvSpPr>
          <p:cNvPr id="308246" name="Text Box 22"/>
          <p:cNvSpPr txBox="1">
            <a:spLocks noChangeArrowheads="1"/>
          </p:cNvSpPr>
          <p:nvPr/>
        </p:nvSpPr>
        <p:spPr bwMode="auto">
          <a:xfrm>
            <a:off x="5292725" y="6096000"/>
            <a:ext cx="2159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钻头</a:t>
            </a:r>
          </a:p>
        </p:txBody>
      </p:sp>
      <p:sp>
        <p:nvSpPr>
          <p:cNvPr id="308247" name="Rectangle 23"/>
          <p:cNvSpPr>
            <a:spLocks noChangeArrowheads="1"/>
          </p:cNvSpPr>
          <p:nvPr/>
        </p:nvSpPr>
        <p:spPr bwMode="auto">
          <a:xfrm>
            <a:off x="1908175" y="3429000"/>
            <a:ext cx="4860925" cy="1060450"/>
          </a:xfrm>
          <a:prstGeom prst="rect">
            <a:avLst/>
          </a:prstGeom>
          <a:solidFill>
            <a:srgbClr val="00CC99">
              <a:alpha val="34901"/>
            </a:srgbClr>
          </a:solidFill>
          <a:ln w="1905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刚体的</a:t>
            </a:r>
            <a:r>
              <a:rPr kumimoji="0" lang="zh-CN" altLang="en-US">
                <a:solidFill>
                  <a:srgbClr val="66FFFF"/>
                </a:solidFill>
                <a:ea typeface="楷体_GB2312" pitchFamily="49" charset="-122"/>
              </a:rPr>
              <a:t>平动</a:t>
            </a: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和</a:t>
            </a:r>
            <a:r>
              <a:rPr kumimoji="0" lang="zh-CN" altLang="en-US">
                <a:solidFill>
                  <a:srgbClr val="66FFFF"/>
                </a:solidFill>
                <a:ea typeface="楷体_GB2312" pitchFamily="49" charset="-122"/>
              </a:rPr>
              <a:t>绕定轴转动</a:t>
            </a: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是刚体的两种最简单最基本运动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8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8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8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8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8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8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08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08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08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08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08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08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08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08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4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0824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9" dur="500"/>
                                        <p:tgtEl>
                                          <p:spTgt spid="308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08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08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08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08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08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08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226" grpId="0" autoUpdateAnimBg="0"/>
      <p:bldP spid="308227" grpId="0" animBg="1"/>
      <p:bldP spid="308228" grpId="0" autoUpdateAnimBg="0"/>
      <p:bldP spid="308229" grpId="0" autoUpdateAnimBg="0"/>
      <p:bldP spid="308230" grpId="0" autoUpdateAnimBg="0"/>
      <p:bldP spid="308231" grpId="0" autoUpdateAnimBg="0"/>
      <p:bldP spid="308232" grpId="0" autoUpdateAnimBg="0"/>
      <p:bldP spid="308234" grpId="0" autoUpdateAnimBg="0"/>
      <p:bldP spid="308235" grpId="0" autoUpdateAnimBg="0"/>
      <p:bldP spid="308236" grpId="0" autoUpdateAnimBg="0"/>
      <p:bldP spid="308237" grpId="0" autoUpdateAnimBg="0"/>
      <p:bldP spid="308238" grpId="0" animBg="1"/>
      <p:bldP spid="308239" grpId="0" autoUpdateAnimBg="0"/>
      <p:bldP spid="308240" grpId="0" autoUpdateAnimBg="0"/>
      <p:bldP spid="308241" grpId="0" autoUpdateAnimBg="0"/>
      <p:bldP spid="308242" grpId="0" autoUpdateAnimBg="0"/>
      <p:bldP spid="308243" grpId="0" autoUpdateAnimBg="0"/>
      <p:bldP spid="308244" grpId="0" autoUpdateAnimBg="0"/>
      <p:bldP spid="308245" grpId="0" autoUpdateAnimBg="0"/>
      <p:bldP spid="308246" grpId="0" autoUpdateAnimBg="0"/>
      <p:bldP spid="308247" grpId="0" autoUpdateAnimBg="0"/>
      <p:bldP spid="30824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ChangeArrowheads="1"/>
          </p:cNvSpPr>
          <p:nvPr/>
        </p:nvSpPr>
        <p:spPr bwMode="auto">
          <a:xfrm>
            <a:off x="6965950" y="1592263"/>
            <a:ext cx="1098550" cy="2414587"/>
          </a:xfrm>
          <a:prstGeom prst="rect">
            <a:avLst/>
          </a:prstGeom>
          <a:solidFill>
            <a:schemeClr val="accent1">
              <a:alpha val="67842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309251" name="Object 3"/>
          <p:cNvGraphicFramePr>
            <a:graphicFrameLocks/>
          </p:cNvGraphicFramePr>
          <p:nvPr/>
        </p:nvGraphicFramePr>
        <p:xfrm>
          <a:off x="2894013" y="1270000"/>
          <a:ext cx="1085850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12" name="Equation" r:id="rId3" imgW="1076254" imgH="257247" progId="Equation.3">
                  <p:embed/>
                </p:oleObj>
              </mc:Choice>
              <mc:Fallback>
                <p:oleObj name="Equation" r:id="rId3" imgW="1076254" imgH="257247" progId="Equation.3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4013" y="1270000"/>
                        <a:ext cx="1085850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252" name="Object 4"/>
          <p:cNvGraphicFramePr>
            <a:graphicFrameLocks/>
          </p:cNvGraphicFramePr>
          <p:nvPr/>
        </p:nvGraphicFramePr>
        <p:xfrm>
          <a:off x="2838450" y="1700213"/>
          <a:ext cx="193040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13" name="Equation" r:id="rId5" imgW="2009710" imgH="695349" progId="Equation.3">
                  <p:embed/>
                </p:oleObj>
              </mc:Choice>
              <mc:Fallback>
                <p:oleObj name="Equation" r:id="rId5" imgW="2009710" imgH="695349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8450" y="1700213"/>
                        <a:ext cx="1930400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253" name="Object 5"/>
          <p:cNvGraphicFramePr>
            <a:graphicFrameLocks/>
          </p:cNvGraphicFramePr>
          <p:nvPr/>
        </p:nvGraphicFramePr>
        <p:xfrm>
          <a:off x="2800350" y="2500313"/>
          <a:ext cx="2835275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14" name="Equation" r:id="rId7" imgW="3019559" imgH="742857" progId="Equation.3">
                  <p:embed/>
                </p:oleObj>
              </mc:Choice>
              <mc:Fallback>
                <p:oleObj name="Equation" r:id="rId7" imgW="3019559" imgH="742857" progId="Equation.3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0350" y="2500313"/>
                        <a:ext cx="2835275" cy="7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9254" name="Group 6"/>
          <p:cNvGrpSpPr>
            <a:grpSpLocks/>
          </p:cNvGrpSpPr>
          <p:nvPr/>
        </p:nvGrpSpPr>
        <p:grpSpPr bwMode="auto">
          <a:xfrm>
            <a:off x="7273925" y="315913"/>
            <a:ext cx="1690688" cy="4106862"/>
            <a:chOff x="3648" y="240"/>
            <a:chExt cx="1310" cy="3768"/>
          </a:xfrm>
        </p:grpSpPr>
        <p:sp>
          <p:nvSpPr>
            <p:cNvPr id="11290" name="Rectangle 7"/>
            <p:cNvSpPr>
              <a:spLocks noChangeArrowheads="1"/>
            </p:cNvSpPr>
            <p:nvPr/>
          </p:nvSpPr>
          <p:spPr bwMode="auto">
            <a:xfrm>
              <a:off x="4276" y="3656"/>
              <a:ext cx="18" cy="24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291" name="Freeform 8"/>
            <p:cNvSpPr>
              <a:spLocks noEditPoints="1"/>
            </p:cNvSpPr>
            <p:nvPr/>
          </p:nvSpPr>
          <p:spPr bwMode="auto">
            <a:xfrm>
              <a:off x="4204" y="3644"/>
              <a:ext cx="60" cy="36"/>
            </a:xfrm>
            <a:custGeom>
              <a:avLst/>
              <a:gdLst>
                <a:gd name="T0" fmla="*/ 60 w 60"/>
                <a:gd name="T1" fmla="*/ 12 h 36"/>
                <a:gd name="T2" fmla="*/ 54 w 60"/>
                <a:gd name="T3" fmla="*/ 12 h 36"/>
                <a:gd name="T4" fmla="*/ 42 w 60"/>
                <a:gd name="T5" fmla="*/ 6 h 36"/>
                <a:gd name="T6" fmla="*/ 36 w 60"/>
                <a:gd name="T7" fmla="*/ 30 h 36"/>
                <a:gd name="T8" fmla="*/ 48 w 60"/>
                <a:gd name="T9" fmla="*/ 36 h 36"/>
                <a:gd name="T10" fmla="*/ 60 w 60"/>
                <a:gd name="T11" fmla="*/ 36 h 36"/>
                <a:gd name="T12" fmla="*/ 60 w 60"/>
                <a:gd name="T13" fmla="*/ 12 h 36"/>
                <a:gd name="T14" fmla="*/ 30 w 60"/>
                <a:gd name="T15" fmla="*/ 6 h 36"/>
                <a:gd name="T16" fmla="*/ 18 w 60"/>
                <a:gd name="T17" fmla="*/ 6 h 36"/>
                <a:gd name="T18" fmla="*/ 6 w 60"/>
                <a:gd name="T19" fmla="*/ 0 h 36"/>
                <a:gd name="T20" fmla="*/ 0 w 60"/>
                <a:gd name="T21" fmla="*/ 24 h 36"/>
                <a:gd name="T22" fmla="*/ 12 w 60"/>
                <a:gd name="T23" fmla="*/ 24 h 36"/>
                <a:gd name="T24" fmla="*/ 24 w 60"/>
                <a:gd name="T25" fmla="*/ 30 h 36"/>
                <a:gd name="T26" fmla="*/ 30 w 60"/>
                <a:gd name="T27" fmla="*/ 6 h 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36">
                  <a:moveTo>
                    <a:pt x="60" y="12"/>
                  </a:moveTo>
                  <a:lnTo>
                    <a:pt x="54" y="12"/>
                  </a:lnTo>
                  <a:lnTo>
                    <a:pt x="42" y="6"/>
                  </a:lnTo>
                  <a:lnTo>
                    <a:pt x="36" y="30"/>
                  </a:lnTo>
                  <a:lnTo>
                    <a:pt x="48" y="36"/>
                  </a:lnTo>
                  <a:lnTo>
                    <a:pt x="60" y="36"/>
                  </a:lnTo>
                  <a:lnTo>
                    <a:pt x="60" y="12"/>
                  </a:lnTo>
                  <a:close/>
                  <a:moveTo>
                    <a:pt x="30" y="6"/>
                  </a:moveTo>
                  <a:lnTo>
                    <a:pt x="18" y="6"/>
                  </a:lnTo>
                  <a:lnTo>
                    <a:pt x="6" y="0"/>
                  </a:lnTo>
                  <a:lnTo>
                    <a:pt x="0" y="24"/>
                  </a:lnTo>
                  <a:lnTo>
                    <a:pt x="12" y="24"/>
                  </a:lnTo>
                  <a:lnTo>
                    <a:pt x="24" y="30"/>
                  </a:lnTo>
                  <a:lnTo>
                    <a:pt x="30" y="6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2" name="Freeform 9"/>
            <p:cNvSpPr>
              <a:spLocks noEditPoints="1"/>
            </p:cNvSpPr>
            <p:nvPr/>
          </p:nvSpPr>
          <p:spPr bwMode="auto">
            <a:xfrm>
              <a:off x="4138" y="3614"/>
              <a:ext cx="66" cy="48"/>
            </a:xfrm>
            <a:custGeom>
              <a:avLst/>
              <a:gdLst>
                <a:gd name="T0" fmla="*/ 66 w 66"/>
                <a:gd name="T1" fmla="*/ 24 h 48"/>
                <a:gd name="T2" fmla="*/ 54 w 66"/>
                <a:gd name="T3" fmla="*/ 24 h 48"/>
                <a:gd name="T4" fmla="*/ 42 w 66"/>
                <a:gd name="T5" fmla="*/ 18 h 48"/>
                <a:gd name="T6" fmla="*/ 36 w 66"/>
                <a:gd name="T7" fmla="*/ 36 h 48"/>
                <a:gd name="T8" fmla="*/ 48 w 66"/>
                <a:gd name="T9" fmla="*/ 42 h 48"/>
                <a:gd name="T10" fmla="*/ 54 w 66"/>
                <a:gd name="T11" fmla="*/ 48 h 48"/>
                <a:gd name="T12" fmla="*/ 66 w 66"/>
                <a:gd name="T13" fmla="*/ 24 h 48"/>
                <a:gd name="T14" fmla="*/ 36 w 66"/>
                <a:gd name="T15" fmla="*/ 12 h 48"/>
                <a:gd name="T16" fmla="*/ 30 w 66"/>
                <a:gd name="T17" fmla="*/ 6 h 48"/>
                <a:gd name="T18" fmla="*/ 18 w 66"/>
                <a:gd name="T19" fmla="*/ 0 h 48"/>
                <a:gd name="T20" fmla="*/ 0 w 66"/>
                <a:gd name="T21" fmla="*/ 18 h 48"/>
                <a:gd name="T22" fmla="*/ 12 w 66"/>
                <a:gd name="T23" fmla="*/ 24 h 48"/>
                <a:gd name="T24" fmla="*/ 24 w 66"/>
                <a:gd name="T25" fmla="*/ 30 h 48"/>
                <a:gd name="T26" fmla="*/ 36 w 66"/>
                <a:gd name="T27" fmla="*/ 12 h 4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6" h="48">
                  <a:moveTo>
                    <a:pt x="66" y="24"/>
                  </a:moveTo>
                  <a:lnTo>
                    <a:pt x="54" y="24"/>
                  </a:lnTo>
                  <a:lnTo>
                    <a:pt x="42" y="18"/>
                  </a:lnTo>
                  <a:lnTo>
                    <a:pt x="36" y="36"/>
                  </a:lnTo>
                  <a:lnTo>
                    <a:pt x="48" y="42"/>
                  </a:lnTo>
                  <a:lnTo>
                    <a:pt x="54" y="48"/>
                  </a:lnTo>
                  <a:lnTo>
                    <a:pt x="66" y="24"/>
                  </a:lnTo>
                  <a:close/>
                  <a:moveTo>
                    <a:pt x="36" y="12"/>
                  </a:moveTo>
                  <a:lnTo>
                    <a:pt x="30" y="6"/>
                  </a:lnTo>
                  <a:lnTo>
                    <a:pt x="18" y="0"/>
                  </a:lnTo>
                  <a:lnTo>
                    <a:pt x="0" y="18"/>
                  </a:lnTo>
                  <a:lnTo>
                    <a:pt x="12" y="24"/>
                  </a:lnTo>
                  <a:lnTo>
                    <a:pt x="24" y="30"/>
                  </a:lnTo>
                  <a:lnTo>
                    <a:pt x="36" y="12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3" name="Freeform 10"/>
            <p:cNvSpPr>
              <a:spLocks noEditPoints="1"/>
            </p:cNvSpPr>
            <p:nvPr/>
          </p:nvSpPr>
          <p:spPr bwMode="auto">
            <a:xfrm>
              <a:off x="4085" y="3572"/>
              <a:ext cx="59" cy="54"/>
            </a:xfrm>
            <a:custGeom>
              <a:avLst/>
              <a:gdLst>
                <a:gd name="T0" fmla="*/ 59 w 59"/>
                <a:gd name="T1" fmla="*/ 36 h 54"/>
                <a:gd name="T2" fmla="*/ 53 w 59"/>
                <a:gd name="T3" fmla="*/ 30 h 54"/>
                <a:gd name="T4" fmla="*/ 41 w 59"/>
                <a:gd name="T5" fmla="*/ 24 h 54"/>
                <a:gd name="T6" fmla="*/ 30 w 59"/>
                <a:gd name="T7" fmla="*/ 42 h 54"/>
                <a:gd name="T8" fmla="*/ 41 w 59"/>
                <a:gd name="T9" fmla="*/ 48 h 54"/>
                <a:gd name="T10" fmla="*/ 47 w 59"/>
                <a:gd name="T11" fmla="*/ 54 h 54"/>
                <a:gd name="T12" fmla="*/ 59 w 59"/>
                <a:gd name="T13" fmla="*/ 36 h 54"/>
                <a:gd name="T14" fmla="*/ 36 w 59"/>
                <a:gd name="T15" fmla="*/ 12 h 54"/>
                <a:gd name="T16" fmla="*/ 18 w 59"/>
                <a:gd name="T17" fmla="*/ 0 h 54"/>
                <a:gd name="T18" fmla="*/ 0 w 59"/>
                <a:gd name="T19" fmla="*/ 18 h 54"/>
                <a:gd name="T20" fmla="*/ 18 w 59"/>
                <a:gd name="T21" fmla="*/ 30 h 54"/>
                <a:gd name="T22" fmla="*/ 36 w 59"/>
                <a:gd name="T23" fmla="*/ 12 h 5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9" h="54">
                  <a:moveTo>
                    <a:pt x="59" y="36"/>
                  </a:moveTo>
                  <a:lnTo>
                    <a:pt x="53" y="30"/>
                  </a:lnTo>
                  <a:lnTo>
                    <a:pt x="41" y="24"/>
                  </a:lnTo>
                  <a:lnTo>
                    <a:pt x="30" y="42"/>
                  </a:lnTo>
                  <a:lnTo>
                    <a:pt x="41" y="48"/>
                  </a:lnTo>
                  <a:lnTo>
                    <a:pt x="47" y="54"/>
                  </a:lnTo>
                  <a:lnTo>
                    <a:pt x="59" y="36"/>
                  </a:lnTo>
                  <a:close/>
                  <a:moveTo>
                    <a:pt x="36" y="12"/>
                  </a:moveTo>
                  <a:lnTo>
                    <a:pt x="18" y="0"/>
                  </a:lnTo>
                  <a:lnTo>
                    <a:pt x="0" y="18"/>
                  </a:lnTo>
                  <a:lnTo>
                    <a:pt x="18" y="30"/>
                  </a:lnTo>
                  <a:lnTo>
                    <a:pt x="36" y="12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4" name="Freeform 11"/>
            <p:cNvSpPr>
              <a:spLocks noEditPoints="1"/>
            </p:cNvSpPr>
            <p:nvPr/>
          </p:nvSpPr>
          <p:spPr bwMode="auto">
            <a:xfrm>
              <a:off x="4043" y="3524"/>
              <a:ext cx="54" cy="54"/>
            </a:xfrm>
            <a:custGeom>
              <a:avLst/>
              <a:gdLst>
                <a:gd name="T0" fmla="*/ 54 w 54"/>
                <a:gd name="T1" fmla="*/ 42 h 54"/>
                <a:gd name="T2" fmla="*/ 36 w 54"/>
                <a:gd name="T3" fmla="*/ 24 h 54"/>
                <a:gd name="T4" fmla="*/ 18 w 54"/>
                <a:gd name="T5" fmla="*/ 42 h 54"/>
                <a:gd name="T6" fmla="*/ 36 w 54"/>
                <a:gd name="T7" fmla="*/ 54 h 54"/>
                <a:gd name="T8" fmla="*/ 54 w 54"/>
                <a:gd name="T9" fmla="*/ 42 h 54"/>
                <a:gd name="T10" fmla="*/ 30 w 54"/>
                <a:gd name="T11" fmla="*/ 18 h 54"/>
                <a:gd name="T12" fmla="*/ 18 w 54"/>
                <a:gd name="T13" fmla="*/ 0 h 54"/>
                <a:gd name="T14" fmla="*/ 0 w 54"/>
                <a:gd name="T15" fmla="*/ 12 h 54"/>
                <a:gd name="T16" fmla="*/ 12 w 54"/>
                <a:gd name="T17" fmla="*/ 30 h 54"/>
                <a:gd name="T18" fmla="*/ 30 w 54"/>
                <a:gd name="T19" fmla="*/ 18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54">
                  <a:moveTo>
                    <a:pt x="54" y="42"/>
                  </a:moveTo>
                  <a:lnTo>
                    <a:pt x="36" y="24"/>
                  </a:lnTo>
                  <a:lnTo>
                    <a:pt x="18" y="42"/>
                  </a:lnTo>
                  <a:lnTo>
                    <a:pt x="36" y="54"/>
                  </a:lnTo>
                  <a:lnTo>
                    <a:pt x="54" y="42"/>
                  </a:lnTo>
                  <a:close/>
                  <a:moveTo>
                    <a:pt x="30" y="18"/>
                  </a:moveTo>
                  <a:lnTo>
                    <a:pt x="18" y="0"/>
                  </a:lnTo>
                  <a:lnTo>
                    <a:pt x="0" y="12"/>
                  </a:lnTo>
                  <a:lnTo>
                    <a:pt x="12" y="30"/>
                  </a:lnTo>
                  <a:lnTo>
                    <a:pt x="30" y="18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5" name="Freeform 12"/>
            <p:cNvSpPr>
              <a:spLocks noEditPoints="1"/>
            </p:cNvSpPr>
            <p:nvPr/>
          </p:nvSpPr>
          <p:spPr bwMode="auto">
            <a:xfrm>
              <a:off x="4001" y="3471"/>
              <a:ext cx="48" cy="59"/>
            </a:xfrm>
            <a:custGeom>
              <a:avLst/>
              <a:gdLst>
                <a:gd name="T0" fmla="*/ 48 w 48"/>
                <a:gd name="T1" fmla="*/ 41 h 59"/>
                <a:gd name="T2" fmla="*/ 42 w 48"/>
                <a:gd name="T3" fmla="*/ 35 h 59"/>
                <a:gd name="T4" fmla="*/ 36 w 48"/>
                <a:gd name="T5" fmla="*/ 23 h 59"/>
                <a:gd name="T6" fmla="*/ 18 w 48"/>
                <a:gd name="T7" fmla="*/ 41 h 59"/>
                <a:gd name="T8" fmla="*/ 24 w 48"/>
                <a:gd name="T9" fmla="*/ 53 h 59"/>
                <a:gd name="T10" fmla="*/ 30 w 48"/>
                <a:gd name="T11" fmla="*/ 59 h 59"/>
                <a:gd name="T12" fmla="*/ 48 w 48"/>
                <a:gd name="T13" fmla="*/ 41 h 59"/>
                <a:gd name="T14" fmla="*/ 30 w 48"/>
                <a:gd name="T15" fmla="*/ 18 h 59"/>
                <a:gd name="T16" fmla="*/ 24 w 48"/>
                <a:gd name="T17" fmla="*/ 12 h 59"/>
                <a:gd name="T18" fmla="*/ 18 w 48"/>
                <a:gd name="T19" fmla="*/ 0 h 59"/>
                <a:gd name="T20" fmla="*/ 0 w 48"/>
                <a:gd name="T21" fmla="*/ 12 h 59"/>
                <a:gd name="T22" fmla="*/ 6 w 48"/>
                <a:gd name="T23" fmla="*/ 23 h 59"/>
                <a:gd name="T24" fmla="*/ 12 w 48"/>
                <a:gd name="T25" fmla="*/ 29 h 59"/>
                <a:gd name="T26" fmla="*/ 30 w 48"/>
                <a:gd name="T27" fmla="*/ 18 h 5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8" h="59">
                  <a:moveTo>
                    <a:pt x="48" y="41"/>
                  </a:moveTo>
                  <a:lnTo>
                    <a:pt x="42" y="35"/>
                  </a:lnTo>
                  <a:lnTo>
                    <a:pt x="36" y="23"/>
                  </a:lnTo>
                  <a:lnTo>
                    <a:pt x="18" y="41"/>
                  </a:lnTo>
                  <a:lnTo>
                    <a:pt x="24" y="53"/>
                  </a:lnTo>
                  <a:lnTo>
                    <a:pt x="30" y="59"/>
                  </a:lnTo>
                  <a:lnTo>
                    <a:pt x="48" y="41"/>
                  </a:lnTo>
                  <a:close/>
                  <a:moveTo>
                    <a:pt x="30" y="18"/>
                  </a:moveTo>
                  <a:lnTo>
                    <a:pt x="24" y="12"/>
                  </a:lnTo>
                  <a:lnTo>
                    <a:pt x="18" y="0"/>
                  </a:lnTo>
                  <a:lnTo>
                    <a:pt x="0" y="12"/>
                  </a:lnTo>
                  <a:lnTo>
                    <a:pt x="6" y="23"/>
                  </a:lnTo>
                  <a:lnTo>
                    <a:pt x="12" y="29"/>
                  </a:lnTo>
                  <a:lnTo>
                    <a:pt x="30" y="18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6" name="Freeform 13"/>
            <p:cNvSpPr>
              <a:spLocks noEditPoints="1"/>
            </p:cNvSpPr>
            <p:nvPr/>
          </p:nvSpPr>
          <p:spPr bwMode="auto">
            <a:xfrm>
              <a:off x="3959" y="3411"/>
              <a:ext cx="54" cy="60"/>
            </a:xfrm>
            <a:custGeom>
              <a:avLst/>
              <a:gdLst>
                <a:gd name="T0" fmla="*/ 54 w 54"/>
                <a:gd name="T1" fmla="*/ 48 h 60"/>
                <a:gd name="T2" fmla="*/ 48 w 54"/>
                <a:gd name="T3" fmla="*/ 42 h 60"/>
                <a:gd name="T4" fmla="*/ 42 w 54"/>
                <a:gd name="T5" fmla="*/ 30 h 60"/>
                <a:gd name="T6" fmla="*/ 18 w 54"/>
                <a:gd name="T7" fmla="*/ 42 h 60"/>
                <a:gd name="T8" fmla="*/ 36 w 54"/>
                <a:gd name="T9" fmla="*/ 60 h 60"/>
                <a:gd name="T10" fmla="*/ 54 w 54"/>
                <a:gd name="T11" fmla="*/ 48 h 60"/>
                <a:gd name="T12" fmla="*/ 36 w 54"/>
                <a:gd name="T13" fmla="*/ 18 h 60"/>
                <a:gd name="T14" fmla="*/ 30 w 54"/>
                <a:gd name="T15" fmla="*/ 12 h 60"/>
                <a:gd name="T16" fmla="*/ 24 w 54"/>
                <a:gd name="T17" fmla="*/ 0 h 60"/>
                <a:gd name="T18" fmla="*/ 0 w 54"/>
                <a:gd name="T19" fmla="*/ 12 h 60"/>
                <a:gd name="T20" fmla="*/ 6 w 54"/>
                <a:gd name="T21" fmla="*/ 24 h 60"/>
                <a:gd name="T22" fmla="*/ 12 w 54"/>
                <a:gd name="T23" fmla="*/ 36 h 60"/>
                <a:gd name="T24" fmla="*/ 36 w 54"/>
                <a:gd name="T25" fmla="*/ 18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4" h="60">
                  <a:moveTo>
                    <a:pt x="54" y="48"/>
                  </a:moveTo>
                  <a:lnTo>
                    <a:pt x="48" y="42"/>
                  </a:lnTo>
                  <a:lnTo>
                    <a:pt x="42" y="30"/>
                  </a:lnTo>
                  <a:lnTo>
                    <a:pt x="18" y="42"/>
                  </a:lnTo>
                  <a:lnTo>
                    <a:pt x="36" y="60"/>
                  </a:lnTo>
                  <a:lnTo>
                    <a:pt x="54" y="48"/>
                  </a:lnTo>
                  <a:close/>
                  <a:moveTo>
                    <a:pt x="36" y="18"/>
                  </a:moveTo>
                  <a:lnTo>
                    <a:pt x="30" y="12"/>
                  </a:lnTo>
                  <a:lnTo>
                    <a:pt x="24" y="0"/>
                  </a:lnTo>
                  <a:lnTo>
                    <a:pt x="0" y="12"/>
                  </a:lnTo>
                  <a:lnTo>
                    <a:pt x="6" y="24"/>
                  </a:lnTo>
                  <a:lnTo>
                    <a:pt x="12" y="36"/>
                  </a:lnTo>
                  <a:lnTo>
                    <a:pt x="36" y="18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7" name="Freeform 14"/>
            <p:cNvSpPr>
              <a:spLocks noEditPoints="1"/>
            </p:cNvSpPr>
            <p:nvPr/>
          </p:nvSpPr>
          <p:spPr bwMode="auto">
            <a:xfrm>
              <a:off x="3929" y="3357"/>
              <a:ext cx="48" cy="60"/>
            </a:xfrm>
            <a:custGeom>
              <a:avLst/>
              <a:gdLst>
                <a:gd name="T0" fmla="*/ 48 w 48"/>
                <a:gd name="T1" fmla="*/ 48 h 60"/>
                <a:gd name="T2" fmla="*/ 42 w 48"/>
                <a:gd name="T3" fmla="*/ 36 h 60"/>
                <a:gd name="T4" fmla="*/ 36 w 48"/>
                <a:gd name="T5" fmla="*/ 24 h 60"/>
                <a:gd name="T6" fmla="*/ 18 w 48"/>
                <a:gd name="T7" fmla="*/ 36 h 60"/>
                <a:gd name="T8" fmla="*/ 24 w 48"/>
                <a:gd name="T9" fmla="*/ 48 h 60"/>
                <a:gd name="T10" fmla="*/ 24 w 48"/>
                <a:gd name="T11" fmla="*/ 60 h 60"/>
                <a:gd name="T12" fmla="*/ 48 w 48"/>
                <a:gd name="T13" fmla="*/ 48 h 60"/>
                <a:gd name="T14" fmla="*/ 30 w 48"/>
                <a:gd name="T15" fmla="*/ 18 h 60"/>
                <a:gd name="T16" fmla="*/ 24 w 48"/>
                <a:gd name="T17" fmla="*/ 12 h 60"/>
                <a:gd name="T18" fmla="*/ 18 w 48"/>
                <a:gd name="T19" fmla="*/ 0 h 60"/>
                <a:gd name="T20" fmla="*/ 0 w 48"/>
                <a:gd name="T21" fmla="*/ 6 h 60"/>
                <a:gd name="T22" fmla="*/ 6 w 48"/>
                <a:gd name="T23" fmla="*/ 18 h 60"/>
                <a:gd name="T24" fmla="*/ 12 w 48"/>
                <a:gd name="T25" fmla="*/ 30 h 60"/>
                <a:gd name="T26" fmla="*/ 30 w 48"/>
                <a:gd name="T27" fmla="*/ 18 h 6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8" h="60">
                  <a:moveTo>
                    <a:pt x="48" y="48"/>
                  </a:moveTo>
                  <a:lnTo>
                    <a:pt x="42" y="36"/>
                  </a:lnTo>
                  <a:lnTo>
                    <a:pt x="36" y="24"/>
                  </a:lnTo>
                  <a:lnTo>
                    <a:pt x="18" y="36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48" y="48"/>
                  </a:lnTo>
                  <a:close/>
                  <a:moveTo>
                    <a:pt x="30" y="18"/>
                  </a:moveTo>
                  <a:lnTo>
                    <a:pt x="24" y="12"/>
                  </a:lnTo>
                  <a:lnTo>
                    <a:pt x="18" y="0"/>
                  </a:lnTo>
                  <a:lnTo>
                    <a:pt x="0" y="6"/>
                  </a:lnTo>
                  <a:lnTo>
                    <a:pt x="6" y="18"/>
                  </a:lnTo>
                  <a:lnTo>
                    <a:pt x="12" y="30"/>
                  </a:lnTo>
                  <a:lnTo>
                    <a:pt x="30" y="18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8" name="Freeform 15"/>
            <p:cNvSpPr>
              <a:spLocks noEditPoints="1"/>
            </p:cNvSpPr>
            <p:nvPr/>
          </p:nvSpPr>
          <p:spPr bwMode="auto">
            <a:xfrm>
              <a:off x="3899" y="3297"/>
              <a:ext cx="42" cy="60"/>
            </a:xfrm>
            <a:custGeom>
              <a:avLst/>
              <a:gdLst>
                <a:gd name="T0" fmla="*/ 42 w 42"/>
                <a:gd name="T1" fmla="*/ 48 h 60"/>
                <a:gd name="T2" fmla="*/ 42 w 42"/>
                <a:gd name="T3" fmla="*/ 42 h 60"/>
                <a:gd name="T4" fmla="*/ 36 w 42"/>
                <a:gd name="T5" fmla="*/ 30 h 60"/>
                <a:gd name="T6" fmla="*/ 12 w 42"/>
                <a:gd name="T7" fmla="*/ 36 h 60"/>
                <a:gd name="T8" fmla="*/ 18 w 42"/>
                <a:gd name="T9" fmla="*/ 48 h 60"/>
                <a:gd name="T10" fmla="*/ 24 w 42"/>
                <a:gd name="T11" fmla="*/ 60 h 60"/>
                <a:gd name="T12" fmla="*/ 42 w 42"/>
                <a:gd name="T13" fmla="*/ 48 h 60"/>
                <a:gd name="T14" fmla="*/ 30 w 42"/>
                <a:gd name="T15" fmla="*/ 18 h 60"/>
                <a:gd name="T16" fmla="*/ 24 w 42"/>
                <a:gd name="T17" fmla="*/ 12 h 60"/>
                <a:gd name="T18" fmla="*/ 18 w 42"/>
                <a:gd name="T19" fmla="*/ 0 h 60"/>
                <a:gd name="T20" fmla="*/ 0 w 42"/>
                <a:gd name="T21" fmla="*/ 6 h 60"/>
                <a:gd name="T22" fmla="*/ 6 w 42"/>
                <a:gd name="T23" fmla="*/ 18 h 60"/>
                <a:gd name="T24" fmla="*/ 6 w 42"/>
                <a:gd name="T25" fmla="*/ 30 h 60"/>
                <a:gd name="T26" fmla="*/ 30 w 42"/>
                <a:gd name="T27" fmla="*/ 18 h 6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2" h="60">
                  <a:moveTo>
                    <a:pt x="42" y="48"/>
                  </a:moveTo>
                  <a:lnTo>
                    <a:pt x="42" y="42"/>
                  </a:lnTo>
                  <a:lnTo>
                    <a:pt x="36" y="30"/>
                  </a:lnTo>
                  <a:lnTo>
                    <a:pt x="12" y="36"/>
                  </a:lnTo>
                  <a:lnTo>
                    <a:pt x="18" y="48"/>
                  </a:lnTo>
                  <a:lnTo>
                    <a:pt x="24" y="60"/>
                  </a:lnTo>
                  <a:lnTo>
                    <a:pt x="42" y="48"/>
                  </a:lnTo>
                  <a:close/>
                  <a:moveTo>
                    <a:pt x="30" y="18"/>
                  </a:moveTo>
                  <a:lnTo>
                    <a:pt x="24" y="12"/>
                  </a:lnTo>
                  <a:lnTo>
                    <a:pt x="18" y="0"/>
                  </a:lnTo>
                  <a:lnTo>
                    <a:pt x="0" y="6"/>
                  </a:lnTo>
                  <a:lnTo>
                    <a:pt x="6" y="18"/>
                  </a:lnTo>
                  <a:lnTo>
                    <a:pt x="6" y="30"/>
                  </a:lnTo>
                  <a:lnTo>
                    <a:pt x="30" y="18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9" name="Freeform 16"/>
            <p:cNvSpPr>
              <a:spLocks noEditPoints="1"/>
            </p:cNvSpPr>
            <p:nvPr/>
          </p:nvSpPr>
          <p:spPr bwMode="auto">
            <a:xfrm>
              <a:off x="3863" y="3232"/>
              <a:ext cx="48" cy="65"/>
            </a:xfrm>
            <a:custGeom>
              <a:avLst/>
              <a:gdLst>
                <a:gd name="T0" fmla="*/ 48 w 48"/>
                <a:gd name="T1" fmla="*/ 53 h 65"/>
                <a:gd name="T2" fmla="*/ 48 w 48"/>
                <a:gd name="T3" fmla="*/ 42 h 65"/>
                <a:gd name="T4" fmla="*/ 42 w 48"/>
                <a:gd name="T5" fmla="*/ 30 h 65"/>
                <a:gd name="T6" fmla="*/ 18 w 48"/>
                <a:gd name="T7" fmla="*/ 42 h 65"/>
                <a:gd name="T8" fmla="*/ 24 w 48"/>
                <a:gd name="T9" fmla="*/ 53 h 65"/>
                <a:gd name="T10" fmla="*/ 30 w 48"/>
                <a:gd name="T11" fmla="*/ 65 h 65"/>
                <a:gd name="T12" fmla="*/ 48 w 48"/>
                <a:gd name="T13" fmla="*/ 53 h 65"/>
                <a:gd name="T14" fmla="*/ 36 w 48"/>
                <a:gd name="T15" fmla="*/ 24 h 65"/>
                <a:gd name="T16" fmla="*/ 30 w 48"/>
                <a:gd name="T17" fmla="*/ 12 h 65"/>
                <a:gd name="T18" fmla="*/ 24 w 48"/>
                <a:gd name="T19" fmla="*/ 0 h 65"/>
                <a:gd name="T20" fmla="*/ 0 w 48"/>
                <a:gd name="T21" fmla="*/ 12 h 65"/>
                <a:gd name="T22" fmla="*/ 6 w 48"/>
                <a:gd name="T23" fmla="*/ 24 h 65"/>
                <a:gd name="T24" fmla="*/ 12 w 48"/>
                <a:gd name="T25" fmla="*/ 36 h 65"/>
                <a:gd name="T26" fmla="*/ 36 w 48"/>
                <a:gd name="T27" fmla="*/ 24 h 6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8" h="65">
                  <a:moveTo>
                    <a:pt x="48" y="53"/>
                  </a:moveTo>
                  <a:lnTo>
                    <a:pt x="48" y="42"/>
                  </a:lnTo>
                  <a:lnTo>
                    <a:pt x="42" y="30"/>
                  </a:lnTo>
                  <a:lnTo>
                    <a:pt x="18" y="42"/>
                  </a:lnTo>
                  <a:lnTo>
                    <a:pt x="24" y="53"/>
                  </a:lnTo>
                  <a:lnTo>
                    <a:pt x="30" y="65"/>
                  </a:lnTo>
                  <a:lnTo>
                    <a:pt x="48" y="53"/>
                  </a:lnTo>
                  <a:close/>
                  <a:moveTo>
                    <a:pt x="36" y="24"/>
                  </a:moveTo>
                  <a:lnTo>
                    <a:pt x="30" y="12"/>
                  </a:lnTo>
                  <a:lnTo>
                    <a:pt x="24" y="0"/>
                  </a:lnTo>
                  <a:lnTo>
                    <a:pt x="0" y="12"/>
                  </a:lnTo>
                  <a:lnTo>
                    <a:pt x="6" y="24"/>
                  </a:lnTo>
                  <a:lnTo>
                    <a:pt x="12" y="36"/>
                  </a:lnTo>
                  <a:lnTo>
                    <a:pt x="36" y="24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0" name="Freeform 17"/>
            <p:cNvSpPr>
              <a:spLocks noEditPoints="1"/>
            </p:cNvSpPr>
            <p:nvPr/>
          </p:nvSpPr>
          <p:spPr bwMode="auto">
            <a:xfrm>
              <a:off x="3833" y="3172"/>
              <a:ext cx="48" cy="60"/>
            </a:xfrm>
            <a:custGeom>
              <a:avLst/>
              <a:gdLst>
                <a:gd name="T0" fmla="*/ 48 w 48"/>
                <a:gd name="T1" fmla="*/ 54 h 60"/>
                <a:gd name="T2" fmla="*/ 48 w 48"/>
                <a:gd name="T3" fmla="*/ 42 h 60"/>
                <a:gd name="T4" fmla="*/ 42 w 48"/>
                <a:gd name="T5" fmla="*/ 30 h 60"/>
                <a:gd name="T6" fmla="*/ 18 w 48"/>
                <a:gd name="T7" fmla="*/ 42 h 60"/>
                <a:gd name="T8" fmla="*/ 24 w 48"/>
                <a:gd name="T9" fmla="*/ 54 h 60"/>
                <a:gd name="T10" fmla="*/ 30 w 48"/>
                <a:gd name="T11" fmla="*/ 60 h 60"/>
                <a:gd name="T12" fmla="*/ 48 w 48"/>
                <a:gd name="T13" fmla="*/ 54 h 60"/>
                <a:gd name="T14" fmla="*/ 36 w 48"/>
                <a:gd name="T15" fmla="*/ 24 h 60"/>
                <a:gd name="T16" fmla="*/ 30 w 48"/>
                <a:gd name="T17" fmla="*/ 12 h 60"/>
                <a:gd name="T18" fmla="*/ 24 w 48"/>
                <a:gd name="T19" fmla="*/ 0 h 60"/>
                <a:gd name="T20" fmla="*/ 0 w 48"/>
                <a:gd name="T21" fmla="*/ 12 h 60"/>
                <a:gd name="T22" fmla="*/ 6 w 48"/>
                <a:gd name="T23" fmla="*/ 24 h 60"/>
                <a:gd name="T24" fmla="*/ 12 w 48"/>
                <a:gd name="T25" fmla="*/ 30 h 60"/>
                <a:gd name="T26" fmla="*/ 36 w 48"/>
                <a:gd name="T27" fmla="*/ 24 h 6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8" h="60">
                  <a:moveTo>
                    <a:pt x="48" y="54"/>
                  </a:moveTo>
                  <a:lnTo>
                    <a:pt x="48" y="42"/>
                  </a:lnTo>
                  <a:lnTo>
                    <a:pt x="42" y="30"/>
                  </a:lnTo>
                  <a:lnTo>
                    <a:pt x="18" y="42"/>
                  </a:lnTo>
                  <a:lnTo>
                    <a:pt x="24" y="54"/>
                  </a:lnTo>
                  <a:lnTo>
                    <a:pt x="30" y="60"/>
                  </a:lnTo>
                  <a:lnTo>
                    <a:pt x="48" y="54"/>
                  </a:lnTo>
                  <a:close/>
                  <a:moveTo>
                    <a:pt x="36" y="24"/>
                  </a:moveTo>
                  <a:lnTo>
                    <a:pt x="30" y="12"/>
                  </a:lnTo>
                  <a:lnTo>
                    <a:pt x="24" y="0"/>
                  </a:lnTo>
                  <a:lnTo>
                    <a:pt x="0" y="12"/>
                  </a:lnTo>
                  <a:lnTo>
                    <a:pt x="6" y="24"/>
                  </a:lnTo>
                  <a:lnTo>
                    <a:pt x="12" y="30"/>
                  </a:lnTo>
                  <a:lnTo>
                    <a:pt x="36" y="24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1" name="Freeform 18"/>
            <p:cNvSpPr>
              <a:spLocks noEditPoints="1"/>
            </p:cNvSpPr>
            <p:nvPr/>
          </p:nvSpPr>
          <p:spPr bwMode="auto">
            <a:xfrm>
              <a:off x="3809" y="3112"/>
              <a:ext cx="42" cy="60"/>
            </a:xfrm>
            <a:custGeom>
              <a:avLst/>
              <a:gdLst>
                <a:gd name="T0" fmla="*/ 42 w 42"/>
                <a:gd name="T1" fmla="*/ 48 h 60"/>
                <a:gd name="T2" fmla="*/ 42 w 42"/>
                <a:gd name="T3" fmla="*/ 42 h 60"/>
                <a:gd name="T4" fmla="*/ 36 w 42"/>
                <a:gd name="T5" fmla="*/ 30 h 60"/>
                <a:gd name="T6" fmla="*/ 12 w 42"/>
                <a:gd name="T7" fmla="*/ 42 h 60"/>
                <a:gd name="T8" fmla="*/ 18 w 42"/>
                <a:gd name="T9" fmla="*/ 54 h 60"/>
                <a:gd name="T10" fmla="*/ 24 w 42"/>
                <a:gd name="T11" fmla="*/ 60 h 60"/>
                <a:gd name="T12" fmla="*/ 42 w 42"/>
                <a:gd name="T13" fmla="*/ 48 h 60"/>
                <a:gd name="T14" fmla="*/ 30 w 42"/>
                <a:gd name="T15" fmla="*/ 18 h 60"/>
                <a:gd name="T16" fmla="*/ 24 w 42"/>
                <a:gd name="T17" fmla="*/ 12 h 60"/>
                <a:gd name="T18" fmla="*/ 18 w 42"/>
                <a:gd name="T19" fmla="*/ 0 h 60"/>
                <a:gd name="T20" fmla="*/ 0 w 42"/>
                <a:gd name="T21" fmla="*/ 12 h 60"/>
                <a:gd name="T22" fmla="*/ 6 w 42"/>
                <a:gd name="T23" fmla="*/ 24 h 60"/>
                <a:gd name="T24" fmla="*/ 6 w 42"/>
                <a:gd name="T25" fmla="*/ 30 h 60"/>
                <a:gd name="T26" fmla="*/ 30 w 42"/>
                <a:gd name="T27" fmla="*/ 18 h 6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2" h="60">
                  <a:moveTo>
                    <a:pt x="42" y="48"/>
                  </a:moveTo>
                  <a:lnTo>
                    <a:pt x="42" y="42"/>
                  </a:lnTo>
                  <a:lnTo>
                    <a:pt x="36" y="30"/>
                  </a:lnTo>
                  <a:lnTo>
                    <a:pt x="12" y="42"/>
                  </a:lnTo>
                  <a:lnTo>
                    <a:pt x="18" y="54"/>
                  </a:lnTo>
                  <a:lnTo>
                    <a:pt x="24" y="60"/>
                  </a:lnTo>
                  <a:lnTo>
                    <a:pt x="42" y="48"/>
                  </a:lnTo>
                  <a:close/>
                  <a:moveTo>
                    <a:pt x="30" y="18"/>
                  </a:moveTo>
                  <a:lnTo>
                    <a:pt x="24" y="12"/>
                  </a:lnTo>
                  <a:lnTo>
                    <a:pt x="18" y="0"/>
                  </a:lnTo>
                  <a:lnTo>
                    <a:pt x="0" y="12"/>
                  </a:lnTo>
                  <a:lnTo>
                    <a:pt x="6" y="24"/>
                  </a:lnTo>
                  <a:lnTo>
                    <a:pt x="6" y="30"/>
                  </a:lnTo>
                  <a:lnTo>
                    <a:pt x="30" y="18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2" name="Freeform 19"/>
            <p:cNvSpPr>
              <a:spLocks noEditPoints="1"/>
            </p:cNvSpPr>
            <p:nvPr/>
          </p:nvSpPr>
          <p:spPr bwMode="auto">
            <a:xfrm>
              <a:off x="3780" y="3053"/>
              <a:ext cx="41" cy="59"/>
            </a:xfrm>
            <a:custGeom>
              <a:avLst/>
              <a:gdLst>
                <a:gd name="T0" fmla="*/ 41 w 41"/>
                <a:gd name="T1" fmla="*/ 47 h 59"/>
                <a:gd name="T2" fmla="*/ 41 w 41"/>
                <a:gd name="T3" fmla="*/ 41 h 59"/>
                <a:gd name="T4" fmla="*/ 35 w 41"/>
                <a:gd name="T5" fmla="*/ 29 h 59"/>
                <a:gd name="T6" fmla="*/ 12 w 41"/>
                <a:gd name="T7" fmla="*/ 35 h 59"/>
                <a:gd name="T8" fmla="*/ 18 w 41"/>
                <a:gd name="T9" fmla="*/ 47 h 59"/>
                <a:gd name="T10" fmla="*/ 24 w 41"/>
                <a:gd name="T11" fmla="*/ 59 h 59"/>
                <a:gd name="T12" fmla="*/ 41 w 41"/>
                <a:gd name="T13" fmla="*/ 47 h 59"/>
                <a:gd name="T14" fmla="*/ 29 w 41"/>
                <a:gd name="T15" fmla="*/ 18 h 59"/>
                <a:gd name="T16" fmla="*/ 24 w 41"/>
                <a:gd name="T17" fmla="*/ 12 h 59"/>
                <a:gd name="T18" fmla="*/ 18 w 41"/>
                <a:gd name="T19" fmla="*/ 0 h 59"/>
                <a:gd name="T20" fmla="*/ 0 w 41"/>
                <a:gd name="T21" fmla="*/ 6 h 59"/>
                <a:gd name="T22" fmla="*/ 6 w 41"/>
                <a:gd name="T23" fmla="*/ 18 h 59"/>
                <a:gd name="T24" fmla="*/ 6 w 41"/>
                <a:gd name="T25" fmla="*/ 29 h 59"/>
                <a:gd name="T26" fmla="*/ 29 w 41"/>
                <a:gd name="T27" fmla="*/ 18 h 5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1" h="59">
                  <a:moveTo>
                    <a:pt x="41" y="47"/>
                  </a:moveTo>
                  <a:lnTo>
                    <a:pt x="41" y="41"/>
                  </a:lnTo>
                  <a:lnTo>
                    <a:pt x="35" y="29"/>
                  </a:lnTo>
                  <a:lnTo>
                    <a:pt x="12" y="35"/>
                  </a:lnTo>
                  <a:lnTo>
                    <a:pt x="18" y="47"/>
                  </a:lnTo>
                  <a:lnTo>
                    <a:pt x="24" y="59"/>
                  </a:lnTo>
                  <a:lnTo>
                    <a:pt x="41" y="47"/>
                  </a:lnTo>
                  <a:close/>
                  <a:moveTo>
                    <a:pt x="29" y="18"/>
                  </a:moveTo>
                  <a:lnTo>
                    <a:pt x="24" y="12"/>
                  </a:lnTo>
                  <a:lnTo>
                    <a:pt x="18" y="0"/>
                  </a:lnTo>
                  <a:lnTo>
                    <a:pt x="0" y="6"/>
                  </a:lnTo>
                  <a:lnTo>
                    <a:pt x="6" y="18"/>
                  </a:lnTo>
                  <a:lnTo>
                    <a:pt x="6" y="29"/>
                  </a:lnTo>
                  <a:lnTo>
                    <a:pt x="29" y="18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3" name="Freeform 20"/>
            <p:cNvSpPr>
              <a:spLocks noEditPoints="1"/>
            </p:cNvSpPr>
            <p:nvPr/>
          </p:nvSpPr>
          <p:spPr bwMode="auto">
            <a:xfrm>
              <a:off x="3750" y="2987"/>
              <a:ext cx="48" cy="66"/>
            </a:xfrm>
            <a:custGeom>
              <a:avLst/>
              <a:gdLst>
                <a:gd name="T0" fmla="*/ 48 w 48"/>
                <a:gd name="T1" fmla="*/ 54 h 66"/>
                <a:gd name="T2" fmla="*/ 42 w 48"/>
                <a:gd name="T3" fmla="*/ 48 h 66"/>
                <a:gd name="T4" fmla="*/ 36 w 48"/>
                <a:gd name="T5" fmla="*/ 36 h 66"/>
                <a:gd name="T6" fmla="*/ 12 w 48"/>
                <a:gd name="T7" fmla="*/ 42 h 66"/>
                <a:gd name="T8" fmla="*/ 18 w 48"/>
                <a:gd name="T9" fmla="*/ 54 h 66"/>
                <a:gd name="T10" fmla="*/ 24 w 48"/>
                <a:gd name="T11" fmla="*/ 66 h 66"/>
                <a:gd name="T12" fmla="*/ 48 w 48"/>
                <a:gd name="T13" fmla="*/ 54 h 66"/>
                <a:gd name="T14" fmla="*/ 30 w 48"/>
                <a:gd name="T15" fmla="*/ 24 h 66"/>
                <a:gd name="T16" fmla="*/ 30 w 48"/>
                <a:gd name="T17" fmla="*/ 12 h 66"/>
                <a:gd name="T18" fmla="*/ 24 w 48"/>
                <a:gd name="T19" fmla="*/ 0 h 66"/>
                <a:gd name="T20" fmla="*/ 0 w 48"/>
                <a:gd name="T21" fmla="*/ 12 h 66"/>
                <a:gd name="T22" fmla="*/ 6 w 48"/>
                <a:gd name="T23" fmla="*/ 24 h 66"/>
                <a:gd name="T24" fmla="*/ 12 w 48"/>
                <a:gd name="T25" fmla="*/ 30 h 66"/>
                <a:gd name="T26" fmla="*/ 30 w 48"/>
                <a:gd name="T27" fmla="*/ 24 h 6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8" h="66">
                  <a:moveTo>
                    <a:pt x="48" y="54"/>
                  </a:moveTo>
                  <a:lnTo>
                    <a:pt x="42" y="48"/>
                  </a:lnTo>
                  <a:lnTo>
                    <a:pt x="36" y="36"/>
                  </a:lnTo>
                  <a:lnTo>
                    <a:pt x="12" y="42"/>
                  </a:lnTo>
                  <a:lnTo>
                    <a:pt x="18" y="54"/>
                  </a:lnTo>
                  <a:lnTo>
                    <a:pt x="24" y="66"/>
                  </a:lnTo>
                  <a:lnTo>
                    <a:pt x="48" y="54"/>
                  </a:lnTo>
                  <a:close/>
                  <a:moveTo>
                    <a:pt x="30" y="24"/>
                  </a:moveTo>
                  <a:lnTo>
                    <a:pt x="30" y="12"/>
                  </a:lnTo>
                  <a:lnTo>
                    <a:pt x="24" y="0"/>
                  </a:lnTo>
                  <a:lnTo>
                    <a:pt x="0" y="12"/>
                  </a:lnTo>
                  <a:lnTo>
                    <a:pt x="6" y="24"/>
                  </a:lnTo>
                  <a:lnTo>
                    <a:pt x="12" y="30"/>
                  </a:lnTo>
                  <a:lnTo>
                    <a:pt x="30" y="24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4" name="Freeform 21"/>
            <p:cNvSpPr>
              <a:spLocks noEditPoints="1"/>
            </p:cNvSpPr>
            <p:nvPr/>
          </p:nvSpPr>
          <p:spPr bwMode="auto">
            <a:xfrm>
              <a:off x="3726" y="2927"/>
              <a:ext cx="42" cy="60"/>
            </a:xfrm>
            <a:custGeom>
              <a:avLst/>
              <a:gdLst>
                <a:gd name="T0" fmla="*/ 42 w 42"/>
                <a:gd name="T1" fmla="*/ 54 h 60"/>
                <a:gd name="T2" fmla="*/ 42 w 42"/>
                <a:gd name="T3" fmla="*/ 42 h 60"/>
                <a:gd name="T4" fmla="*/ 36 w 42"/>
                <a:gd name="T5" fmla="*/ 30 h 60"/>
                <a:gd name="T6" fmla="*/ 12 w 42"/>
                <a:gd name="T7" fmla="*/ 42 h 60"/>
                <a:gd name="T8" fmla="*/ 18 w 42"/>
                <a:gd name="T9" fmla="*/ 54 h 60"/>
                <a:gd name="T10" fmla="*/ 18 w 42"/>
                <a:gd name="T11" fmla="*/ 60 h 60"/>
                <a:gd name="T12" fmla="*/ 42 w 42"/>
                <a:gd name="T13" fmla="*/ 54 h 60"/>
                <a:gd name="T14" fmla="*/ 30 w 42"/>
                <a:gd name="T15" fmla="*/ 18 h 60"/>
                <a:gd name="T16" fmla="*/ 30 w 42"/>
                <a:gd name="T17" fmla="*/ 12 h 60"/>
                <a:gd name="T18" fmla="*/ 24 w 42"/>
                <a:gd name="T19" fmla="*/ 0 h 60"/>
                <a:gd name="T20" fmla="*/ 0 w 42"/>
                <a:gd name="T21" fmla="*/ 6 h 60"/>
                <a:gd name="T22" fmla="*/ 6 w 42"/>
                <a:gd name="T23" fmla="*/ 18 h 60"/>
                <a:gd name="T24" fmla="*/ 6 w 42"/>
                <a:gd name="T25" fmla="*/ 30 h 60"/>
                <a:gd name="T26" fmla="*/ 30 w 42"/>
                <a:gd name="T27" fmla="*/ 18 h 6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2" h="60">
                  <a:moveTo>
                    <a:pt x="42" y="54"/>
                  </a:moveTo>
                  <a:lnTo>
                    <a:pt x="42" y="42"/>
                  </a:lnTo>
                  <a:lnTo>
                    <a:pt x="36" y="30"/>
                  </a:lnTo>
                  <a:lnTo>
                    <a:pt x="12" y="42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42" y="54"/>
                  </a:lnTo>
                  <a:close/>
                  <a:moveTo>
                    <a:pt x="30" y="18"/>
                  </a:moveTo>
                  <a:lnTo>
                    <a:pt x="30" y="12"/>
                  </a:lnTo>
                  <a:lnTo>
                    <a:pt x="24" y="0"/>
                  </a:lnTo>
                  <a:lnTo>
                    <a:pt x="0" y="6"/>
                  </a:lnTo>
                  <a:lnTo>
                    <a:pt x="6" y="18"/>
                  </a:lnTo>
                  <a:lnTo>
                    <a:pt x="6" y="30"/>
                  </a:lnTo>
                  <a:lnTo>
                    <a:pt x="30" y="18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5" name="Freeform 22"/>
            <p:cNvSpPr>
              <a:spLocks noEditPoints="1"/>
            </p:cNvSpPr>
            <p:nvPr/>
          </p:nvSpPr>
          <p:spPr bwMode="auto">
            <a:xfrm>
              <a:off x="3702" y="2861"/>
              <a:ext cx="42" cy="60"/>
            </a:xfrm>
            <a:custGeom>
              <a:avLst/>
              <a:gdLst>
                <a:gd name="T0" fmla="*/ 42 w 42"/>
                <a:gd name="T1" fmla="*/ 54 h 60"/>
                <a:gd name="T2" fmla="*/ 42 w 42"/>
                <a:gd name="T3" fmla="*/ 48 h 60"/>
                <a:gd name="T4" fmla="*/ 36 w 42"/>
                <a:gd name="T5" fmla="*/ 36 h 60"/>
                <a:gd name="T6" fmla="*/ 12 w 42"/>
                <a:gd name="T7" fmla="*/ 42 h 60"/>
                <a:gd name="T8" fmla="*/ 18 w 42"/>
                <a:gd name="T9" fmla="*/ 54 h 60"/>
                <a:gd name="T10" fmla="*/ 18 w 42"/>
                <a:gd name="T11" fmla="*/ 60 h 60"/>
                <a:gd name="T12" fmla="*/ 42 w 42"/>
                <a:gd name="T13" fmla="*/ 54 h 60"/>
                <a:gd name="T14" fmla="*/ 30 w 42"/>
                <a:gd name="T15" fmla="*/ 24 h 60"/>
                <a:gd name="T16" fmla="*/ 30 w 42"/>
                <a:gd name="T17" fmla="*/ 12 h 60"/>
                <a:gd name="T18" fmla="*/ 24 w 42"/>
                <a:gd name="T19" fmla="*/ 0 h 60"/>
                <a:gd name="T20" fmla="*/ 0 w 42"/>
                <a:gd name="T21" fmla="*/ 6 h 60"/>
                <a:gd name="T22" fmla="*/ 6 w 42"/>
                <a:gd name="T23" fmla="*/ 18 h 60"/>
                <a:gd name="T24" fmla="*/ 6 w 42"/>
                <a:gd name="T25" fmla="*/ 30 h 60"/>
                <a:gd name="T26" fmla="*/ 30 w 42"/>
                <a:gd name="T27" fmla="*/ 24 h 6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2" h="60">
                  <a:moveTo>
                    <a:pt x="42" y="54"/>
                  </a:moveTo>
                  <a:lnTo>
                    <a:pt x="42" y="48"/>
                  </a:lnTo>
                  <a:lnTo>
                    <a:pt x="36" y="36"/>
                  </a:lnTo>
                  <a:lnTo>
                    <a:pt x="12" y="42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42" y="54"/>
                  </a:lnTo>
                  <a:close/>
                  <a:moveTo>
                    <a:pt x="30" y="24"/>
                  </a:moveTo>
                  <a:lnTo>
                    <a:pt x="30" y="12"/>
                  </a:lnTo>
                  <a:lnTo>
                    <a:pt x="24" y="0"/>
                  </a:lnTo>
                  <a:lnTo>
                    <a:pt x="0" y="6"/>
                  </a:lnTo>
                  <a:lnTo>
                    <a:pt x="6" y="18"/>
                  </a:lnTo>
                  <a:lnTo>
                    <a:pt x="6" y="30"/>
                  </a:lnTo>
                  <a:lnTo>
                    <a:pt x="30" y="24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6" name="Freeform 23"/>
            <p:cNvSpPr>
              <a:spLocks noEditPoints="1"/>
            </p:cNvSpPr>
            <p:nvPr/>
          </p:nvSpPr>
          <p:spPr bwMode="auto">
            <a:xfrm>
              <a:off x="3684" y="2796"/>
              <a:ext cx="42" cy="65"/>
            </a:xfrm>
            <a:custGeom>
              <a:avLst/>
              <a:gdLst>
                <a:gd name="T0" fmla="*/ 42 w 42"/>
                <a:gd name="T1" fmla="*/ 54 h 65"/>
                <a:gd name="T2" fmla="*/ 36 w 42"/>
                <a:gd name="T3" fmla="*/ 48 h 65"/>
                <a:gd name="T4" fmla="*/ 36 w 42"/>
                <a:gd name="T5" fmla="*/ 36 h 65"/>
                <a:gd name="T6" fmla="*/ 12 w 42"/>
                <a:gd name="T7" fmla="*/ 42 h 65"/>
                <a:gd name="T8" fmla="*/ 12 w 42"/>
                <a:gd name="T9" fmla="*/ 54 h 65"/>
                <a:gd name="T10" fmla="*/ 18 w 42"/>
                <a:gd name="T11" fmla="*/ 65 h 65"/>
                <a:gd name="T12" fmla="*/ 42 w 42"/>
                <a:gd name="T13" fmla="*/ 54 h 65"/>
                <a:gd name="T14" fmla="*/ 30 w 42"/>
                <a:gd name="T15" fmla="*/ 24 h 65"/>
                <a:gd name="T16" fmla="*/ 30 w 42"/>
                <a:gd name="T17" fmla="*/ 12 h 65"/>
                <a:gd name="T18" fmla="*/ 24 w 42"/>
                <a:gd name="T19" fmla="*/ 0 h 65"/>
                <a:gd name="T20" fmla="*/ 0 w 42"/>
                <a:gd name="T21" fmla="*/ 6 h 65"/>
                <a:gd name="T22" fmla="*/ 6 w 42"/>
                <a:gd name="T23" fmla="*/ 18 h 65"/>
                <a:gd name="T24" fmla="*/ 6 w 42"/>
                <a:gd name="T25" fmla="*/ 30 h 65"/>
                <a:gd name="T26" fmla="*/ 30 w 42"/>
                <a:gd name="T27" fmla="*/ 24 h 6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2" h="65">
                  <a:moveTo>
                    <a:pt x="42" y="54"/>
                  </a:moveTo>
                  <a:lnTo>
                    <a:pt x="36" y="48"/>
                  </a:lnTo>
                  <a:lnTo>
                    <a:pt x="36" y="36"/>
                  </a:lnTo>
                  <a:lnTo>
                    <a:pt x="12" y="42"/>
                  </a:lnTo>
                  <a:lnTo>
                    <a:pt x="12" y="54"/>
                  </a:lnTo>
                  <a:lnTo>
                    <a:pt x="18" y="65"/>
                  </a:lnTo>
                  <a:lnTo>
                    <a:pt x="42" y="54"/>
                  </a:lnTo>
                  <a:close/>
                  <a:moveTo>
                    <a:pt x="30" y="24"/>
                  </a:moveTo>
                  <a:lnTo>
                    <a:pt x="30" y="12"/>
                  </a:lnTo>
                  <a:lnTo>
                    <a:pt x="24" y="0"/>
                  </a:lnTo>
                  <a:lnTo>
                    <a:pt x="0" y="6"/>
                  </a:lnTo>
                  <a:lnTo>
                    <a:pt x="6" y="18"/>
                  </a:lnTo>
                  <a:lnTo>
                    <a:pt x="6" y="30"/>
                  </a:lnTo>
                  <a:lnTo>
                    <a:pt x="30" y="24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7" name="Freeform 24"/>
            <p:cNvSpPr>
              <a:spLocks noEditPoints="1"/>
            </p:cNvSpPr>
            <p:nvPr/>
          </p:nvSpPr>
          <p:spPr bwMode="auto">
            <a:xfrm>
              <a:off x="3672" y="2730"/>
              <a:ext cx="36" cy="66"/>
            </a:xfrm>
            <a:custGeom>
              <a:avLst/>
              <a:gdLst>
                <a:gd name="T0" fmla="*/ 36 w 36"/>
                <a:gd name="T1" fmla="*/ 60 h 66"/>
                <a:gd name="T2" fmla="*/ 30 w 36"/>
                <a:gd name="T3" fmla="*/ 48 h 66"/>
                <a:gd name="T4" fmla="*/ 30 w 36"/>
                <a:gd name="T5" fmla="*/ 36 h 66"/>
                <a:gd name="T6" fmla="*/ 6 w 36"/>
                <a:gd name="T7" fmla="*/ 42 h 66"/>
                <a:gd name="T8" fmla="*/ 6 w 36"/>
                <a:gd name="T9" fmla="*/ 54 h 66"/>
                <a:gd name="T10" fmla="*/ 12 w 36"/>
                <a:gd name="T11" fmla="*/ 66 h 66"/>
                <a:gd name="T12" fmla="*/ 36 w 36"/>
                <a:gd name="T13" fmla="*/ 60 h 66"/>
                <a:gd name="T14" fmla="*/ 24 w 36"/>
                <a:gd name="T15" fmla="*/ 24 h 66"/>
                <a:gd name="T16" fmla="*/ 24 w 36"/>
                <a:gd name="T17" fmla="*/ 12 h 66"/>
                <a:gd name="T18" fmla="*/ 24 w 36"/>
                <a:gd name="T19" fmla="*/ 0 h 66"/>
                <a:gd name="T20" fmla="*/ 0 w 36"/>
                <a:gd name="T21" fmla="*/ 6 h 66"/>
                <a:gd name="T22" fmla="*/ 0 w 36"/>
                <a:gd name="T23" fmla="*/ 18 h 66"/>
                <a:gd name="T24" fmla="*/ 0 w 36"/>
                <a:gd name="T25" fmla="*/ 30 h 66"/>
                <a:gd name="T26" fmla="*/ 24 w 36"/>
                <a:gd name="T27" fmla="*/ 24 h 6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6" h="66">
                  <a:moveTo>
                    <a:pt x="36" y="60"/>
                  </a:moveTo>
                  <a:lnTo>
                    <a:pt x="30" y="48"/>
                  </a:lnTo>
                  <a:lnTo>
                    <a:pt x="30" y="36"/>
                  </a:lnTo>
                  <a:lnTo>
                    <a:pt x="6" y="42"/>
                  </a:lnTo>
                  <a:lnTo>
                    <a:pt x="6" y="54"/>
                  </a:lnTo>
                  <a:lnTo>
                    <a:pt x="12" y="66"/>
                  </a:lnTo>
                  <a:lnTo>
                    <a:pt x="36" y="60"/>
                  </a:lnTo>
                  <a:close/>
                  <a:moveTo>
                    <a:pt x="24" y="24"/>
                  </a:moveTo>
                  <a:lnTo>
                    <a:pt x="24" y="12"/>
                  </a:lnTo>
                  <a:lnTo>
                    <a:pt x="24" y="0"/>
                  </a:lnTo>
                  <a:lnTo>
                    <a:pt x="0" y="6"/>
                  </a:lnTo>
                  <a:lnTo>
                    <a:pt x="0" y="18"/>
                  </a:lnTo>
                  <a:lnTo>
                    <a:pt x="0" y="30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8" name="Freeform 25"/>
            <p:cNvSpPr>
              <a:spLocks noEditPoints="1"/>
            </p:cNvSpPr>
            <p:nvPr/>
          </p:nvSpPr>
          <p:spPr bwMode="auto">
            <a:xfrm>
              <a:off x="3660" y="2664"/>
              <a:ext cx="30" cy="60"/>
            </a:xfrm>
            <a:custGeom>
              <a:avLst/>
              <a:gdLst>
                <a:gd name="T0" fmla="*/ 30 w 30"/>
                <a:gd name="T1" fmla="*/ 60 h 60"/>
                <a:gd name="T2" fmla="*/ 30 w 30"/>
                <a:gd name="T3" fmla="*/ 48 h 60"/>
                <a:gd name="T4" fmla="*/ 30 w 30"/>
                <a:gd name="T5" fmla="*/ 36 h 60"/>
                <a:gd name="T6" fmla="*/ 6 w 30"/>
                <a:gd name="T7" fmla="*/ 42 h 60"/>
                <a:gd name="T8" fmla="*/ 6 w 30"/>
                <a:gd name="T9" fmla="*/ 60 h 60"/>
                <a:gd name="T10" fmla="*/ 30 w 30"/>
                <a:gd name="T11" fmla="*/ 60 h 60"/>
                <a:gd name="T12" fmla="*/ 24 w 30"/>
                <a:gd name="T13" fmla="*/ 24 h 60"/>
                <a:gd name="T14" fmla="*/ 24 w 30"/>
                <a:gd name="T15" fmla="*/ 12 h 60"/>
                <a:gd name="T16" fmla="*/ 24 w 30"/>
                <a:gd name="T17" fmla="*/ 0 h 60"/>
                <a:gd name="T18" fmla="*/ 0 w 30"/>
                <a:gd name="T19" fmla="*/ 6 h 60"/>
                <a:gd name="T20" fmla="*/ 0 w 30"/>
                <a:gd name="T21" fmla="*/ 18 h 60"/>
                <a:gd name="T22" fmla="*/ 0 w 30"/>
                <a:gd name="T23" fmla="*/ 30 h 60"/>
                <a:gd name="T24" fmla="*/ 24 w 30"/>
                <a:gd name="T25" fmla="*/ 24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60">
                  <a:moveTo>
                    <a:pt x="30" y="60"/>
                  </a:moveTo>
                  <a:lnTo>
                    <a:pt x="30" y="48"/>
                  </a:lnTo>
                  <a:lnTo>
                    <a:pt x="30" y="36"/>
                  </a:lnTo>
                  <a:lnTo>
                    <a:pt x="6" y="42"/>
                  </a:lnTo>
                  <a:lnTo>
                    <a:pt x="6" y="60"/>
                  </a:lnTo>
                  <a:lnTo>
                    <a:pt x="30" y="60"/>
                  </a:lnTo>
                  <a:close/>
                  <a:moveTo>
                    <a:pt x="24" y="24"/>
                  </a:moveTo>
                  <a:lnTo>
                    <a:pt x="24" y="12"/>
                  </a:lnTo>
                  <a:lnTo>
                    <a:pt x="24" y="0"/>
                  </a:lnTo>
                  <a:lnTo>
                    <a:pt x="0" y="6"/>
                  </a:lnTo>
                  <a:lnTo>
                    <a:pt x="0" y="18"/>
                  </a:lnTo>
                  <a:lnTo>
                    <a:pt x="0" y="30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9" name="Freeform 26"/>
            <p:cNvSpPr>
              <a:spLocks noEditPoints="1"/>
            </p:cNvSpPr>
            <p:nvPr/>
          </p:nvSpPr>
          <p:spPr bwMode="auto">
            <a:xfrm>
              <a:off x="3654" y="2599"/>
              <a:ext cx="24" cy="59"/>
            </a:xfrm>
            <a:custGeom>
              <a:avLst/>
              <a:gdLst>
                <a:gd name="T0" fmla="*/ 24 w 24"/>
                <a:gd name="T1" fmla="*/ 59 h 59"/>
                <a:gd name="T2" fmla="*/ 24 w 24"/>
                <a:gd name="T3" fmla="*/ 48 h 59"/>
                <a:gd name="T4" fmla="*/ 24 w 24"/>
                <a:gd name="T5" fmla="*/ 36 h 59"/>
                <a:gd name="T6" fmla="*/ 0 w 24"/>
                <a:gd name="T7" fmla="*/ 36 h 59"/>
                <a:gd name="T8" fmla="*/ 0 w 24"/>
                <a:gd name="T9" fmla="*/ 48 h 59"/>
                <a:gd name="T10" fmla="*/ 6 w 24"/>
                <a:gd name="T11" fmla="*/ 59 h 59"/>
                <a:gd name="T12" fmla="*/ 24 w 24"/>
                <a:gd name="T13" fmla="*/ 59 h 59"/>
                <a:gd name="T14" fmla="*/ 24 w 24"/>
                <a:gd name="T15" fmla="*/ 24 h 59"/>
                <a:gd name="T16" fmla="*/ 24 w 24"/>
                <a:gd name="T17" fmla="*/ 12 h 59"/>
                <a:gd name="T18" fmla="*/ 24 w 24"/>
                <a:gd name="T19" fmla="*/ 0 h 59"/>
                <a:gd name="T20" fmla="*/ 0 w 24"/>
                <a:gd name="T21" fmla="*/ 0 h 59"/>
                <a:gd name="T22" fmla="*/ 0 w 24"/>
                <a:gd name="T23" fmla="*/ 12 h 59"/>
                <a:gd name="T24" fmla="*/ 0 w 24"/>
                <a:gd name="T25" fmla="*/ 24 h 59"/>
                <a:gd name="T26" fmla="*/ 24 w 24"/>
                <a:gd name="T27" fmla="*/ 24 h 5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4" h="59">
                  <a:moveTo>
                    <a:pt x="24" y="59"/>
                  </a:moveTo>
                  <a:lnTo>
                    <a:pt x="24" y="48"/>
                  </a:lnTo>
                  <a:lnTo>
                    <a:pt x="24" y="36"/>
                  </a:lnTo>
                  <a:lnTo>
                    <a:pt x="0" y="36"/>
                  </a:lnTo>
                  <a:lnTo>
                    <a:pt x="0" y="48"/>
                  </a:lnTo>
                  <a:lnTo>
                    <a:pt x="6" y="59"/>
                  </a:lnTo>
                  <a:lnTo>
                    <a:pt x="24" y="59"/>
                  </a:lnTo>
                  <a:close/>
                  <a:moveTo>
                    <a:pt x="24" y="24"/>
                  </a:moveTo>
                  <a:lnTo>
                    <a:pt x="24" y="12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0" y="24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0" name="Freeform 27"/>
            <p:cNvSpPr>
              <a:spLocks noEditPoints="1"/>
            </p:cNvSpPr>
            <p:nvPr/>
          </p:nvSpPr>
          <p:spPr bwMode="auto">
            <a:xfrm>
              <a:off x="3648" y="2533"/>
              <a:ext cx="24" cy="60"/>
            </a:xfrm>
            <a:custGeom>
              <a:avLst/>
              <a:gdLst>
                <a:gd name="T0" fmla="*/ 24 w 24"/>
                <a:gd name="T1" fmla="*/ 54 h 60"/>
                <a:gd name="T2" fmla="*/ 24 w 24"/>
                <a:gd name="T3" fmla="*/ 36 h 60"/>
                <a:gd name="T4" fmla="*/ 0 w 24"/>
                <a:gd name="T5" fmla="*/ 36 h 60"/>
                <a:gd name="T6" fmla="*/ 0 w 24"/>
                <a:gd name="T7" fmla="*/ 48 h 60"/>
                <a:gd name="T8" fmla="*/ 0 w 24"/>
                <a:gd name="T9" fmla="*/ 60 h 60"/>
                <a:gd name="T10" fmla="*/ 24 w 24"/>
                <a:gd name="T11" fmla="*/ 54 h 60"/>
                <a:gd name="T12" fmla="*/ 24 w 24"/>
                <a:gd name="T13" fmla="*/ 24 h 60"/>
                <a:gd name="T14" fmla="*/ 24 w 24"/>
                <a:gd name="T15" fmla="*/ 12 h 60"/>
                <a:gd name="T16" fmla="*/ 24 w 24"/>
                <a:gd name="T17" fmla="*/ 0 h 60"/>
                <a:gd name="T18" fmla="*/ 0 w 24"/>
                <a:gd name="T19" fmla="*/ 0 h 60"/>
                <a:gd name="T20" fmla="*/ 0 w 24"/>
                <a:gd name="T21" fmla="*/ 12 h 60"/>
                <a:gd name="T22" fmla="*/ 0 w 24"/>
                <a:gd name="T23" fmla="*/ 24 h 60"/>
                <a:gd name="T24" fmla="*/ 24 w 24"/>
                <a:gd name="T25" fmla="*/ 24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4" h="60">
                  <a:moveTo>
                    <a:pt x="24" y="54"/>
                  </a:moveTo>
                  <a:lnTo>
                    <a:pt x="24" y="36"/>
                  </a:lnTo>
                  <a:lnTo>
                    <a:pt x="0" y="36"/>
                  </a:lnTo>
                  <a:lnTo>
                    <a:pt x="0" y="48"/>
                  </a:lnTo>
                  <a:lnTo>
                    <a:pt x="0" y="60"/>
                  </a:lnTo>
                  <a:lnTo>
                    <a:pt x="24" y="54"/>
                  </a:lnTo>
                  <a:close/>
                  <a:moveTo>
                    <a:pt x="24" y="24"/>
                  </a:moveTo>
                  <a:lnTo>
                    <a:pt x="24" y="12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0" y="24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1" name="Freeform 28"/>
            <p:cNvSpPr>
              <a:spLocks noEditPoints="1"/>
            </p:cNvSpPr>
            <p:nvPr/>
          </p:nvSpPr>
          <p:spPr bwMode="auto">
            <a:xfrm>
              <a:off x="3648" y="2467"/>
              <a:ext cx="24" cy="54"/>
            </a:xfrm>
            <a:custGeom>
              <a:avLst/>
              <a:gdLst>
                <a:gd name="T0" fmla="*/ 24 w 24"/>
                <a:gd name="T1" fmla="*/ 54 h 54"/>
                <a:gd name="T2" fmla="*/ 24 w 24"/>
                <a:gd name="T3" fmla="*/ 42 h 54"/>
                <a:gd name="T4" fmla="*/ 24 w 24"/>
                <a:gd name="T5" fmla="*/ 30 h 54"/>
                <a:gd name="T6" fmla="*/ 0 w 24"/>
                <a:gd name="T7" fmla="*/ 30 h 54"/>
                <a:gd name="T8" fmla="*/ 0 w 24"/>
                <a:gd name="T9" fmla="*/ 42 h 54"/>
                <a:gd name="T10" fmla="*/ 0 w 24"/>
                <a:gd name="T11" fmla="*/ 54 h 54"/>
                <a:gd name="T12" fmla="*/ 24 w 24"/>
                <a:gd name="T13" fmla="*/ 54 h 54"/>
                <a:gd name="T14" fmla="*/ 24 w 24"/>
                <a:gd name="T15" fmla="*/ 18 h 54"/>
                <a:gd name="T16" fmla="*/ 24 w 24"/>
                <a:gd name="T17" fmla="*/ 0 h 54"/>
                <a:gd name="T18" fmla="*/ 0 w 24"/>
                <a:gd name="T19" fmla="*/ 0 h 54"/>
                <a:gd name="T20" fmla="*/ 0 w 24"/>
                <a:gd name="T21" fmla="*/ 18 h 54"/>
                <a:gd name="T22" fmla="*/ 24 w 24"/>
                <a:gd name="T23" fmla="*/ 18 h 5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4" h="54">
                  <a:moveTo>
                    <a:pt x="24" y="54"/>
                  </a:moveTo>
                  <a:lnTo>
                    <a:pt x="24" y="42"/>
                  </a:lnTo>
                  <a:lnTo>
                    <a:pt x="24" y="30"/>
                  </a:lnTo>
                  <a:lnTo>
                    <a:pt x="0" y="30"/>
                  </a:lnTo>
                  <a:lnTo>
                    <a:pt x="0" y="42"/>
                  </a:lnTo>
                  <a:lnTo>
                    <a:pt x="0" y="54"/>
                  </a:lnTo>
                  <a:lnTo>
                    <a:pt x="24" y="54"/>
                  </a:lnTo>
                  <a:close/>
                  <a:moveTo>
                    <a:pt x="24" y="18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24" y="18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2" name="Freeform 29"/>
            <p:cNvSpPr>
              <a:spLocks noEditPoints="1"/>
            </p:cNvSpPr>
            <p:nvPr/>
          </p:nvSpPr>
          <p:spPr bwMode="auto">
            <a:xfrm>
              <a:off x="3654" y="2396"/>
              <a:ext cx="24" cy="59"/>
            </a:xfrm>
            <a:custGeom>
              <a:avLst/>
              <a:gdLst>
                <a:gd name="T0" fmla="*/ 24 w 24"/>
                <a:gd name="T1" fmla="*/ 59 h 59"/>
                <a:gd name="T2" fmla="*/ 24 w 24"/>
                <a:gd name="T3" fmla="*/ 47 h 59"/>
                <a:gd name="T4" fmla="*/ 24 w 24"/>
                <a:gd name="T5" fmla="*/ 36 h 59"/>
                <a:gd name="T6" fmla="*/ 0 w 24"/>
                <a:gd name="T7" fmla="*/ 36 h 59"/>
                <a:gd name="T8" fmla="*/ 0 w 24"/>
                <a:gd name="T9" fmla="*/ 47 h 59"/>
                <a:gd name="T10" fmla="*/ 0 w 24"/>
                <a:gd name="T11" fmla="*/ 59 h 59"/>
                <a:gd name="T12" fmla="*/ 24 w 24"/>
                <a:gd name="T13" fmla="*/ 59 h 59"/>
                <a:gd name="T14" fmla="*/ 24 w 24"/>
                <a:gd name="T15" fmla="*/ 24 h 59"/>
                <a:gd name="T16" fmla="*/ 24 w 24"/>
                <a:gd name="T17" fmla="*/ 6 h 59"/>
                <a:gd name="T18" fmla="*/ 6 w 24"/>
                <a:gd name="T19" fmla="*/ 0 h 59"/>
                <a:gd name="T20" fmla="*/ 0 w 24"/>
                <a:gd name="T21" fmla="*/ 12 h 59"/>
                <a:gd name="T22" fmla="*/ 0 w 24"/>
                <a:gd name="T23" fmla="*/ 24 h 59"/>
                <a:gd name="T24" fmla="*/ 24 w 24"/>
                <a:gd name="T25" fmla="*/ 24 h 5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4" h="59">
                  <a:moveTo>
                    <a:pt x="24" y="59"/>
                  </a:moveTo>
                  <a:lnTo>
                    <a:pt x="24" y="47"/>
                  </a:lnTo>
                  <a:lnTo>
                    <a:pt x="24" y="36"/>
                  </a:lnTo>
                  <a:lnTo>
                    <a:pt x="0" y="36"/>
                  </a:lnTo>
                  <a:lnTo>
                    <a:pt x="0" y="47"/>
                  </a:lnTo>
                  <a:lnTo>
                    <a:pt x="0" y="59"/>
                  </a:lnTo>
                  <a:lnTo>
                    <a:pt x="24" y="59"/>
                  </a:lnTo>
                  <a:close/>
                  <a:moveTo>
                    <a:pt x="24" y="24"/>
                  </a:moveTo>
                  <a:lnTo>
                    <a:pt x="24" y="6"/>
                  </a:lnTo>
                  <a:lnTo>
                    <a:pt x="6" y="0"/>
                  </a:lnTo>
                  <a:lnTo>
                    <a:pt x="0" y="12"/>
                  </a:lnTo>
                  <a:lnTo>
                    <a:pt x="0" y="24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3" name="Freeform 30"/>
            <p:cNvSpPr>
              <a:spLocks noEditPoints="1"/>
            </p:cNvSpPr>
            <p:nvPr/>
          </p:nvSpPr>
          <p:spPr bwMode="auto">
            <a:xfrm>
              <a:off x="3660" y="2330"/>
              <a:ext cx="30" cy="60"/>
            </a:xfrm>
            <a:custGeom>
              <a:avLst/>
              <a:gdLst>
                <a:gd name="T0" fmla="*/ 24 w 30"/>
                <a:gd name="T1" fmla="*/ 60 h 60"/>
                <a:gd name="T2" fmla="*/ 24 w 30"/>
                <a:gd name="T3" fmla="*/ 48 h 60"/>
                <a:gd name="T4" fmla="*/ 24 w 30"/>
                <a:gd name="T5" fmla="*/ 36 h 60"/>
                <a:gd name="T6" fmla="*/ 0 w 30"/>
                <a:gd name="T7" fmla="*/ 30 h 60"/>
                <a:gd name="T8" fmla="*/ 0 w 30"/>
                <a:gd name="T9" fmla="*/ 42 h 60"/>
                <a:gd name="T10" fmla="*/ 0 w 30"/>
                <a:gd name="T11" fmla="*/ 54 h 60"/>
                <a:gd name="T12" fmla="*/ 24 w 30"/>
                <a:gd name="T13" fmla="*/ 60 h 60"/>
                <a:gd name="T14" fmla="*/ 30 w 30"/>
                <a:gd name="T15" fmla="*/ 24 h 60"/>
                <a:gd name="T16" fmla="*/ 30 w 30"/>
                <a:gd name="T17" fmla="*/ 6 h 60"/>
                <a:gd name="T18" fmla="*/ 6 w 30"/>
                <a:gd name="T19" fmla="*/ 0 h 60"/>
                <a:gd name="T20" fmla="*/ 6 w 30"/>
                <a:gd name="T21" fmla="*/ 12 h 60"/>
                <a:gd name="T22" fmla="*/ 6 w 30"/>
                <a:gd name="T23" fmla="*/ 24 h 60"/>
                <a:gd name="T24" fmla="*/ 30 w 30"/>
                <a:gd name="T25" fmla="*/ 24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60">
                  <a:moveTo>
                    <a:pt x="24" y="60"/>
                  </a:moveTo>
                  <a:lnTo>
                    <a:pt x="24" y="48"/>
                  </a:lnTo>
                  <a:lnTo>
                    <a:pt x="24" y="36"/>
                  </a:lnTo>
                  <a:lnTo>
                    <a:pt x="0" y="30"/>
                  </a:lnTo>
                  <a:lnTo>
                    <a:pt x="0" y="42"/>
                  </a:lnTo>
                  <a:lnTo>
                    <a:pt x="0" y="54"/>
                  </a:lnTo>
                  <a:lnTo>
                    <a:pt x="24" y="60"/>
                  </a:lnTo>
                  <a:close/>
                  <a:moveTo>
                    <a:pt x="30" y="24"/>
                  </a:moveTo>
                  <a:lnTo>
                    <a:pt x="30" y="6"/>
                  </a:lnTo>
                  <a:lnTo>
                    <a:pt x="6" y="0"/>
                  </a:lnTo>
                  <a:lnTo>
                    <a:pt x="6" y="12"/>
                  </a:lnTo>
                  <a:lnTo>
                    <a:pt x="6" y="24"/>
                  </a:lnTo>
                  <a:lnTo>
                    <a:pt x="30" y="24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4" name="Freeform 31"/>
            <p:cNvSpPr>
              <a:spLocks noEditPoints="1"/>
            </p:cNvSpPr>
            <p:nvPr/>
          </p:nvSpPr>
          <p:spPr bwMode="auto">
            <a:xfrm>
              <a:off x="3666" y="2264"/>
              <a:ext cx="36" cy="60"/>
            </a:xfrm>
            <a:custGeom>
              <a:avLst/>
              <a:gdLst>
                <a:gd name="T0" fmla="*/ 24 w 36"/>
                <a:gd name="T1" fmla="*/ 60 h 60"/>
                <a:gd name="T2" fmla="*/ 30 w 36"/>
                <a:gd name="T3" fmla="*/ 48 h 60"/>
                <a:gd name="T4" fmla="*/ 30 w 36"/>
                <a:gd name="T5" fmla="*/ 36 h 60"/>
                <a:gd name="T6" fmla="*/ 6 w 36"/>
                <a:gd name="T7" fmla="*/ 30 h 60"/>
                <a:gd name="T8" fmla="*/ 6 w 36"/>
                <a:gd name="T9" fmla="*/ 42 h 60"/>
                <a:gd name="T10" fmla="*/ 0 w 36"/>
                <a:gd name="T11" fmla="*/ 54 h 60"/>
                <a:gd name="T12" fmla="*/ 24 w 36"/>
                <a:gd name="T13" fmla="*/ 60 h 60"/>
                <a:gd name="T14" fmla="*/ 30 w 36"/>
                <a:gd name="T15" fmla="*/ 24 h 60"/>
                <a:gd name="T16" fmla="*/ 36 w 36"/>
                <a:gd name="T17" fmla="*/ 12 h 60"/>
                <a:gd name="T18" fmla="*/ 36 w 36"/>
                <a:gd name="T19" fmla="*/ 0 h 60"/>
                <a:gd name="T20" fmla="*/ 12 w 36"/>
                <a:gd name="T21" fmla="*/ 0 h 60"/>
                <a:gd name="T22" fmla="*/ 12 w 36"/>
                <a:gd name="T23" fmla="*/ 18 h 60"/>
                <a:gd name="T24" fmla="*/ 30 w 36"/>
                <a:gd name="T25" fmla="*/ 24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6" h="60">
                  <a:moveTo>
                    <a:pt x="24" y="60"/>
                  </a:moveTo>
                  <a:lnTo>
                    <a:pt x="30" y="48"/>
                  </a:lnTo>
                  <a:lnTo>
                    <a:pt x="30" y="36"/>
                  </a:lnTo>
                  <a:lnTo>
                    <a:pt x="6" y="30"/>
                  </a:lnTo>
                  <a:lnTo>
                    <a:pt x="6" y="42"/>
                  </a:lnTo>
                  <a:lnTo>
                    <a:pt x="0" y="54"/>
                  </a:lnTo>
                  <a:lnTo>
                    <a:pt x="24" y="60"/>
                  </a:lnTo>
                  <a:close/>
                  <a:moveTo>
                    <a:pt x="30" y="24"/>
                  </a:moveTo>
                  <a:lnTo>
                    <a:pt x="36" y="12"/>
                  </a:lnTo>
                  <a:lnTo>
                    <a:pt x="36" y="0"/>
                  </a:lnTo>
                  <a:lnTo>
                    <a:pt x="12" y="0"/>
                  </a:lnTo>
                  <a:lnTo>
                    <a:pt x="12" y="18"/>
                  </a:lnTo>
                  <a:lnTo>
                    <a:pt x="30" y="24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5" name="Freeform 32"/>
            <p:cNvSpPr>
              <a:spLocks noEditPoints="1"/>
            </p:cNvSpPr>
            <p:nvPr/>
          </p:nvSpPr>
          <p:spPr bwMode="auto">
            <a:xfrm>
              <a:off x="3684" y="2199"/>
              <a:ext cx="36" cy="59"/>
            </a:xfrm>
            <a:custGeom>
              <a:avLst/>
              <a:gdLst>
                <a:gd name="T0" fmla="*/ 24 w 36"/>
                <a:gd name="T1" fmla="*/ 59 h 59"/>
                <a:gd name="T2" fmla="*/ 24 w 36"/>
                <a:gd name="T3" fmla="*/ 47 h 59"/>
                <a:gd name="T4" fmla="*/ 30 w 36"/>
                <a:gd name="T5" fmla="*/ 35 h 59"/>
                <a:gd name="T6" fmla="*/ 6 w 36"/>
                <a:gd name="T7" fmla="*/ 30 h 59"/>
                <a:gd name="T8" fmla="*/ 0 w 36"/>
                <a:gd name="T9" fmla="*/ 41 h 59"/>
                <a:gd name="T10" fmla="*/ 0 w 36"/>
                <a:gd name="T11" fmla="*/ 53 h 59"/>
                <a:gd name="T12" fmla="*/ 24 w 36"/>
                <a:gd name="T13" fmla="*/ 59 h 59"/>
                <a:gd name="T14" fmla="*/ 30 w 36"/>
                <a:gd name="T15" fmla="*/ 24 h 59"/>
                <a:gd name="T16" fmla="*/ 36 w 36"/>
                <a:gd name="T17" fmla="*/ 18 h 59"/>
                <a:gd name="T18" fmla="*/ 36 w 36"/>
                <a:gd name="T19" fmla="*/ 6 h 59"/>
                <a:gd name="T20" fmla="*/ 12 w 36"/>
                <a:gd name="T21" fmla="*/ 0 h 59"/>
                <a:gd name="T22" fmla="*/ 12 w 36"/>
                <a:gd name="T23" fmla="*/ 12 h 59"/>
                <a:gd name="T24" fmla="*/ 6 w 36"/>
                <a:gd name="T25" fmla="*/ 18 h 59"/>
                <a:gd name="T26" fmla="*/ 30 w 36"/>
                <a:gd name="T27" fmla="*/ 24 h 5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6" h="59">
                  <a:moveTo>
                    <a:pt x="24" y="59"/>
                  </a:moveTo>
                  <a:lnTo>
                    <a:pt x="24" y="47"/>
                  </a:lnTo>
                  <a:lnTo>
                    <a:pt x="30" y="35"/>
                  </a:lnTo>
                  <a:lnTo>
                    <a:pt x="6" y="30"/>
                  </a:lnTo>
                  <a:lnTo>
                    <a:pt x="0" y="41"/>
                  </a:lnTo>
                  <a:lnTo>
                    <a:pt x="0" y="53"/>
                  </a:lnTo>
                  <a:lnTo>
                    <a:pt x="24" y="59"/>
                  </a:lnTo>
                  <a:close/>
                  <a:moveTo>
                    <a:pt x="30" y="24"/>
                  </a:moveTo>
                  <a:lnTo>
                    <a:pt x="36" y="18"/>
                  </a:lnTo>
                  <a:lnTo>
                    <a:pt x="36" y="6"/>
                  </a:lnTo>
                  <a:lnTo>
                    <a:pt x="12" y="0"/>
                  </a:lnTo>
                  <a:lnTo>
                    <a:pt x="12" y="12"/>
                  </a:lnTo>
                  <a:lnTo>
                    <a:pt x="6" y="18"/>
                  </a:lnTo>
                  <a:lnTo>
                    <a:pt x="30" y="24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6" name="Freeform 33"/>
            <p:cNvSpPr>
              <a:spLocks noEditPoints="1"/>
            </p:cNvSpPr>
            <p:nvPr/>
          </p:nvSpPr>
          <p:spPr bwMode="auto">
            <a:xfrm>
              <a:off x="3696" y="2133"/>
              <a:ext cx="42" cy="60"/>
            </a:xfrm>
            <a:custGeom>
              <a:avLst/>
              <a:gdLst>
                <a:gd name="T0" fmla="*/ 24 w 42"/>
                <a:gd name="T1" fmla="*/ 60 h 60"/>
                <a:gd name="T2" fmla="*/ 30 w 42"/>
                <a:gd name="T3" fmla="*/ 48 h 60"/>
                <a:gd name="T4" fmla="*/ 30 w 42"/>
                <a:gd name="T5" fmla="*/ 36 h 60"/>
                <a:gd name="T6" fmla="*/ 6 w 42"/>
                <a:gd name="T7" fmla="*/ 30 h 60"/>
                <a:gd name="T8" fmla="*/ 6 w 42"/>
                <a:gd name="T9" fmla="*/ 42 h 60"/>
                <a:gd name="T10" fmla="*/ 0 w 42"/>
                <a:gd name="T11" fmla="*/ 54 h 60"/>
                <a:gd name="T12" fmla="*/ 24 w 42"/>
                <a:gd name="T13" fmla="*/ 60 h 60"/>
                <a:gd name="T14" fmla="*/ 36 w 42"/>
                <a:gd name="T15" fmla="*/ 24 h 60"/>
                <a:gd name="T16" fmla="*/ 36 w 42"/>
                <a:gd name="T17" fmla="*/ 18 h 60"/>
                <a:gd name="T18" fmla="*/ 42 w 42"/>
                <a:gd name="T19" fmla="*/ 6 h 60"/>
                <a:gd name="T20" fmla="*/ 18 w 42"/>
                <a:gd name="T21" fmla="*/ 0 h 60"/>
                <a:gd name="T22" fmla="*/ 18 w 42"/>
                <a:gd name="T23" fmla="*/ 12 h 60"/>
                <a:gd name="T24" fmla="*/ 12 w 42"/>
                <a:gd name="T25" fmla="*/ 18 h 60"/>
                <a:gd name="T26" fmla="*/ 36 w 42"/>
                <a:gd name="T27" fmla="*/ 24 h 6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2" h="60">
                  <a:moveTo>
                    <a:pt x="24" y="60"/>
                  </a:moveTo>
                  <a:lnTo>
                    <a:pt x="30" y="48"/>
                  </a:lnTo>
                  <a:lnTo>
                    <a:pt x="30" y="36"/>
                  </a:lnTo>
                  <a:lnTo>
                    <a:pt x="6" y="30"/>
                  </a:lnTo>
                  <a:lnTo>
                    <a:pt x="6" y="42"/>
                  </a:lnTo>
                  <a:lnTo>
                    <a:pt x="0" y="54"/>
                  </a:lnTo>
                  <a:lnTo>
                    <a:pt x="24" y="60"/>
                  </a:lnTo>
                  <a:close/>
                  <a:moveTo>
                    <a:pt x="36" y="24"/>
                  </a:moveTo>
                  <a:lnTo>
                    <a:pt x="36" y="18"/>
                  </a:lnTo>
                  <a:lnTo>
                    <a:pt x="42" y="6"/>
                  </a:lnTo>
                  <a:lnTo>
                    <a:pt x="18" y="0"/>
                  </a:lnTo>
                  <a:lnTo>
                    <a:pt x="18" y="12"/>
                  </a:lnTo>
                  <a:lnTo>
                    <a:pt x="12" y="18"/>
                  </a:lnTo>
                  <a:lnTo>
                    <a:pt x="36" y="24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7" name="Freeform 34"/>
            <p:cNvSpPr>
              <a:spLocks noEditPoints="1"/>
            </p:cNvSpPr>
            <p:nvPr/>
          </p:nvSpPr>
          <p:spPr bwMode="auto">
            <a:xfrm>
              <a:off x="3714" y="2067"/>
              <a:ext cx="42" cy="60"/>
            </a:xfrm>
            <a:custGeom>
              <a:avLst/>
              <a:gdLst>
                <a:gd name="T0" fmla="*/ 24 w 42"/>
                <a:gd name="T1" fmla="*/ 60 h 60"/>
                <a:gd name="T2" fmla="*/ 30 w 42"/>
                <a:gd name="T3" fmla="*/ 48 h 60"/>
                <a:gd name="T4" fmla="*/ 30 w 42"/>
                <a:gd name="T5" fmla="*/ 36 h 60"/>
                <a:gd name="T6" fmla="*/ 12 w 42"/>
                <a:gd name="T7" fmla="*/ 30 h 60"/>
                <a:gd name="T8" fmla="*/ 6 w 42"/>
                <a:gd name="T9" fmla="*/ 42 h 60"/>
                <a:gd name="T10" fmla="*/ 0 w 42"/>
                <a:gd name="T11" fmla="*/ 54 h 60"/>
                <a:gd name="T12" fmla="*/ 24 w 42"/>
                <a:gd name="T13" fmla="*/ 60 h 60"/>
                <a:gd name="T14" fmla="*/ 36 w 42"/>
                <a:gd name="T15" fmla="*/ 24 h 60"/>
                <a:gd name="T16" fmla="*/ 42 w 42"/>
                <a:gd name="T17" fmla="*/ 18 h 60"/>
                <a:gd name="T18" fmla="*/ 42 w 42"/>
                <a:gd name="T19" fmla="*/ 6 h 60"/>
                <a:gd name="T20" fmla="*/ 18 w 42"/>
                <a:gd name="T21" fmla="*/ 0 h 60"/>
                <a:gd name="T22" fmla="*/ 18 w 42"/>
                <a:gd name="T23" fmla="*/ 12 h 60"/>
                <a:gd name="T24" fmla="*/ 12 w 42"/>
                <a:gd name="T25" fmla="*/ 18 h 60"/>
                <a:gd name="T26" fmla="*/ 36 w 42"/>
                <a:gd name="T27" fmla="*/ 24 h 6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2" h="60">
                  <a:moveTo>
                    <a:pt x="24" y="60"/>
                  </a:moveTo>
                  <a:lnTo>
                    <a:pt x="30" y="48"/>
                  </a:lnTo>
                  <a:lnTo>
                    <a:pt x="30" y="36"/>
                  </a:lnTo>
                  <a:lnTo>
                    <a:pt x="12" y="30"/>
                  </a:lnTo>
                  <a:lnTo>
                    <a:pt x="6" y="42"/>
                  </a:lnTo>
                  <a:lnTo>
                    <a:pt x="0" y="54"/>
                  </a:lnTo>
                  <a:lnTo>
                    <a:pt x="24" y="60"/>
                  </a:lnTo>
                  <a:close/>
                  <a:moveTo>
                    <a:pt x="36" y="24"/>
                  </a:moveTo>
                  <a:lnTo>
                    <a:pt x="42" y="18"/>
                  </a:lnTo>
                  <a:lnTo>
                    <a:pt x="42" y="6"/>
                  </a:lnTo>
                  <a:lnTo>
                    <a:pt x="18" y="0"/>
                  </a:lnTo>
                  <a:lnTo>
                    <a:pt x="18" y="12"/>
                  </a:lnTo>
                  <a:lnTo>
                    <a:pt x="12" y="18"/>
                  </a:lnTo>
                  <a:lnTo>
                    <a:pt x="36" y="24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8" name="Freeform 35"/>
            <p:cNvSpPr>
              <a:spLocks noEditPoints="1"/>
            </p:cNvSpPr>
            <p:nvPr/>
          </p:nvSpPr>
          <p:spPr bwMode="auto">
            <a:xfrm>
              <a:off x="3738" y="2002"/>
              <a:ext cx="36" cy="59"/>
            </a:xfrm>
            <a:custGeom>
              <a:avLst/>
              <a:gdLst>
                <a:gd name="T0" fmla="*/ 24 w 36"/>
                <a:gd name="T1" fmla="*/ 59 h 59"/>
                <a:gd name="T2" fmla="*/ 24 w 36"/>
                <a:gd name="T3" fmla="*/ 47 h 59"/>
                <a:gd name="T4" fmla="*/ 30 w 36"/>
                <a:gd name="T5" fmla="*/ 35 h 59"/>
                <a:gd name="T6" fmla="*/ 6 w 36"/>
                <a:gd name="T7" fmla="*/ 29 h 59"/>
                <a:gd name="T8" fmla="*/ 0 w 36"/>
                <a:gd name="T9" fmla="*/ 41 h 59"/>
                <a:gd name="T10" fmla="*/ 0 w 36"/>
                <a:gd name="T11" fmla="*/ 53 h 59"/>
                <a:gd name="T12" fmla="*/ 24 w 36"/>
                <a:gd name="T13" fmla="*/ 59 h 59"/>
                <a:gd name="T14" fmla="*/ 30 w 36"/>
                <a:gd name="T15" fmla="*/ 29 h 59"/>
                <a:gd name="T16" fmla="*/ 36 w 36"/>
                <a:gd name="T17" fmla="*/ 18 h 59"/>
                <a:gd name="T18" fmla="*/ 36 w 36"/>
                <a:gd name="T19" fmla="*/ 6 h 59"/>
                <a:gd name="T20" fmla="*/ 12 w 36"/>
                <a:gd name="T21" fmla="*/ 0 h 59"/>
                <a:gd name="T22" fmla="*/ 12 w 36"/>
                <a:gd name="T23" fmla="*/ 12 h 59"/>
                <a:gd name="T24" fmla="*/ 6 w 36"/>
                <a:gd name="T25" fmla="*/ 18 h 59"/>
                <a:gd name="T26" fmla="*/ 30 w 36"/>
                <a:gd name="T27" fmla="*/ 29 h 5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6" h="59">
                  <a:moveTo>
                    <a:pt x="24" y="59"/>
                  </a:moveTo>
                  <a:lnTo>
                    <a:pt x="24" y="47"/>
                  </a:lnTo>
                  <a:lnTo>
                    <a:pt x="30" y="35"/>
                  </a:lnTo>
                  <a:lnTo>
                    <a:pt x="6" y="29"/>
                  </a:lnTo>
                  <a:lnTo>
                    <a:pt x="0" y="41"/>
                  </a:lnTo>
                  <a:lnTo>
                    <a:pt x="0" y="53"/>
                  </a:lnTo>
                  <a:lnTo>
                    <a:pt x="24" y="59"/>
                  </a:lnTo>
                  <a:close/>
                  <a:moveTo>
                    <a:pt x="30" y="29"/>
                  </a:moveTo>
                  <a:lnTo>
                    <a:pt x="36" y="18"/>
                  </a:lnTo>
                  <a:lnTo>
                    <a:pt x="36" y="6"/>
                  </a:lnTo>
                  <a:lnTo>
                    <a:pt x="12" y="0"/>
                  </a:lnTo>
                  <a:lnTo>
                    <a:pt x="12" y="12"/>
                  </a:lnTo>
                  <a:lnTo>
                    <a:pt x="6" y="18"/>
                  </a:lnTo>
                  <a:lnTo>
                    <a:pt x="30" y="29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9" name="Freeform 36"/>
            <p:cNvSpPr>
              <a:spLocks noEditPoints="1"/>
            </p:cNvSpPr>
            <p:nvPr/>
          </p:nvSpPr>
          <p:spPr bwMode="auto">
            <a:xfrm>
              <a:off x="3756" y="1966"/>
              <a:ext cx="30" cy="30"/>
            </a:xfrm>
            <a:custGeom>
              <a:avLst/>
              <a:gdLst>
                <a:gd name="T0" fmla="*/ 24 w 30"/>
                <a:gd name="T1" fmla="*/ 30 h 30"/>
                <a:gd name="T2" fmla="*/ 30 w 30"/>
                <a:gd name="T3" fmla="*/ 24 h 30"/>
                <a:gd name="T4" fmla="*/ 30 w 30"/>
                <a:gd name="T5" fmla="*/ 12 h 30"/>
                <a:gd name="T6" fmla="*/ 6 w 30"/>
                <a:gd name="T7" fmla="*/ 0 h 30"/>
                <a:gd name="T8" fmla="*/ 6 w 30"/>
                <a:gd name="T9" fmla="*/ 12 h 30"/>
                <a:gd name="T10" fmla="*/ 0 w 30"/>
                <a:gd name="T11" fmla="*/ 24 h 30"/>
                <a:gd name="T12" fmla="*/ 24 w 30"/>
                <a:gd name="T13" fmla="*/ 30 h 30"/>
                <a:gd name="T14" fmla="*/ 30 w 30"/>
                <a:gd name="T15" fmla="*/ 12 h 30"/>
                <a:gd name="T16" fmla="*/ 30 w 30"/>
                <a:gd name="T17" fmla="*/ 12 h 30"/>
                <a:gd name="T18" fmla="*/ 6 w 30"/>
                <a:gd name="T19" fmla="*/ 0 h 30"/>
                <a:gd name="T20" fmla="*/ 6 w 30"/>
                <a:gd name="T21" fmla="*/ 0 h 30"/>
                <a:gd name="T22" fmla="*/ 30 w 30"/>
                <a:gd name="T23" fmla="*/ 12 h 3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0" h="30">
                  <a:moveTo>
                    <a:pt x="24" y="30"/>
                  </a:moveTo>
                  <a:lnTo>
                    <a:pt x="30" y="24"/>
                  </a:lnTo>
                  <a:lnTo>
                    <a:pt x="30" y="12"/>
                  </a:lnTo>
                  <a:lnTo>
                    <a:pt x="6" y="0"/>
                  </a:lnTo>
                  <a:lnTo>
                    <a:pt x="6" y="12"/>
                  </a:lnTo>
                  <a:lnTo>
                    <a:pt x="0" y="24"/>
                  </a:lnTo>
                  <a:lnTo>
                    <a:pt x="24" y="30"/>
                  </a:lnTo>
                  <a:close/>
                  <a:moveTo>
                    <a:pt x="30" y="12"/>
                  </a:moveTo>
                  <a:lnTo>
                    <a:pt x="30" y="12"/>
                  </a:lnTo>
                  <a:lnTo>
                    <a:pt x="6" y="0"/>
                  </a:lnTo>
                  <a:lnTo>
                    <a:pt x="30" y="12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0" name="Freeform 37"/>
            <p:cNvSpPr>
              <a:spLocks noEditPoints="1"/>
            </p:cNvSpPr>
            <p:nvPr/>
          </p:nvSpPr>
          <p:spPr bwMode="auto">
            <a:xfrm>
              <a:off x="3762" y="1936"/>
              <a:ext cx="36" cy="36"/>
            </a:xfrm>
            <a:custGeom>
              <a:avLst/>
              <a:gdLst>
                <a:gd name="T0" fmla="*/ 0 w 36"/>
                <a:gd name="T1" fmla="*/ 30 h 36"/>
                <a:gd name="T2" fmla="*/ 0 w 36"/>
                <a:gd name="T3" fmla="*/ 30 h 36"/>
                <a:gd name="T4" fmla="*/ 0 w 36"/>
                <a:gd name="T5" fmla="*/ 30 h 36"/>
                <a:gd name="T6" fmla="*/ 12 w 36"/>
                <a:gd name="T7" fmla="*/ 36 h 36"/>
                <a:gd name="T8" fmla="*/ 0 w 36"/>
                <a:gd name="T9" fmla="*/ 30 h 36"/>
                <a:gd name="T10" fmla="*/ 30 w 36"/>
                <a:gd name="T11" fmla="*/ 30 h 36"/>
                <a:gd name="T12" fmla="*/ 30 w 36"/>
                <a:gd name="T13" fmla="*/ 18 h 36"/>
                <a:gd name="T14" fmla="*/ 36 w 36"/>
                <a:gd name="T15" fmla="*/ 6 h 36"/>
                <a:gd name="T16" fmla="*/ 12 w 36"/>
                <a:gd name="T17" fmla="*/ 0 h 36"/>
                <a:gd name="T18" fmla="*/ 6 w 36"/>
                <a:gd name="T19" fmla="*/ 12 h 36"/>
                <a:gd name="T20" fmla="*/ 6 w 36"/>
                <a:gd name="T21" fmla="*/ 24 h 36"/>
                <a:gd name="T22" fmla="*/ 30 w 36"/>
                <a:gd name="T23" fmla="*/ 30 h 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6" h="36">
                  <a:moveTo>
                    <a:pt x="0" y="30"/>
                  </a:moveTo>
                  <a:lnTo>
                    <a:pt x="0" y="30"/>
                  </a:lnTo>
                  <a:lnTo>
                    <a:pt x="12" y="36"/>
                  </a:lnTo>
                  <a:lnTo>
                    <a:pt x="0" y="30"/>
                  </a:lnTo>
                  <a:close/>
                  <a:moveTo>
                    <a:pt x="30" y="30"/>
                  </a:moveTo>
                  <a:lnTo>
                    <a:pt x="30" y="18"/>
                  </a:lnTo>
                  <a:lnTo>
                    <a:pt x="36" y="6"/>
                  </a:lnTo>
                  <a:lnTo>
                    <a:pt x="12" y="0"/>
                  </a:lnTo>
                  <a:lnTo>
                    <a:pt x="6" y="12"/>
                  </a:lnTo>
                  <a:lnTo>
                    <a:pt x="6" y="24"/>
                  </a:lnTo>
                  <a:lnTo>
                    <a:pt x="30" y="3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1" name="Freeform 38"/>
            <p:cNvSpPr>
              <a:spLocks noEditPoints="1"/>
            </p:cNvSpPr>
            <p:nvPr/>
          </p:nvSpPr>
          <p:spPr bwMode="auto">
            <a:xfrm>
              <a:off x="3774" y="1870"/>
              <a:ext cx="41" cy="60"/>
            </a:xfrm>
            <a:custGeom>
              <a:avLst/>
              <a:gdLst>
                <a:gd name="T0" fmla="*/ 24 w 41"/>
                <a:gd name="T1" fmla="*/ 60 h 60"/>
                <a:gd name="T2" fmla="*/ 30 w 41"/>
                <a:gd name="T3" fmla="*/ 54 h 60"/>
                <a:gd name="T4" fmla="*/ 30 w 41"/>
                <a:gd name="T5" fmla="*/ 42 h 60"/>
                <a:gd name="T6" fmla="*/ 12 w 41"/>
                <a:gd name="T7" fmla="*/ 36 h 60"/>
                <a:gd name="T8" fmla="*/ 6 w 41"/>
                <a:gd name="T9" fmla="*/ 48 h 60"/>
                <a:gd name="T10" fmla="*/ 0 w 41"/>
                <a:gd name="T11" fmla="*/ 54 h 60"/>
                <a:gd name="T12" fmla="*/ 24 w 41"/>
                <a:gd name="T13" fmla="*/ 60 h 60"/>
                <a:gd name="T14" fmla="*/ 35 w 41"/>
                <a:gd name="T15" fmla="*/ 30 h 60"/>
                <a:gd name="T16" fmla="*/ 41 w 41"/>
                <a:gd name="T17" fmla="*/ 24 h 60"/>
                <a:gd name="T18" fmla="*/ 41 w 41"/>
                <a:gd name="T19" fmla="*/ 12 h 60"/>
                <a:gd name="T20" fmla="*/ 24 w 41"/>
                <a:gd name="T21" fmla="*/ 0 h 60"/>
                <a:gd name="T22" fmla="*/ 18 w 41"/>
                <a:gd name="T23" fmla="*/ 12 h 60"/>
                <a:gd name="T24" fmla="*/ 12 w 41"/>
                <a:gd name="T25" fmla="*/ 24 h 60"/>
                <a:gd name="T26" fmla="*/ 35 w 41"/>
                <a:gd name="T27" fmla="*/ 30 h 6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1" h="60">
                  <a:moveTo>
                    <a:pt x="24" y="60"/>
                  </a:moveTo>
                  <a:lnTo>
                    <a:pt x="30" y="54"/>
                  </a:lnTo>
                  <a:lnTo>
                    <a:pt x="30" y="42"/>
                  </a:lnTo>
                  <a:lnTo>
                    <a:pt x="12" y="36"/>
                  </a:lnTo>
                  <a:lnTo>
                    <a:pt x="6" y="48"/>
                  </a:lnTo>
                  <a:lnTo>
                    <a:pt x="0" y="54"/>
                  </a:lnTo>
                  <a:lnTo>
                    <a:pt x="24" y="60"/>
                  </a:lnTo>
                  <a:close/>
                  <a:moveTo>
                    <a:pt x="35" y="30"/>
                  </a:moveTo>
                  <a:lnTo>
                    <a:pt x="41" y="24"/>
                  </a:lnTo>
                  <a:lnTo>
                    <a:pt x="41" y="12"/>
                  </a:lnTo>
                  <a:lnTo>
                    <a:pt x="24" y="0"/>
                  </a:lnTo>
                  <a:lnTo>
                    <a:pt x="18" y="12"/>
                  </a:lnTo>
                  <a:lnTo>
                    <a:pt x="12" y="24"/>
                  </a:lnTo>
                  <a:lnTo>
                    <a:pt x="35" y="3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2" name="Freeform 39"/>
            <p:cNvSpPr>
              <a:spLocks noEditPoints="1"/>
            </p:cNvSpPr>
            <p:nvPr/>
          </p:nvSpPr>
          <p:spPr bwMode="auto">
            <a:xfrm>
              <a:off x="3798" y="1811"/>
              <a:ext cx="41" cy="59"/>
            </a:xfrm>
            <a:custGeom>
              <a:avLst/>
              <a:gdLst>
                <a:gd name="T0" fmla="*/ 23 w 41"/>
                <a:gd name="T1" fmla="*/ 59 h 59"/>
                <a:gd name="T2" fmla="*/ 29 w 41"/>
                <a:gd name="T3" fmla="*/ 47 h 59"/>
                <a:gd name="T4" fmla="*/ 29 w 41"/>
                <a:gd name="T5" fmla="*/ 35 h 59"/>
                <a:gd name="T6" fmla="*/ 11 w 41"/>
                <a:gd name="T7" fmla="*/ 29 h 59"/>
                <a:gd name="T8" fmla="*/ 6 w 41"/>
                <a:gd name="T9" fmla="*/ 41 h 59"/>
                <a:gd name="T10" fmla="*/ 0 w 41"/>
                <a:gd name="T11" fmla="*/ 47 h 59"/>
                <a:gd name="T12" fmla="*/ 23 w 41"/>
                <a:gd name="T13" fmla="*/ 59 h 59"/>
                <a:gd name="T14" fmla="*/ 35 w 41"/>
                <a:gd name="T15" fmla="*/ 29 h 59"/>
                <a:gd name="T16" fmla="*/ 41 w 41"/>
                <a:gd name="T17" fmla="*/ 17 h 59"/>
                <a:gd name="T18" fmla="*/ 41 w 41"/>
                <a:gd name="T19" fmla="*/ 5 h 59"/>
                <a:gd name="T20" fmla="*/ 23 w 41"/>
                <a:gd name="T21" fmla="*/ 0 h 59"/>
                <a:gd name="T22" fmla="*/ 17 w 41"/>
                <a:gd name="T23" fmla="*/ 11 h 59"/>
                <a:gd name="T24" fmla="*/ 11 w 41"/>
                <a:gd name="T25" fmla="*/ 17 h 59"/>
                <a:gd name="T26" fmla="*/ 35 w 41"/>
                <a:gd name="T27" fmla="*/ 29 h 5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1" h="59">
                  <a:moveTo>
                    <a:pt x="23" y="59"/>
                  </a:moveTo>
                  <a:lnTo>
                    <a:pt x="29" y="47"/>
                  </a:lnTo>
                  <a:lnTo>
                    <a:pt x="29" y="35"/>
                  </a:lnTo>
                  <a:lnTo>
                    <a:pt x="11" y="29"/>
                  </a:lnTo>
                  <a:lnTo>
                    <a:pt x="6" y="41"/>
                  </a:lnTo>
                  <a:lnTo>
                    <a:pt x="0" y="47"/>
                  </a:lnTo>
                  <a:lnTo>
                    <a:pt x="23" y="59"/>
                  </a:lnTo>
                  <a:close/>
                  <a:moveTo>
                    <a:pt x="35" y="29"/>
                  </a:moveTo>
                  <a:lnTo>
                    <a:pt x="41" y="17"/>
                  </a:lnTo>
                  <a:lnTo>
                    <a:pt x="41" y="5"/>
                  </a:lnTo>
                  <a:lnTo>
                    <a:pt x="23" y="0"/>
                  </a:lnTo>
                  <a:lnTo>
                    <a:pt x="17" y="11"/>
                  </a:lnTo>
                  <a:lnTo>
                    <a:pt x="11" y="17"/>
                  </a:lnTo>
                  <a:lnTo>
                    <a:pt x="35" y="29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3" name="Freeform 40"/>
            <p:cNvSpPr>
              <a:spLocks noEditPoints="1"/>
            </p:cNvSpPr>
            <p:nvPr/>
          </p:nvSpPr>
          <p:spPr bwMode="auto">
            <a:xfrm>
              <a:off x="3821" y="1745"/>
              <a:ext cx="48" cy="60"/>
            </a:xfrm>
            <a:custGeom>
              <a:avLst/>
              <a:gdLst>
                <a:gd name="T0" fmla="*/ 24 w 48"/>
                <a:gd name="T1" fmla="*/ 60 h 60"/>
                <a:gd name="T2" fmla="*/ 30 w 48"/>
                <a:gd name="T3" fmla="*/ 54 h 60"/>
                <a:gd name="T4" fmla="*/ 36 w 48"/>
                <a:gd name="T5" fmla="*/ 42 h 60"/>
                <a:gd name="T6" fmla="*/ 12 w 48"/>
                <a:gd name="T7" fmla="*/ 30 h 60"/>
                <a:gd name="T8" fmla="*/ 6 w 48"/>
                <a:gd name="T9" fmla="*/ 42 h 60"/>
                <a:gd name="T10" fmla="*/ 0 w 48"/>
                <a:gd name="T11" fmla="*/ 54 h 60"/>
                <a:gd name="T12" fmla="*/ 24 w 48"/>
                <a:gd name="T13" fmla="*/ 60 h 60"/>
                <a:gd name="T14" fmla="*/ 36 w 48"/>
                <a:gd name="T15" fmla="*/ 30 h 60"/>
                <a:gd name="T16" fmla="*/ 42 w 48"/>
                <a:gd name="T17" fmla="*/ 24 h 60"/>
                <a:gd name="T18" fmla="*/ 48 w 48"/>
                <a:gd name="T19" fmla="*/ 12 h 60"/>
                <a:gd name="T20" fmla="*/ 24 w 48"/>
                <a:gd name="T21" fmla="*/ 0 h 60"/>
                <a:gd name="T22" fmla="*/ 24 w 48"/>
                <a:gd name="T23" fmla="*/ 12 h 60"/>
                <a:gd name="T24" fmla="*/ 18 w 48"/>
                <a:gd name="T25" fmla="*/ 24 h 60"/>
                <a:gd name="T26" fmla="*/ 36 w 48"/>
                <a:gd name="T27" fmla="*/ 30 h 6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8" h="60">
                  <a:moveTo>
                    <a:pt x="24" y="60"/>
                  </a:moveTo>
                  <a:lnTo>
                    <a:pt x="30" y="54"/>
                  </a:lnTo>
                  <a:lnTo>
                    <a:pt x="36" y="42"/>
                  </a:lnTo>
                  <a:lnTo>
                    <a:pt x="12" y="30"/>
                  </a:lnTo>
                  <a:lnTo>
                    <a:pt x="6" y="42"/>
                  </a:lnTo>
                  <a:lnTo>
                    <a:pt x="0" y="54"/>
                  </a:lnTo>
                  <a:lnTo>
                    <a:pt x="24" y="60"/>
                  </a:lnTo>
                  <a:close/>
                  <a:moveTo>
                    <a:pt x="36" y="30"/>
                  </a:moveTo>
                  <a:lnTo>
                    <a:pt x="42" y="24"/>
                  </a:lnTo>
                  <a:lnTo>
                    <a:pt x="48" y="12"/>
                  </a:lnTo>
                  <a:lnTo>
                    <a:pt x="24" y="0"/>
                  </a:lnTo>
                  <a:lnTo>
                    <a:pt x="24" y="12"/>
                  </a:lnTo>
                  <a:lnTo>
                    <a:pt x="18" y="24"/>
                  </a:lnTo>
                  <a:lnTo>
                    <a:pt x="36" y="3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4" name="Freeform 41"/>
            <p:cNvSpPr>
              <a:spLocks noEditPoints="1"/>
            </p:cNvSpPr>
            <p:nvPr/>
          </p:nvSpPr>
          <p:spPr bwMode="auto">
            <a:xfrm>
              <a:off x="3851" y="1685"/>
              <a:ext cx="48" cy="60"/>
            </a:xfrm>
            <a:custGeom>
              <a:avLst/>
              <a:gdLst>
                <a:gd name="T0" fmla="*/ 24 w 48"/>
                <a:gd name="T1" fmla="*/ 60 h 60"/>
                <a:gd name="T2" fmla="*/ 30 w 48"/>
                <a:gd name="T3" fmla="*/ 54 h 60"/>
                <a:gd name="T4" fmla="*/ 30 w 48"/>
                <a:gd name="T5" fmla="*/ 42 h 60"/>
                <a:gd name="T6" fmla="*/ 12 w 48"/>
                <a:gd name="T7" fmla="*/ 30 h 60"/>
                <a:gd name="T8" fmla="*/ 6 w 48"/>
                <a:gd name="T9" fmla="*/ 42 h 60"/>
                <a:gd name="T10" fmla="*/ 0 w 48"/>
                <a:gd name="T11" fmla="*/ 48 h 60"/>
                <a:gd name="T12" fmla="*/ 24 w 48"/>
                <a:gd name="T13" fmla="*/ 60 h 60"/>
                <a:gd name="T14" fmla="*/ 36 w 48"/>
                <a:gd name="T15" fmla="*/ 30 h 60"/>
                <a:gd name="T16" fmla="*/ 42 w 48"/>
                <a:gd name="T17" fmla="*/ 24 h 60"/>
                <a:gd name="T18" fmla="*/ 48 w 48"/>
                <a:gd name="T19" fmla="*/ 12 h 60"/>
                <a:gd name="T20" fmla="*/ 30 w 48"/>
                <a:gd name="T21" fmla="*/ 0 h 60"/>
                <a:gd name="T22" fmla="*/ 24 w 48"/>
                <a:gd name="T23" fmla="*/ 12 h 60"/>
                <a:gd name="T24" fmla="*/ 18 w 48"/>
                <a:gd name="T25" fmla="*/ 18 h 60"/>
                <a:gd name="T26" fmla="*/ 36 w 48"/>
                <a:gd name="T27" fmla="*/ 30 h 6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8" h="60">
                  <a:moveTo>
                    <a:pt x="24" y="60"/>
                  </a:moveTo>
                  <a:lnTo>
                    <a:pt x="30" y="54"/>
                  </a:lnTo>
                  <a:lnTo>
                    <a:pt x="30" y="42"/>
                  </a:lnTo>
                  <a:lnTo>
                    <a:pt x="12" y="30"/>
                  </a:lnTo>
                  <a:lnTo>
                    <a:pt x="6" y="42"/>
                  </a:lnTo>
                  <a:lnTo>
                    <a:pt x="0" y="48"/>
                  </a:lnTo>
                  <a:lnTo>
                    <a:pt x="24" y="60"/>
                  </a:lnTo>
                  <a:close/>
                  <a:moveTo>
                    <a:pt x="36" y="30"/>
                  </a:moveTo>
                  <a:lnTo>
                    <a:pt x="42" y="24"/>
                  </a:lnTo>
                  <a:lnTo>
                    <a:pt x="48" y="12"/>
                  </a:lnTo>
                  <a:lnTo>
                    <a:pt x="30" y="0"/>
                  </a:lnTo>
                  <a:lnTo>
                    <a:pt x="24" y="12"/>
                  </a:lnTo>
                  <a:lnTo>
                    <a:pt x="18" y="18"/>
                  </a:lnTo>
                  <a:lnTo>
                    <a:pt x="36" y="3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5" name="Freeform 42"/>
            <p:cNvSpPr>
              <a:spLocks noEditPoints="1"/>
            </p:cNvSpPr>
            <p:nvPr/>
          </p:nvSpPr>
          <p:spPr bwMode="auto">
            <a:xfrm>
              <a:off x="3881" y="1625"/>
              <a:ext cx="54" cy="60"/>
            </a:xfrm>
            <a:custGeom>
              <a:avLst/>
              <a:gdLst>
                <a:gd name="T0" fmla="*/ 24 w 54"/>
                <a:gd name="T1" fmla="*/ 60 h 60"/>
                <a:gd name="T2" fmla="*/ 30 w 54"/>
                <a:gd name="T3" fmla="*/ 54 h 60"/>
                <a:gd name="T4" fmla="*/ 36 w 54"/>
                <a:gd name="T5" fmla="*/ 42 h 60"/>
                <a:gd name="T6" fmla="*/ 12 w 54"/>
                <a:gd name="T7" fmla="*/ 30 h 60"/>
                <a:gd name="T8" fmla="*/ 6 w 54"/>
                <a:gd name="T9" fmla="*/ 42 h 60"/>
                <a:gd name="T10" fmla="*/ 0 w 54"/>
                <a:gd name="T11" fmla="*/ 48 h 60"/>
                <a:gd name="T12" fmla="*/ 24 w 54"/>
                <a:gd name="T13" fmla="*/ 60 h 60"/>
                <a:gd name="T14" fmla="*/ 42 w 54"/>
                <a:gd name="T15" fmla="*/ 30 h 60"/>
                <a:gd name="T16" fmla="*/ 48 w 54"/>
                <a:gd name="T17" fmla="*/ 24 h 60"/>
                <a:gd name="T18" fmla="*/ 54 w 54"/>
                <a:gd name="T19" fmla="*/ 12 h 60"/>
                <a:gd name="T20" fmla="*/ 30 w 54"/>
                <a:gd name="T21" fmla="*/ 0 h 60"/>
                <a:gd name="T22" fmla="*/ 24 w 54"/>
                <a:gd name="T23" fmla="*/ 12 h 60"/>
                <a:gd name="T24" fmla="*/ 18 w 54"/>
                <a:gd name="T25" fmla="*/ 18 h 60"/>
                <a:gd name="T26" fmla="*/ 42 w 54"/>
                <a:gd name="T27" fmla="*/ 30 h 6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4" h="60">
                  <a:moveTo>
                    <a:pt x="24" y="60"/>
                  </a:moveTo>
                  <a:lnTo>
                    <a:pt x="30" y="54"/>
                  </a:lnTo>
                  <a:lnTo>
                    <a:pt x="36" y="42"/>
                  </a:lnTo>
                  <a:lnTo>
                    <a:pt x="12" y="30"/>
                  </a:lnTo>
                  <a:lnTo>
                    <a:pt x="6" y="42"/>
                  </a:lnTo>
                  <a:lnTo>
                    <a:pt x="0" y="48"/>
                  </a:lnTo>
                  <a:lnTo>
                    <a:pt x="24" y="60"/>
                  </a:lnTo>
                  <a:close/>
                  <a:moveTo>
                    <a:pt x="42" y="30"/>
                  </a:moveTo>
                  <a:lnTo>
                    <a:pt x="48" y="24"/>
                  </a:lnTo>
                  <a:lnTo>
                    <a:pt x="54" y="12"/>
                  </a:lnTo>
                  <a:lnTo>
                    <a:pt x="30" y="0"/>
                  </a:lnTo>
                  <a:lnTo>
                    <a:pt x="24" y="12"/>
                  </a:lnTo>
                  <a:lnTo>
                    <a:pt x="18" y="18"/>
                  </a:lnTo>
                  <a:lnTo>
                    <a:pt x="42" y="3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6" name="Freeform 43"/>
            <p:cNvSpPr>
              <a:spLocks/>
            </p:cNvSpPr>
            <p:nvPr/>
          </p:nvSpPr>
          <p:spPr bwMode="auto">
            <a:xfrm>
              <a:off x="3917" y="1596"/>
              <a:ext cx="36" cy="35"/>
            </a:xfrm>
            <a:custGeom>
              <a:avLst/>
              <a:gdLst>
                <a:gd name="T0" fmla="*/ 24 w 36"/>
                <a:gd name="T1" fmla="*/ 35 h 35"/>
                <a:gd name="T2" fmla="*/ 30 w 36"/>
                <a:gd name="T3" fmla="*/ 29 h 35"/>
                <a:gd name="T4" fmla="*/ 36 w 36"/>
                <a:gd name="T5" fmla="*/ 17 h 35"/>
                <a:gd name="T6" fmla="*/ 18 w 36"/>
                <a:gd name="T7" fmla="*/ 0 h 35"/>
                <a:gd name="T8" fmla="*/ 12 w 36"/>
                <a:gd name="T9" fmla="*/ 11 h 35"/>
                <a:gd name="T10" fmla="*/ 0 w 36"/>
                <a:gd name="T11" fmla="*/ 23 h 35"/>
                <a:gd name="T12" fmla="*/ 24 w 36"/>
                <a:gd name="T13" fmla="*/ 35 h 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6" h="35">
                  <a:moveTo>
                    <a:pt x="24" y="35"/>
                  </a:moveTo>
                  <a:lnTo>
                    <a:pt x="30" y="29"/>
                  </a:lnTo>
                  <a:lnTo>
                    <a:pt x="36" y="17"/>
                  </a:lnTo>
                  <a:lnTo>
                    <a:pt x="18" y="0"/>
                  </a:lnTo>
                  <a:lnTo>
                    <a:pt x="12" y="11"/>
                  </a:lnTo>
                  <a:lnTo>
                    <a:pt x="0" y="23"/>
                  </a:lnTo>
                  <a:lnTo>
                    <a:pt x="24" y="35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7" name="Rectangle 44"/>
            <p:cNvSpPr>
              <a:spLocks noChangeArrowheads="1"/>
            </p:cNvSpPr>
            <p:nvPr/>
          </p:nvSpPr>
          <p:spPr bwMode="auto">
            <a:xfrm>
              <a:off x="4366" y="1231"/>
              <a:ext cx="66" cy="24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328" name="Freeform 45"/>
            <p:cNvSpPr>
              <a:spLocks noEditPoints="1"/>
            </p:cNvSpPr>
            <p:nvPr/>
          </p:nvSpPr>
          <p:spPr bwMode="auto">
            <a:xfrm>
              <a:off x="4354" y="837"/>
              <a:ext cx="24" cy="418"/>
            </a:xfrm>
            <a:custGeom>
              <a:avLst/>
              <a:gdLst>
                <a:gd name="T0" fmla="*/ 24 w 24"/>
                <a:gd name="T1" fmla="*/ 406 h 418"/>
                <a:gd name="T2" fmla="*/ 24 w 24"/>
                <a:gd name="T3" fmla="*/ 0 h 418"/>
                <a:gd name="T4" fmla="*/ 0 w 24"/>
                <a:gd name="T5" fmla="*/ 0 h 418"/>
                <a:gd name="T6" fmla="*/ 0 w 24"/>
                <a:gd name="T7" fmla="*/ 406 h 418"/>
                <a:gd name="T8" fmla="*/ 24 w 24"/>
                <a:gd name="T9" fmla="*/ 406 h 418"/>
                <a:gd name="T10" fmla="*/ 0 w 24"/>
                <a:gd name="T11" fmla="*/ 406 h 418"/>
                <a:gd name="T12" fmla="*/ 0 w 24"/>
                <a:gd name="T13" fmla="*/ 418 h 418"/>
                <a:gd name="T14" fmla="*/ 12 w 24"/>
                <a:gd name="T15" fmla="*/ 418 h 418"/>
                <a:gd name="T16" fmla="*/ 12 w 24"/>
                <a:gd name="T17" fmla="*/ 406 h 418"/>
                <a:gd name="T18" fmla="*/ 0 w 24"/>
                <a:gd name="T19" fmla="*/ 406 h 4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418">
                  <a:moveTo>
                    <a:pt x="24" y="406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406"/>
                  </a:lnTo>
                  <a:lnTo>
                    <a:pt x="24" y="406"/>
                  </a:lnTo>
                  <a:close/>
                  <a:moveTo>
                    <a:pt x="0" y="406"/>
                  </a:moveTo>
                  <a:lnTo>
                    <a:pt x="0" y="418"/>
                  </a:lnTo>
                  <a:lnTo>
                    <a:pt x="12" y="418"/>
                  </a:lnTo>
                  <a:lnTo>
                    <a:pt x="12" y="406"/>
                  </a:lnTo>
                  <a:lnTo>
                    <a:pt x="0" y="406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9" name="Freeform 46"/>
            <p:cNvSpPr>
              <a:spLocks noEditPoints="1"/>
            </p:cNvSpPr>
            <p:nvPr/>
          </p:nvSpPr>
          <p:spPr bwMode="auto">
            <a:xfrm>
              <a:off x="4354" y="825"/>
              <a:ext cx="78" cy="24"/>
            </a:xfrm>
            <a:custGeom>
              <a:avLst/>
              <a:gdLst>
                <a:gd name="T0" fmla="*/ 12 w 78"/>
                <a:gd name="T1" fmla="*/ 24 h 24"/>
                <a:gd name="T2" fmla="*/ 78 w 78"/>
                <a:gd name="T3" fmla="*/ 24 h 24"/>
                <a:gd name="T4" fmla="*/ 78 w 78"/>
                <a:gd name="T5" fmla="*/ 0 h 24"/>
                <a:gd name="T6" fmla="*/ 12 w 78"/>
                <a:gd name="T7" fmla="*/ 0 h 24"/>
                <a:gd name="T8" fmla="*/ 12 w 78"/>
                <a:gd name="T9" fmla="*/ 24 h 24"/>
                <a:gd name="T10" fmla="*/ 12 w 78"/>
                <a:gd name="T11" fmla="*/ 0 h 24"/>
                <a:gd name="T12" fmla="*/ 0 w 78"/>
                <a:gd name="T13" fmla="*/ 0 h 24"/>
                <a:gd name="T14" fmla="*/ 0 w 78"/>
                <a:gd name="T15" fmla="*/ 12 h 24"/>
                <a:gd name="T16" fmla="*/ 12 w 78"/>
                <a:gd name="T17" fmla="*/ 12 h 24"/>
                <a:gd name="T18" fmla="*/ 12 w 78"/>
                <a:gd name="T19" fmla="*/ 0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8" h="24">
                  <a:moveTo>
                    <a:pt x="12" y="24"/>
                  </a:moveTo>
                  <a:lnTo>
                    <a:pt x="78" y="24"/>
                  </a:lnTo>
                  <a:lnTo>
                    <a:pt x="78" y="0"/>
                  </a:lnTo>
                  <a:lnTo>
                    <a:pt x="12" y="0"/>
                  </a:lnTo>
                  <a:lnTo>
                    <a:pt x="12" y="24"/>
                  </a:lnTo>
                  <a:close/>
                  <a:moveTo>
                    <a:pt x="12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12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0" name="Freeform 47"/>
            <p:cNvSpPr>
              <a:spLocks/>
            </p:cNvSpPr>
            <p:nvPr/>
          </p:nvSpPr>
          <p:spPr bwMode="auto">
            <a:xfrm>
              <a:off x="4366" y="825"/>
              <a:ext cx="71" cy="72"/>
            </a:xfrm>
            <a:custGeom>
              <a:avLst/>
              <a:gdLst>
                <a:gd name="T0" fmla="*/ 0 w 71"/>
                <a:gd name="T1" fmla="*/ 18 h 72"/>
                <a:gd name="T2" fmla="*/ 54 w 71"/>
                <a:gd name="T3" fmla="*/ 72 h 72"/>
                <a:gd name="T4" fmla="*/ 71 w 71"/>
                <a:gd name="T5" fmla="*/ 54 h 72"/>
                <a:gd name="T6" fmla="*/ 18 w 71"/>
                <a:gd name="T7" fmla="*/ 0 h 72"/>
                <a:gd name="T8" fmla="*/ 0 w 71"/>
                <a:gd name="T9" fmla="*/ 18 h 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1" h="72">
                  <a:moveTo>
                    <a:pt x="0" y="18"/>
                  </a:moveTo>
                  <a:lnTo>
                    <a:pt x="54" y="72"/>
                  </a:lnTo>
                  <a:lnTo>
                    <a:pt x="71" y="54"/>
                  </a:lnTo>
                  <a:lnTo>
                    <a:pt x="18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1" name="Freeform 48"/>
            <p:cNvSpPr>
              <a:spLocks/>
            </p:cNvSpPr>
            <p:nvPr/>
          </p:nvSpPr>
          <p:spPr bwMode="auto">
            <a:xfrm>
              <a:off x="4396" y="825"/>
              <a:ext cx="41" cy="42"/>
            </a:xfrm>
            <a:custGeom>
              <a:avLst/>
              <a:gdLst>
                <a:gd name="T0" fmla="*/ 0 w 41"/>
                <a:gd name="T1" fmla="*/ 18 h 42"/>
                <a:gd name="T2" fmla="*/ 24 w 41"/>
                <a:gd name="T3" fmla="*/ 42 h 42"/>
                <a:gd name="T4" fmla="*/ 41 w 41"/>
                <a:gd name="T5" fmla="*/ 30 h 42"/>
                <a:gd name="T6" fmla="*/ 18 w 41"/>
                <a:gd name="T7" fmla="*/ 0 h 42"/>
                <a:gd name="T8" fmla="*/ 0 w 41"/>
                <a:gd name="T9" fmla="*/ 18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" h="42">
                  <a:moveTo>
                    <a:pt x="0" y="18"/>
                  </a:moveTo>
                  <a:lnTo>
                    <a:pt x="24" y="42"/>
                  </a:lnTo>
                  <a:lnTo>
                    <a:pt x="41" y="30"/>
                  </a:lnTo>
                  <a:lnTo>
                    <a:pt x="18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2" name="Freeform 49"/>
            <p:cNvSpPr>
              <a:spLocks/>
            </p:cNvSpPr>
            <p:nvPr/>
          </p:nvSpPr>
          <p:spPr bwMode="auto">
            <a:xfrm>
              <a:off x="4360" y="927"/>
              <a:ext cx="77" cy="77"/>
            </a:xfrm>
            <a:custGeom>
              <a:avLst/>
              <a:gdLst>
                <a:gd name="T0" fmla="*/ 0 w 77"/>
                <a:gd name="T1" fmla="*/ 18 h 77"/>
                <a:gd name="T2" fmla="*/ 60 w 77"/>
                <a:gd name="T3" fmla="*/ 77 h 77"/>
                <a:gd name="T4" fmla="*/ 77 w 77"/>
                <a:gd name="T5" fmla="*/ 59 h 77"/>
                <a:gd name="T6" fmla="*/ 18 w 77"/>
                <a:gd name="T7" fmla="*/ 0 h 77"/>
                <a:gd name="T8" fmla="*/ 0 w 77"/>
                <a:gd name="T9" fmla="*/ 18 h 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7" h="77">
                  <a:moveTo>
                    <a:pt x="0" y="18"/>
                  </a:moveTo>
                  <a:lnTo>
                    <a:pt x="60" y="77"/>
                  </a:lnTo>
                  <a:lnTo>
                    <a:pt x="77" y="59"/>
                  </a:lnTo>
                  <a:lnTo>
                    <a:pt x="18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3" name="Freeform 50"/>
            <p:cNvSpPr>
              <a:spLocks/>
            </p:cNvSpPr>
            <p:nvPr/>
          </p:nvSpPr>
          <p:spPr bwMode="auto">
            <a:xfrm>
              <a:off x="4360" y="873"/>
              <a:ext cx="77" cy="78"/>
            </a:xfrm>
            <a:custGeom>
              <a:avLst/>
              <a:gdLst>
                <a:gd name="T0" fmla="*/ 0 w 77"/>
                <a:gd name="T1" fmla="*/ 18 h 78"/>
                <a:gd name="T2" fmla="*/ 60 w 77"/>
                <a:gd name="T3" fmla="*/ 78 h 78"/>
                <a:gd name="T4" fmla="*/ 77 w 77"/>
                <a:gd name="T5" fmla="*/ 60 h 78"/>
                <a:gd name="T6" fmla="*/ 18 w 77"/>
                <a:gd name="T7" fmla="*/ 0 h 78"/>
                <a:gd name="T8" fmla="*/ 0 w 77"/>
                <a:gd name="T9" fmla="*/ 18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7" h="78">
                  <a:moveTo>
                    <a:pt x="0" y="18"/>
                  </a:moveTo>
                  <a:lnTo>
                    <a:pt x="60" y="78"/>
                  </a:lnTo>
                  <a:lnTo>
                    <a:pt x="77" y="60"/>
                  </a:lnTo>
                  <a:lnTo>
                    <a:pt x="18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4" name="Freeform 51"/>
            <p:cNvSpPr>
              <a:spLocks/>
            </p:cNvSpPr>
            <p:nvPr/>
          </p:nvSpPr>
          <p:spPr bwMode="auto">
            <a:xfrm>
              <a:off x="4360" y="980"/>
              <a:ext cx="77" cy="78"/>
            </a:xfrm>
            <a:custGeom>
              <a:avLst/>
              <a:gdLst>
                <a:gd name="T0" fmla="*/ 0 w 77"/>
                <a:gd name="T1" fmla="*/ 18 h 78"/>
                <a:gd name="T2" fmla="*/ 60 w 77"/>
                <a:gd name="T3" fmla="*/ 78 h 78"/>
                <a:gd name="T4" fmla="*/ 77 w 77"/>
                <a:gd name="T5" fmla="*/ 60 h 78"/>
                <a:gd name="T6" fmla="*/ 18 w 77"/>
                <a:gd name="T7" fmla="*/ 0 h 78"/>
                <a:gd name="T8" fmla="*/ 0 w 77"/>
                <a:gd name="T9" fmla="*/ 18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7" h="78">
                  <a:moveTo>
                    <a:pt x="0" y="18"/>
                  </a:moveTo>
                  <a:lnTo>
                    <a:pt x="60" y="78"/>
                  </a:lnTo>
                  <a:lnTo>
                    <a:pt x="77" y="60"/>
                  </a:lnTo>
                  <a:lnTo>
                    <a:pt x="18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5" name="Freeform 52"/>
            <p:cNvSpPr>
              <a:spLocks/>
            </p:cNvSpPr>
            <p:nvPr/>
          </p:nvSpPr>
          <p:spPr bwMode="auto">
            <a:xfrm>
              <a:off x="4360" y="897"/>
              <a:ext cx="77" cy="77"/>
            </a:xfrm>
            <a:custGeom>
              <a:avLst/>
              <a:gdLst>
                <a:gd name="T0" fmla="*/ 0 w 77"/>
                <a:gd name="T1" fmla="*/ 18 h 77"/>
                <a:gd name="T2" fmla="*/ 60 w 77"/>
                <a:gd name="T3" fmla="*/ 77 h 77"/>
                <a:gd name="T4" fmla="*/ 77 w 77"/>
                <a:gd name="T5" fmla="*/ 66 h 77"/>
                <a:gd name="T6" fmla="*/ 18 w 77"/>
                <a:gd name="T7" fmla="*/ 0 h 77"/>
                <a:gd name="T8" fmla="*/ 0 w 77"/>
                <a:gd name="T9" fmla="*/ 18 h 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7" h="77">
                  <a:moveTo>
                    <a:pt x="0" y="18"/>
                  </a:moveTo>
                  <a:lnTo>
                    <a:pt x="60" y="77"/>
                  </a:lnTo>
                  <a:lnTo>
                    <a:pt x="77" y="66"/>
                  </a:lnTo>
                  <a:lnTo>
                    <a:pt x="18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6" name="Freeform 53"/>
            <p:cNvSpPr>
              <a:spLocks/>
            </p:cNvSpPr>
            <p:nvPr/>
          </p:nvSpPr>
          <p:spPr bwMode="auto">
            <a:xfrm>
              <a:off x="4360" y="843"/>
              <a:ext cx="77" cy="78"/>
            </a:xfrm>
            <a:custGeom>
              <a:avLst/>
              <a:gdLst>
                <a:gd name="T0" fmla="*/ 0 w 77"/>
                <a:gd name="T1" fmla="*/ 18 h 78"/>
                <a:gd name="T2" fmla="*/ 60 w 77"/>
                <a:gd name="T3" fmla="*/ 78 h 78"/>
                <a:gd name="T4" fmla="*/ 77 w 77"/>
                <a:gd name="T5" fmla="*/ 66 h 78"/>
                <a:gd name="T6" fmla="*/ 18 w 77"/>
                <a:gd name="T7" fmla="*/ 0 h 78"/>
                <a:gd name="T8" fmla="*/ 0 w 77"/>
                <a:gd name="T9" fmla="*/ 18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7" h="78">
                  <a:moveTo>
                    <a:pt x="0" y="18"/>
                  </a:moveTo>
                  <a:lnTo>
                    <a:pt x="60" y="78"/>
                  </a:lnTo>
                  <a:lnTo>
                    <a:pt x="77" y="66"/>
                  </a:lnTo>
                  <a:lnTo>
                    <a:pt x="18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7" name="Freeform 54"/>
            <p:cNvSpPr>
              <a:spLocks/>
            </p:cNvSpPr>
            <p:nvPr/>
          </p:nvSpPr>
          <p:spPr bwMode="auto">
            <a:xfrm>
              <a:off x="4360" y="951"/>
              <a:ext cx="77" cy="77"/>
            </a:xfrm>
            <a:custGeom>
              <a:avLst/>
              <a:gdLst>
                <a:gd name="T0" fmla="*/ 0 w 77"/>
                <a:gd name="T1" fmla="*/ 18 h 77"/>
                <a:gd name="T2" fmla="*/ 60 w 77"/>
                <a:gd name="T3" fmla="*/ 77 h 77"/>
                <a:gd name="T4" fmla="*/ 77 w 77"/>
                <a:gd name="T5" fmla="*/ 65 h 77"/>
                <a:gd name="T6" fmla="*/ 18 w 77"/>
                <a:gd name="T7" fmla="*/ 0 h 77"/>
                <a:gd name="T8" fmla="*/ 0 w 77"/>
                <a:gd name="T9" fmla="*/ 18 h 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7" h="77">
                  <a:moveTo>
                    <a:pt x="0" y="18"/>
                  </a:moveTo>
                  <a:lnTo>
                    <a:pt x="60" y="77"/>
                  </a:lnTo>
                  <a:lnTo>
                    <a:pt x="77" y="65"/>
                  </a:lnTo>
                  <a:lnTo>
                    <a:pt x="18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8" name="Freeform 55"/>
            <p:cNvSpPr>
              <a:spLocks/>
            </p:cNvSpPr>
            <p:nvPr/>
          </p:nvSpPr>
          <p:spPr bwMode="auto">
            <a:xfrm>
              <a:off x="4360" y="1004"/>
              <a:ext cx="77" cy="78"/>
            </a:xfrm>
            <a:custGeom>
              <a:avLst/>
              <a:gdLst>
                <a:gd name="T0" fmla="*/ 0 w 77"/>
                <a:gd name="T1" fmla="*/ 18 h 78"/>
                <a:gd name="T2" fmla="*/ 60 w 77"/>
                <a:gd name="T3" fmla="*/ 78 h 78"/>
                <a:gd name="T4" fmla="*/ 77 w 77"/>
                <a:gd name="T5" fmla="*/ 66 h 78"/>
                <a:gd name="T6" fmla="*/ 18 w 77"/>
                <a:gd name="T7" fmla="*/ 0 h 78"/>
                <a:gd name="T8" fmla="*/ 0 w 77"/>
                <a:gd name="T9" fmla="*/ 18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7" h="78">
                  <a:moveTo>
                    <a:pt x="0" y="18"/>
                  </a:moveTo>
                  <a:lnTo>
                    <a:pt x="60" y="78"/>
                  </a:lnTo>
                  <a:lnTo>
                    <a:pt x="77" y="66"/>
                  </a:lnTo>
                  <a:lnTo>
                    <a:pt x="18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9" name="Freeform 56"/>
            <p:cNvSpPr>
              <a:spLocks/>
            </p:cNvSpPr>
            <p:nvPr/>
          </p:nvSpPr>
          <p:spPr bwMode="auto">
            <a:xfrm>
              <a:off x="4360" y="1034"/>
              <a:ext cx="77" cy="78"/>
            </a:xfrm>
            <a:custGeom>
              <a:avLst/>
              <a:gdLst>
                <a:gd name="T0" fmla="*/ 0 w 77"/>
                <a:gd name="T1" fmla="*/ 18 h 78"/>
                <a:gd name="T2" fmla="*/ 60 w 77"/>
                <a:gd name="T3" fmla="*/ 78 h 78"/>
                <a:gd name="T4" fmla="*/ 77 w 77"/>
                <a:gd name="T5" fmla="*/ 60 h 78"/>
                <a:gd name="T6" fmla="*/ 18 w 77"/>
                <a:gd name="T7" fmla="*/ 0 h 78"/>
                <a:gd name="T8" fmla="*/ 0 w 77"/>
                <a:gd name="T9" fmla="*/ 18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7" h="78">
                  <a:moveTo>
                    <a:pt x="0" y="18"/>
                  </a:moveTo>
                  <a:lnTo>
                    <a:pt x="60" y="78"/>
                  </a:lnTo>
                  <a:lnTo>
                    <a:pt x="77" y="60"/>
                  </a:lnTo>
                  <a:lnTo>
                    <a:pt x="18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40" name="Freeform 57"/>
            <p:cNvSpPr>
              <a:spLocks/>
            </p:cNvSpPr>
            <p:nvPr/>
          </p:nvSpPr>
          <p:spPr bwMode="auto">
            <a:xfrm>
              <a:off x="4360" y="1142"/>
              <a:ext cx="77" cy="77"/>
            </a:xfrm>
            <a:custGeom>
              <a:avLst/>
              <a:gdLst>
                <a:gd name="T0" fmla="*/ 0 w 77"/>
                <a:gd name="T1" fmla="*/ 18 h 77"/>
                <a:gd name="T2" fmla="*/ 60 w 77"/>
                <a:gd name="T3" fmla="*/ 77 h 77"/>
                <a:gd name="T4" fmla="*/ 77 w 77"/>
                <a:gd name="T5" fmla="*/ 59 h 77"/>
                <a:gd name="T6" fmla="*/ 18 w 77"/>
                <a:gd name="T7" fmla="*/ 0 h 77"/>
                <a:gd name="T8" fmla="*/ 0 w 77"/>
                <a:gd name="T9" fmla="*/ 18 h 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7" h="77">
                  <a:moveTo>
                    <a:pt x="0" y="18"/>
                  </a:moveTo>
                  <a:lnTo>
                    <a:pt x="60" y="77"/>
                  </a:lnTo>
                  <a:lnTo>
                    <a:pt x="77" y="59"/>
                  </a:lnTo>
                  <a:lnTo>
                    <a:pt x="18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41" name="Freeform 58"/>
            <p:cNvSpPr>
              <a:spLocks/>
            </p:cNvSpPr>
            <p:nvPr/>
          </p:nvSpPr>
          <p:spPr bwMode="auto">
            <a:xfrm>
              <a:off x="4360" y="1088"/>
              <a:ext cx="77" cy="78"/>
            </a:xfrm>
            <a:custGeom>
              <a:avLst/>
              <a:gdLst>
                <a:gd name="T0" fmla="*/ 0 w 77"/>
                <a:gd name="T1" fmla="*/ 18 h 78"/>
                <a:gd name="T2" fmla="*/ 60 w 77"/>
                <a:gd name="T3" fmla="*/ 78 h 78"/>
                <a:gd name="T4" fmla="*/ 77 w 77"/>
                <a:gd name="T5" fmla="*/ 60 h 78"/>
                <a:gd name="T6" fmla="*/ 18 w 77"/>
                <a:gd name="T7" fmla="*/ 0 h 78"/>
                <a:gd name="T8" fmla="*/ 0 w 77"/>
                <a:gd name="T9" fmla="*/ 18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7" h="78">
                  <a:moveTo>
                    <a:pt x="0" y="18"/>
                  </a:moveTo>
                  <a:lnTo>
                    <a:pt x="60" y="78"/>
                  </a:lnTo>
                  <a:lnTo>
                    <a:pt x="77" y="60"/>
                  </a:lnTo>
                  <a:lnTo>
                    <a:pt x="18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42" name="Freeform 59"/>
            <p:cNvSpPr>
              <a:spLocks/>
            </p:cNvSpPr>
            <p:nvPr/>
          </p:nvSpPr>
          <p:spPr bwMode="auto">
            <a:xfrm>
              <a:off x="4360" y="1195"/>
              <a:ext cx="54" cy="54"/>
            </a:xfrm>
            <a:custGeom>
              <a:avLst/>
              <a:gdLst>
                <a:gd name="T0" fmla="*/ 0 w 54"/>
                <a:gd name="T1" fmla="*/ 18 h 54"/>
                <a:gd name="T2" fmla="*/ 36 w 54"/>
                <a:gd name="T3" fmla="*/ 54 h 54"/>
                <a:gd name="T4" fmla="*/ 54 w 54"/>
                <a:gd name="T5" fmla="*/ 36 h 54"/>
                <a:gd name="T6" fmla="*/ 18 w 54"/>
                <a:gd name="T7" fmla="*/ 0 h 54"/>
                <a:gd name="T8" fmla="*/ 0 w 54"/>
                <a:gd name="T9" fmla="*/ 18 h 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4">
                  <a:moveTo>
                    <a:pt x="0" y="18"/>
                  </a:moveTo>
                  <a:lnTo>
                    <a:pt x="36" y="54"/>
                  </a:lnTo>
                  <a:lnTo>
                    <a:pt x="54" y="36"/>
                  </a:lnTo>
                  <a:lnTo>
                    <a:pt x="18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43" name="Freeform 60"/>
            <p:cNvSpPr>
              <a:spLocks/>
            </p:cNvSpPr>
            <p:nvPr/>
          </p:nvSpPr>
          <p:spPr bwMode="auto">
            <a:xfrm>
              <a:off x="4360" y="1112"/>
              <a:ext cx="77" cy="77"/>
            </a:xfrm>
            <a:custGeom>
              <a:avLst/>
              <a:gdLst>
                <a:gd name="T0" fmla="*/ 0 w 77"/>
                <a:gd name="T1" fmla="*/ 18 h 77"/>
                <a:gd name="T2" fmla="*/ 60 w 77"/>
                <a:gd name="T3" fmla="*/ 77 h 77"/>
                <a:gd name="T4" fmla="*/ 77 w 77"/>
                <a:gd name="T5" fmla="*/ 66 h 77"/>
                <a:gd name="T6" fmla="*/ 18 w 77"/>
                <a:gd name="T7" fmla="*/ 0 h 77"/>
                <a:gd name="T8" fmla="*/ 0 w 77"/>
                <a:gd name="T9" fmla="*/ 18 h 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7" h="77">
                  <a:moveTo>
                    <a:pt x="0" y="18"/>
                  </a:moveTo>
                  <a:lnTo>
                    <a:pt x="60" y="77"/>
                  </a:lnTo>
                  <a:lnTo>
                    <a:pt x="77" y="66"/>
                  </a:lnTo>
                  <a:lnTo>
                    <a:pt x="18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44" name="Freeform 61"/>
            <p:cNvSpPr>
              <a:spLocks/>
            </p:cNvSpPr>
            <p:nvPr/>
          </p:nvSpPr>
          <p:spPr bwMode="auto">
            <a:xfrm>
              <a:off x="4360" y="1058"/>
              <a:ext cx="77" cy="78"/>
            </a:xfrm>
            <a:custGeom>
              <a:avLst/>
              <a:gdLst>
                <a:gd name="T0" fmla="*/ 0 w 77"/>
                <a:gd name="T1" fmla="*/ 18 h 78"/>
                <a:gd name="T2" fmla="*/ 60 w 77"/>
                <a:gd name="T3" fmla="*/ 78 h 78"/>
                <a:gd name="T4" fmla="*/ 77 w 77"/>
                <a:gd name="T5" fmla="*/ 66 h 78"/>
                <a:gd name="T6" fmla="*/ 18 w 77"/>
                <a:gd name="T7" fmla="*/ 0 h 78"/>
                <a:gd name="T8" fmla="*/ 0 w 77"/>
                <a:gd name="T9" fmla="*/ 18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7" h="78">
                  <a:moveTo>
                    <a:pt x="0" y="18"/>
                  </a:moveTo>
                  <a:lnTo>
                    <a:pt x="60" y="78"/>
                  </a:lnTo>
                  <a:lnTo>
                    <a:pt x="77" y="66"/>
                  </a:lnTo>
                  <a:lnTo>
                    <a:pt x="18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45" name="Freeform 62"/>
            <p:cNvSpPr>
              <a:spLocks/>
            </p:cNvSpPr>
            <p:nvPr/>
          </p:nvSpPr>
          <p:spPr bwMode="auto">
            <a:xfrm>
              <a:off x="4360" y="1166"/>
              <a:ext cx="77" cy="77"/>
            </a:xfrm>
            <a:custGeom>
              <a:avLst/>
              <a:gdLst>
                <a:gd name="T0" fmla="*/ 0 w 77"/>
                <a:gd name="T1" fmla="*/ 18 h 77"/>
                <a:gd name="T2" fmla="*/ 60 w 77"/>
                <a:gd name="T3" fmla="*/ 77 h 77"/>
                <a:gd name="T4" fmla="*/ 77 w 77"/>
                <a:gd name="T5" fmla="*/ 65 h 77"/>
                <a:gd name="T6" fmla="*/ 18 w 77"/>
                <a:gd name="T7" fmla="*/ 0 h 77"/>
                <a:gd name="T8" fmla="*/ 0 w 77"/>
                <a:gd name="T9" fmla="*/ 18 h 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7" h="77">
                  <a:moveTo>
                    <a:pt x="0" y="18"/>
                  </a:moveTo>
                  <a:lnTo>
                    <a:pt x="60" y="77"/>
                  </a:lnTo>
                  <a:lnTo>
                    <a:pt x="77" y="65"/>
                  </a:lnTo>
                  <a:lnTo>
                    <a:pt x="18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46" name="Freeform 63"/>
            <p:cNvSpPr>
              <a:spLocks/>
            </p:cNvSpPr>
            <p:nvPr/>
          </p:nvSpPr>
          <p:spPr bwMode="auto">
            <a:xfrm>
              <a:off x="4360" y="1219"/>
              <a:ext cx="30" cy="30"/>
            </a:xfrm>
            <a:custGeom>
              <a:avLst/>
              <a:gdLst>
                <a:gd name="T0" fmla="*/ 0 w 30"/>
                <a:gd name="T1" fmla="*/ 18 h 30"/>
                <a:gd name="T2" fmla="*/ 12 w 30"/>
                <a:gd name="T3" fmla="*/ 30 h 30"/>
                <a:gd name="T4" fmla="*/ 30 w 30"/>
                <a:gd name="T5" fmla="*/ 12 h 30"/>
                <a:gd name="T6" fmla="*/ 18 w 30"/>
                <a:gd name="T7" fmla="*/ 0 h 30"/>
                <a:gd name="T8" fmla="*/ 0 w 30"/>
                <a:gd name="T9" fmla="*/ 18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" h="30">
                  <a:moveTo>
                    <a:pt x="0" y="18"/>
                  </a:moveTo>
                  <a:lnTo>
                    <a:pt x="12" y="30"/>
                  </a:lnTo>
                  <a:lnTo>
                    <a:pt x="30" y="12"/>
                  </a:lnTo>
                  <a:lnTo>
                    <a:pt x="18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47" name="Rectangle 64"/>
            <p:cNvSpPr>
              <a:spLocks noChangeArrowheads="1"/>
            </p:cNvSpPr>
            <p:nvPr/>
          </p:nvSpPr>
          <p:spPr bwMode="auto">
            <a:xfrm>
              <a:off x="4156" y="825"/>
              <a:ext cx="60" cy="24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348" name="Freeform 65"/>
            <p:cNvSpPr>
              <a:spLocks noEditPoints="1"/>
            </p:cNvSpPr>
            <p:nvPr/>
          </p:nvSpPr>
          <p:spPr bwMode="auto">
            <a:xfrm>
              <a:off x="4204" y="825"/>
              <a:ext cx="24" cy="418"/>
            </a:xfrm>
            <a:custGeom>
              <a:avLst/>
              <a:gdLst>
                <a:gd name="T0" fmla="*/ 0 w 24"/>
                <a:gd name="T1" fmla="*/ 12 h 418"/>
                <a:gd name="T2" fmla="*/ 0 w 24"/>
                <a:gd name="T3" fmla="*/ 418 h 418"/>
                <a:gd name="T4" fmla="*/ 24 w 24"/>
                <a:gd name="T5" fmla="*/ 418 h 418"/>
                <a:gd name="T6" fmla="*/ 24 w 24"/>
                <a:gd name="T7" fmla="*/ 12 h 418"/>
                <a:gd name="T8" fmla="*/ 0 w 24"/>
                <a:gd name="T9" fmla="*/ 12 h 418"/>
                <a:gd name="T10" fmla="*/ 24 w 24"/>
                <a:gd name="T11" fmla="*/ 12 h 418"/>
                <a:gd name="T12" fmla="*/ 24 w 24"/>
                <a:gd name="T13" fmla="*/ 0 h 418"/>
                <a:gd name="T14" fmla="*/ 12 w 24"/>
                <a:gd name="T15" fmla="*/ 0 h 418"/>
                <a:gd name="T16" fmla="*/ 12 w 24"/>
                <a:gd name="T17" fmla="*/ 12 h 418"/>
                <a:gd name="T18" fmla="*/ 24 w 24"/>
                <a:gd name="T19" fmla="*/ 12 h 4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418">
                  <a:moveTo>
                    <a:pt x="0" y="12"/>
                  </a:moveTo>
                  <a:lnTo>
                    <a:pt x="0" y="418"/>
                  </a:lnTo>
                  <a:lnTo>
                    <a:pt x="24" y="418"/>
                  </a:lnTo>
                  <a:lnTo>
                    <a:pt x="24" y="12"/>
                  </a:lnTo>
                  <a:lnTo>
                    <a:pt x="0" y="12"/>
                  </a:lnTo>
                  <a:close/>
                  <a:moveTo>
                    <a:pt x="24" y="12"/>
                  </a:moveTo>
                  <a:lnTo>
                    <a:pt x="24" y="0"/>
                  </a:lnTo>
                  <a:lnTo>
                    <a:pt x="12" y="0"/>
                  </a:lnTo>
                  <a:lnTo>
                    <a:pt x="12" y="12"/>
                  </a:lnTo>
                  <a:lnTo>
                    <a:pt x="24" y="12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49" name="Freeform 66"/>
            <p:cNvSpPr>
              <a:spLocks noEditPoints="1"/>
            </p:cNvSpPr>
            <p:nvPr/>
          </p:nvSpPr>
          <p:spPr bwMode="auto">
            <a:xfrm>
              <a:off x="4156" y="1231"/>
              <a:ext cx="72" cy="24"/>
            </a:xfrm>
            <a:custGeom>
              <a:avLst/>
              <a:gdLst>
                <a:gd name="T0" fmla="*/ 60 w 72"/>
                <a:gd name="T1" fmla="*/ 0 h 24"/>
                <a:gd name="T2" fmla="*/ 0 w 72"/>
                <a:gd name="T3" fmla="*/ 0 h 24"/>
                <a:gd name="T4" fmla="*/ 0 w 72"/>
                <a:gd name="T5" fmla="*/ 24 h 24"/>
                <a:gd name="T6" fmla="*/ 60 w 72"/>
                <a:gd name="T7" fmla="*/ 24 h 24"/>
                <a:gd name="T8" fmla="*/ 60 w 72"/>
                <a:gd name="T9" fmla="*/ 0 h 24"/>
                <a:gd name="T10" fmla="*/ 60 w 72"/>
                <a:gd name="T11" fmla="*/ 24 h 24"/>
                <a:gd name="T12" fmla="*/ 72 w 72"/>
                <a:gd name="T13" fmla="*/ 24 h 24"/>
                <a:gd name="T14" fmla="*/ 72 w 72"/>
                <a:gd name="T15" fmla="*/ 12 h 24"/>
                <a:gd name="T16" fmla="*/ 60 w 72"/>
                <a:gd name="T17" fmla="*/ 12 h 24"/>
                <a:gd name="T18" fmla="*/ 60 w 72"/>
                <a:gd name="T19" fmla="*/ 24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2" h="24">
                  <a:moveTo>
                    <a:pt x="60" y="0"/>
                  </a:moveTo>
                  <a:lnTo>
                    <a:pt x="0" y="0"/>
                  </a:lnTo>
                  <a:lnTo>
                    <a:pt x="0" y="24"/>
                  </a:lnTo>
                  <a:lnTo>
                    <a:pt x="60" y="24"/>
                  </a:lnTo>
                  <a:lnTo>
                    <a:pt x="60" y="0"/>
                  </a:lnTo>
                  <a:close/>
                  <a:moveTo>
                    <a:pt x="60" y="24"/>
                  </a:moveTo>
                  <a:lnTo>
                    <a:pt x="72" y="24"/>
                  </a:lnTo>
                  <a:lnTo>
                    <a:pt x="72" y="12"/>
                  </a:lnTo>
                  <a:lnTo>
                    <a:pt x="60" y="12"/>
                  </a:lnTo>
                  <a:lnTo>
                    <a:pt x="60" y="24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50" name="Freeform 67"/>
            <p:cNvSpPr>
              <a:spLocks/>
            </p:cNvSpPr>
            <p:nvPr/>
          </p:nvSpPr>
          <p:spPr bwMode="auto">
            <a:xfrm>
              <a:off x="4150" y="1184"/>
              <a:ext cx="66" cy="65"/>
            </a:xfrm>
            <a:custGeom>
              <a:avLst/>
              <a:gdLst>
                <a:gd name="T0" fmla="*/ 66 w 66"/>
                <a:gd name="T1" fmla="*/ 47 h 65"/>
                <a:gd name="T2" fmla="*/ 18 w 66"/>
                <a:gd name="T3" fmla="*/ 0 h 65"/>
                <a:gd name="T4" fmla="*/ 0 w 66"/>
                <a:gd name="T5" fmla="*/ 11 h 65"/>
                <a:gd name="T6" fmla="*/ 54 w 66"/>
                <a:gd name="T7" fmla="*/ 65 h 65"/>
                <a:gd name="T8" fmla="*/ 66 w 66"/>
                <a:gd name="T9" fmla="*/ 47 h 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6" h="65">
                  <a:moveTo>
                    <a:pt x="66" y="47"/>
                  </a:moveTo>
                  <a:lnTo>
                    <a:pt x="18" y="0"/>
                  </a:lnTo>
                  <a:lnTo>
                    <a:pt x="0" y="11"/>
                  </a:lnTo>
                  <a:lnTo>
                    <a:pt x="54" y="65"/>
                  </a:lnTo>
                  <a:lnTo>
                    <a:pt x="66" y="47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51" name="Freeform 68"/>
            <p:cNvSpPr>
              <a:spLocks/>
            </p:cNvSpPr>
            <p:nvPr/>
          </p:nvSpPr>
          <p:spPr bwMode="auto">
            <a:xfrm>
              <a:off x="4150" y="1207"/>
              <a:ext cx="42" cy="42"/>
            </a:xfrm>
            <a:custGeom>
              <a:avLst/>
              <a:gdLst>
                <a:gd name="T0" fmla="*/ 42 w 42"/>
                <a:gd name="T1" fmla="*/ 24 h 42"/>
                <a:gd name="T2" fmla="*/ 18 w 42"/>
                <a:gd name="T3" fmla="*/ 0 h 42"/>
                <a:gd name="T4" fmla="*/ 0 w 42"/>
                <a:gd name="T5" fmla="*/ 18 h 42"/>
                <a:gd name="T6" fmla="*/ 24 w 42"/>
                <a:gd name="T7" fmla="*/ 42 h 42"/>
                <a:gd name="T8" fmla="*/ 42 w 42"/>
                <a:gd name="T9" fmla="*/ 24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" h="42">
                  <a:moveTo>
                    <a:pt x="42" y="24"/>
                  </a:moveTo>
                  <a:lnTo>
                    <a:pt x="18" y="0"/>
                  </a:lnTo>
                  <a:lnTo>
                    <a:pt x="0" y="18"/>
                  </a:lnTo>
                  <a:lnTo>
                    <a:pt x="24" y="42"/>
                  </a:lnTo>
                  <a:lnTo>
                    <a:pt x="42" y="24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52" name="Freeform 69"/>
            <p:cNvSpPr>
              <a:spLocks/>
            </p:cNvSpPr>
            <p:nvPr/>
          </p:nvSpPr>
          <p:spPr bwMode="auto">
            <a:xfrm>
              <a:off x="4150" y="1076"/>
              <a:ext cx="78" cy="78"/>
            </a:xfrm>
            <a:custGeom>
              <a:avLst/>
              <a:gdLst>
                <a:gd name="T0" fmla="*/ 78 w 78"/>
                <a:gd name="T1" fmla="*/ 60 h 78"/>
                <a:gd name="T2" fmla="*/ 18 w 78"/>
                <a:gd name="T3" fmla="*/ 0 h 78"/>
                <a:gd name="T4" fmla="*/ 0 w 78"/>
                <a:gd name="T5" fmla="*/ 12 h 78"/>
                <a:gd name="T6" fmla="*/ 60 w 78"/>
                <a:gd name="T7" fmla="*/ 78 h 78"/>
                <a:gd name="T8" fmla="*/ 78 w 78"/>
                <a:gd name="T9" fmla="*/ 60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8" h="78">
                  <a:moveTo>
                    <a:pt x="78" y="60"/>
                  </a:moveTo>
                  <a:lnTo>
                    <a:pt x="18" y="0"/>
                  </a:lnTo>
                  <a:lnTo>
                    <a:pt x="0" y="12"/>
                  </a:lnTo>
                  <a:lnTo>
                    <a:pt x="60" y="78"/>
                  </a:lnTo>
                  <a:lnTo>
                    <a:pt x="78" y="6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53" name="Freeform 70"/>
            <p:cNvSpPr>
              <a:spLocks/>
            </p:cNvSpPr>
            <p:nvPr/>
          </p:nvSpPr>
          <p:spPr bwMode="auto">
            <a:xfrm>
              <a:off x="4150" y="1130"/>
              <a:ext cx="78" cy="77"/>
            </a:xfrm>
            <a:custGeom>
              <a:avLst/>
              <a:gdLst>
                <a:gd name="T0" fmla="*/ 78 w 78"/>
                <a:gd name="T1" fmla="*/ 59 h 77"/>
                <a:gd name="T2" fmla="*/ 18 w 78"/>
                <a:gd name="T3" fmla="*/ 0 h 77"/>
                <a:gd name="T4" fmla="*/ 0 w 78"/>
                <a:gd name="T5" fmla="*/ 12 h 77"/>
                <a:gd name="T6" fmla="*/ 60 w 78"/>
                <a:gd name="T7" fmla="*/ 77 h 77"/>
                <a:gd name="T8" fmla="*/ 78 w 78"/>
                <a:gd name="T9" fmla="*/ 59 h 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8" h="77">
                  <a:moveTo>
                    <a:pt x="78" y="59"/>
                  </a:moveTo>
                  <a:lnTo>
                    <a:pt x="18" y="0"/>
                  </a:lnTo>
                  <a:lnTo>
                    <a:pt x="0" y="12"/>
                  </a:lnTo>
                  <a:lnTo>
                    <a:pt x="60" y="77"/>
                  </a:lnTo>
                  <a:lnTo>
                    <a:pt x="78" y="59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54" name="Freeform 71"/>
            <p:cNvSpPr>
              <a:spLocks/>
            </p:cNvSpPr>
            <p:nvPr/>
          </p:nvSpPr>
          <p:spPr bwMode="auto">
            <a:xfrm>
              <a:off x="4150" y="1022"/>
              <a:ext cx="78" cy="78"/>
            </a:xfrm>
            <a:custGeom>
              <a:avLst/>
              <a:gdLst>
                <a:gd name="T0" fmla="*/ 78 w 78"/>
                <a:gd name="T1" fmla="*/ 60 h 78"/>
                <a:gd name="T2" fmla="*/ 18 w 78"/>
                <a:gd name="T3" fmla="*/ 0 h 78"/>
                <a:gd name="T4" fmla="*/ 0 w 78"/>
                <a:gd name="T5" fmla="*/ 12 h 78"/>
                <a:gd name="T6" fmla="*/ 60 w 78"/>
                <a:gd name="T7" fmla="*/ 78 h 78"/>
                <a:gd name="T8" fmla="*/ 78 w 78"/>
                <a:gd name="T9" fmla="*/ 60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8" h="78">
                  <a:moveTo>
                    <a:pt x="78" y="60"/>
                  </a:moveTo>
                  <a:lnTo>
                    <a:pt x="18" y="0"/>
                  </a:lnTo>
                  <a:lnTo>
                    <a:pt x="0" y="12"/>
                  </a:lnTo>
                  <a:lnTo>
                    <a:pt x="60" y="78"/>
                  </a:lnTo>
                  <a:lnTo>
                    <a:pt x="78" y="6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55" name="Freeform 72"/>
            <p:cNvSpPr>
              <a:spLocks/>
            </p:cNvSpPr>
            <p:nvPr/>
          </p:nvSpPr>
          <p:spPr bwMode="auto">
            <a:xfrm>
              <a:off x="4150" y="1100"/>
              <a:ext cx="78" cy="78"/>
            </a:xfrm>
            <a:custGeom>
              <a:avLst/>
              <a:gdLst>
                <a:gd name="T0" fmla="*/ 78 w 78"/>
                <a:gd name="T1" fmla="*/ 60 h 78"/>
                <a:gd name="T2" fmla="*/ 18 w 78"/>
                <a:gd name="T3" fmla="*/ 0 h 78"/>
                <a:gd name="T4" fmla="*/ 0 w 78"/>
                <a:gd name="T5" fmla="*/ 18 h 78"/>
                <a:gd name="T6" fmla="*/ 60 w 78"/>
                <a:gd name="T7" fmla="*/ 78 h 78"/>
                <a:gd name="T8" fmla="*/ 78 w 78"/>
                <a:gd name="T9" fmla="*/ 60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8" h="78">
                  <a:moveTo>
                    <a:pt x="78" y="60"/>
                  </a:moveTo>
                  <a:lnTo>
                    <a:pt x="18" y="0"/>
                  </a:lnTo>
                  <a:lnTo>
                    <a:pt x="0" y="18"/>
                  </a:lnTo>
                  <a:lnTo>
                    <a:pt x="60" y="78"/>
                  </a:lnTo>
                  <a:lnTo>
                    <a:pt x="78" y="6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56" name="Freeform 73"/>
            <p:cNvSpPr>
              <a:spLocks/>
            </p:cNvSpPr>
            <p:nvPr/>
          </p:nvSpPr>
          <p:spPr bwMode="auto">
            <a:xfrm>
              <a:off x="4150" y="1154"/>
              <a:ext cx="78" cy="77"/>
            </a:xfrm>
            <a:custGeom>
              <a:avLst/>
              <a:gdLst>
                <a:gd name="T0" fmla="*/ 78 w 78"/>
                <a:gd name="T1" fmla="*/ 59 h 77"/>
                <a:gd name="T2" fmla="*/ 18 w 78"/>
                <a:gd name="T3" fmla="*/ 0 h 77"/>
                <a:gd name="T4" fmla="*/ 0 w 78"/>
                <a:gd name="T5" fmla="*/ 18 h 77"/>
                <a:gd name="T6" fmla="*/ 60 w 78"/>
                <a:gd name="T7" fmla="*/ 77 h 77"/>
                <a:gd name="T8" fmla="*/ 78 w 78"/>
                <a:gd name="T9" fmla="*/ 59 h 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8" h="77">
                  <a:moveTo>
                    <a:pt x="78" y="59"/>
                  </a:moveTo>
                  <a:lnTo>
                    <a:pt x="18" y="0"/>
                  </a:lnTo>
                  <a:lnTo>
                    <a:pt x="0" y="18"/>
                  </a:lnTo>
                  <a:lnTo>
                    <a:pt x="60" y="77"/>
                  </a:lnTo>
                  <a:lnTo>
                    <a:pt x="78" y="59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57" name="Freeform 74"/>
            <p:cNvSpPr>
              <a:spLocks/>
            </p:cNvSpPr>
            <p:nvPr/>
          </p:nvSpPr>
          <p:spPr bwMode="auto">
            <a:xfrm>
              <a:off x="4150" y="1046"/>
              <a:ext cx="78" cy="78"/>
            </a:xfrm>
            <a:custGeom>
              <a:avLst/>
              <a:gdLst>
                <a:gd name="T0" fmla="*/ 78 w 78"/>
                <a:gd name="T1" fmla="*/ 60 h 78"/>
                <a:gd name="T2" fmla="*/ 18 w 78"/>
                <a:gd name="T3" fmla="*/ 0 h 78"/>
                <a:gd name="T4" fmla="*/ 0 w 78"/>
                <a:gd name="T5" fmla="*/ 18 h 78"/>
                <a:gd name="T6" fmla="*/ 60 w 78"/>
                <a:gd name="T7" fmla="*/ 78 h 78"/>
                <a:gd name="T8" fmla="*/ 78 w 78"/>
                <a:gd name="T9" fmla="*/ 60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8" h="78">
                  <a:moveTo>
                    <a:pt x="78" y="60"/>
                  </a:moveTo>
                  <a:lnTo>
                    <a:pt x="18" y="0"/>
                  </a:lnTo>
                  <a:lnTo>
                    <a:pt x="0" y="18"/>
                  </a:lnTo>
                  <a:lnTo>
                    <a:pt x="60" y="78"/>
                  </a:lnTo>
                  <a:lnTo>
                    <a:pt x="78" y="6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58" name="Freeform 75"/>
            <p:cNvSpPr>
              <a:spLocks/>
            </p:cNvSpPr>
            <p:nvPr/>
          </p:nvSpPr>
          <p:spPr bwMode="auto">
            <a:xfrm>
              <a:off x="4150" y="992"/>
              <a:ext cx="78" cy="78"/>
            </a:xfrm>
            <a:custGeom>
              <a:avLst/>
              <a:gdLst>
                <a:gd name="T0" fmla="*/ 78 w 78"/>
                <a:gd name="T1" fmla="*/ 60 h 78"/>
                <a:gd name="T2" fmla="*/ 18 w 78"/>
                <a:gd name="T3" fmla="*/ 0 h 78"/>
                <a:gd name="T4" fmla="*/ 0 w 78"/>
                <a:gd name="T5" fmla="*/ 18 h 78"/>
                <a:gd name="T6" fmla="*/ 60 w 78"/>
                <a:gd name="T7" fmla="*/ 78 h 78"/>
                <a:gd name="T8" fmla="*/ 78 w 78"/>
                <a:gd name="T9" fmla="*/ 60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8" h="78">
                  <a:moveTo>
                    <a:pt x="78" y="60"/>
                  </a:moveTo>
                  <a:lnTo>
                    <a:pt x="18" y="0"/>
                  </a:lnTo>
                  <a:lnTo>
                    <a:pt x="0" y="18"/>
                  </a:lnTo>
                  <a:lnTo>
                    <a:pt x="60" y="78"/>
                  </a:lnTo>
                  <a:lnTo>
                    <a:pt x="78" y="6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59" name="Freeform 76"/>
            <p:cNvSpPr>
              <a:spLocks/>
            </p:cNvSpPr>
            <p:nvPr/>
          </p:nvSpPr>
          <p:spPr bwMode="auto">
            <a:xfrm>
              <a:off x="4150" y="969"/>
              <a:ext cx="78" cy="77"/>
            </a:xfrm>
            <a:custGeom>
              <a:avLst/>
              <a:gdLst>
                <a:gd name="T0" fmla="*/ 78 w 78"/>
                <a:gd name="T1" fmla="*/ 59 h 77"/>
                <a:gd name="T2" fmla="*/ 18 w 78"/>
                <a:gd name="T3" fmla="*/ 0 h 77"/>
                <a:gd name="T4" fmla="*/ 0 w 78"/>
                <a:gd name="T5" fmla="*/ 11 h 77"/>
                <a:gd name="T6" fmla="*/ 60 w 78"/>
                <a:gd name="T7" fmla="*/ 77 h 77"/>
                <a:gd name="T8" fmla="*/ 78 w 78"/>
                <a:gd name="T9" fmla="*/ 59 h 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8" h="77">
                  <a:moveTo>
                    <a:pt x="78" y="59"/>
                  </a:moveTo>
                  <a:lnTo>
                    <a:pt x="18" y="0"/>
                  </a:lnTo>
                  <a:lnTo>
                    <a:pt x="0" y="11"/>
                  </a:lnTo>
                  <a:lnTo>
                    <a:pt x="60" y="77"/>
                  </a:lnTo>
                  <a:lnTo>
                    <a:pt x="78" y="59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0" name="Freeform 77"/>
            <p:cNvSpPr>
              <a:spLocks/>
            </p:cNvSpPr>
            <p:nvPr/>
          </p:nvSpPr>
          <p:spPr bwMode="auto">
            <a:xfrm>
              <a:off x="4150" y="861"/>
              <a:ext cx="78" cy="78"/>
            </a:xfrm>
            <a:custGeom>
              <a:avLst/>
              <a:gdLst>
                <a:gd name="T0" fmla="*/ 78 w 78"/>
                <a:gd name="T1" fmla="*/ 60 h 78"/>
                <a:gd name="T2" fmla="*/ 18 w 78"/>
                <a:gd name="T3" fmla="*/ 0 h 78"/>
                <a:gd name="T4" fmla="*/ 0 w 78"/>
                <a:gd name="T5" fmla="*/ 12 h 78"/>
                <a:gd name="T6" fmla="*/ 60 w 78"/>
                <a:gd name="T7" fmla="*/ 78 h 78"/>
                <a:gd name="T8" fmla="*/ 78 w 78"/>
                <a:gd name="T9" fmla="*/ 60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8" h="78">
                  <a:moveTo>
                    <a:pt x="78" y="60"/>
                  </a:moveTo>
                  <a:lnTo>
                    <a:pt x="18" y="0"/>
                  </a:lnTo>
                  <a:lnTo>
                    <a:pt x="0" y="12"/>
                  </a:lnTo>
                  <a:lnTo>
                    <a:pt x="60" y="78"/>
                  </a:lnTo>
                  <a:lnTo>
                    <a:pt x="78" y="6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1" name="Freeform 78"/>
            <p:cNvSpPr>
              <a:spLocks/>
            </p:cNvSpPr>
            <p:nvPr/>
          </p:nvSpPr>
          <p:spPr bwMode="auto">
            <a:xfrm>
              <a:off x="4150" y="915"/>
              <a:ext cx="78" cy="77"/>
            </a:xfrm>
            <a:custGeom>
              <a:avLst/>
              <a:gdLst>
                <a:gd name="T0" fmla="*/ 78 w 78"/>
                <a:gd name="T1" fmla="*/ 59 h 77"/>
                <a:gd name="T2" fmla="*/ 18 w 78"/>
                <a:gd name="T3" fmla="*/ 0 h 77"/>
                <a:gd name="T4" fmla="*/ 0 w 78"/>
                <a:gd name="T5" fmla="*/ 12 h 77"/>
                <a:gd name="T6" fmla="*/ 60 w 78"/>
                <a:gd name="T7" fmla="*/ 77 h 77"/>
                <a:gd name="T8" fmla="*/ 78 w 78"/>
                <a:gd name="T9" fmla="*/ 59 h 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8" h="77">
                  <a:moveTo>
                    <a:pt x="78" y="59"/>
                  </a:moveTo>
                  <a:lnTo>
                    <a:pt x="18" y="0"/>
                  </a:lnTo>
                  <a:lnTo>
                    <a:pt x="0" y="12"/>
                  </a:lnTo>
                  <a:lnTo>
                    <a:pt x="60" y="77"/>
                  </a:lnTo>
                  <a:lnTo>
                    <a:pt x="78" y="59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2" name="Freeform 79"/>
            <p:cNvSpPr>
              <a:spLocks/>
            </p:cNvSpPr>
            <p:nvPr/>
          </p:nvSpPr>
          <p:spPr bwMode="auto">
            <a:xfrm>
              <a:off x="4174" y="825"/>
              <a:ext cx="54" cy="60"/>
            </a:xfrm>
            <a:custGeom>
              <a:avLst/>
              <a:gdLst>
                <a:gd name="T0" fmla="*/ 54 w 54"/>
                <a:gd name="T1" fmla="*/ 42 h 60"/>
                <a:gd name="T2" fmla="*/ 12 w 54"/>
                <a:gd name="T3" fmla="*/ 0 h 60"/>
                <a:gd name="T4" fmla="*/ 0 w 54"/>
                <a:gd name="T5" fmla="*/ 18 h 60"/>
                <a:gd name="T6" fmla="*/ 36 w 54"/>
                <a:gd name="T7" fmla="*/ 60 h 60"/>
                <a:gd name="T8" fmla="*/ 54 w 54"/>
                <a:gd name="T9" fmla="*/ 42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60">
                  <a:moveTo>
                    <a:pt x="54" y="42"/>
                  </a:moveTo>
                  <a:lnTo>
                    <a:pt x="12" y="0"/>
                  </a:lnTo>
                  <a:lnTo>
                    <a:pt x="0" y="18"/>
                  </a:lnTo>
                  <a:lnTo>
                    <a:pt x="36" y="60"/>
                  </a:lnTo>
                  <a:lnTo>
                    <a:pt x="54" y="42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3" name="Freeform 80"/>
            <p:cNvSpPr>
              <a:spLocks/>
            </p:cNvSpPr>
            <p:nvPr/>
          </p:nvSpPr>
          <p:spPr bwMode="auto">
            <a:xfrm>
              <a:off x="4150" y="885"/>
              <a:ext cx="78" cy="78"/>
            </a:xfrm>
            <a:custGeom>
              <a:avLst/>
              <a:gdLst>
                <a:gd name="T0" fmla="*/ 78 w 78"/>
                <a:gd name="T1" fmla="*/ 60 h 78"/>
                <a:gd name="T2" fmla="*/ 18 w 78"/>
                <a:gd name="T3" fmla="*/ 0 h 78"/>
                <a:gd name="T4" fmla="*/ 0 w 78"/>
                <a:gd name="T5" fmla="*/ 18 h 78"/>
                <a:gd name="T6" fmla="*/ 60 w 78"/>
                <a:gd name="T7" fmla="*/ 78 h 78"/>
                <a:gd name="T8" fmla="*/ 78 w 78"/>
                <a:gd name="T9" fmla="*/ 60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8" h="78">
                  <a:moveTo>
                    <a:pt x="78" y="60"/>
                  </a:moveTo>
                  <a:lnTo>
                    <a:pt x="18" y="0"/>
                  </a:lnTo>
                  <a:lnTo>
                    <a:pt x="0" y="18"/>
                  </a:lnTo>
                  <a:lnTo>
                    <a:pt x="60" y="78"/>
                  </a:lnTo>
                  <a:lnTo>
                    <a:pt x="78" y="6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4" name="Freeform 81"/>
            <p:cNvSpPr>
              <a:spLocks/>
            </p:cNvSpPr>
            <p:nvPr/>
          </p:nvSpPr>
          <p:spPr bwMode="auto">
            <a:xfrm>
              <a:off x="4150" y="939"/>
              <a:ext cx="78" cy="77"/>
            </a:xfrm>
            <a:custGeom>
              <a:avLst/>
              <a:gdLst>
                <a:gd name="T0" fmla="*/ 78 w 78"/>
                <a:gd name="T1" fmla="*/ 59 h 77"/>
                <a:gd name="T2" fmla="*/ 18 w 78"/>
                <a:gd name="T3" fmla="*/ 0 h 77"/>
                <a:gd name="T4" fmla="*/ 0 w 78"/>
                <a:gd name="T5" fmla="*/ 18 h 77"/>
                <a:gd name="T6" fmla="*/ 60 w 78"/>
                <a:gd name="T7" fmla="*/ 77 h 77"/>
                <a:gd name="T8" fmla="*/ 78 w 78"/>
                <a:gd name="T9" fmla="*/ 59 h 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8" h="77">
                  <a:moveTo>
                    <a:pt x="78" y="59"/>
                  </a:moveTo>
                  <a:lnTo>
                    <a:pt x="18" y="0"/>
                  </a:lnTo>
                  <a:lnTo>
                    <a:pt x="0" y="18"/>
                  </a:lnTo>
                  <a:lnTo>
                    <a:pt x="60" y="77"/>
                  </a:lnTo>
                  <a:lnTo>
                    <a:pt x="78" y="59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5" name="Freeform 82"/>
            <p:cNvSpPr>
              <a:spLocks/>
            </p:cNvSpPr>
            <p:nvPr/>
          </p:nvSpPr>
          <p:spPr bwMode="auto">
            <a:xfrm>
              <a:off x="4150" y="831"/>
              <a:ext cx="78" cy="78"/>
            </a:xfrm>
            <a:custGeom>
              <a:avLst/>
              <a:gdLst>
                <a:gd name="T0" fmla="*/ 78 w 78"/>
                <a:gd name="T1" fmla="*/ 60 h 78"/>
                <a:gd name="T2" fmla="*/ 18 w 78"/>
                <a:gd name="T3" fmla="*/ 0 h 78"/>
                <a:gd name="T4" fmla="*/ 0 w 78"/>
                <a:gd name="T5" fmla="*/ 18 h 78"/>
                <a:gd name="T6" fmla="*/ 60 w 78"/>
                <a:gd name="T7" fmla="*/ 78 h 78"/>
                <a:gd name="T8" fmla="*/ 78 w 78"/>
                <a:gd name="T9" fmla="*/ 60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8" h="78">
                  <a:moveTo>
                    <a:pt x="78" y="60"/>
                  </a:moveTo>
                  <a:lnTo>
                    <a:pt x="18" y="0"/>
                  </a:lnTo>
                  <a:lnTo>
                    <a:pt x="0" y="18"/>
                  </a:lnTo>
                  <a:lnTo>
                    <a:pt x="60" y="78"/>
                  </a:lnTo>
                  <a:lnTo>
                    <a:pt x="78" y="6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6" name="Freeform 83"/>
            <p:cNvSpPr>
              <a:spLocks/>
            </p:cNvSpPr>
            <p:nvPr/>
          </p:nvSpPr>
          <p:spPr bwMode="auto">
            <a:xfrm>
              <a:off x="4198" y="825"/>
              <a:ext cx="30" cy="30"/>
            </a:xfrm>
            <a:custGeom>
              <a:avLst/>
              <a:gdLst>
                <a:gd name="T0" fmla="*/ 30 w 30"/>
                <a:gd name="T1" fmla="*/ 12 h 30"/>
                <a:gd name="T2" fmla="*/ 18 w 30"/>
                <a:gd name="T3" fmla="*/ 0 h 30"/>
                <a:gd name="T4" fmla="*/ 0 w 30"/>
                <a:gd name="T5" fmla="*/ 18 h 30"/>
                <a:gd name="T6" fmla="*/ 12 w 30"/>
                <a:gd name="T7" fmla="*/ 30 h 30"/>
                <a:gd name="T8" fmla="*/ 30 w 30"/>
                <a:gd name="T9" fmla="*/ 12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" h="30">
                  <a:moveTo>
                    <a:pt x="30" y="12"/>
                  </a:moveTo>
                  <a:lnTo>
                    <a:pt x="18" y="0"/>
                  </a:lnTo>
                  <a:lnTo>
                    <a:pt x="0" y="18"/>
                  </a:lnTo>
                  <a:lnTo>
                    <a:pt x="12" y="30"/>
                  </a:lnTo>
                  <a:lnTo>
                    <a:pt x="30" y="12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7" name="Freeform 84"/>
            <p:cNvSpPr>
              <a:spLocks/>
            </p:cNvSpPr>
            <p:nvPr/>
          </p:nvSpPr>
          <p:spPr bwMode="auto">
            <a:xfrm>
              <a:off x="3947" y="1375"/>
              <a:ext cx="365" cy="232"/>
            </a:xfrm>
            <a:custGeom>
              <a:avLst/>
              <a:gdLst>
                <a:gd name="T0" fmla="*/ 18 w 365"/>
                <a:gd name="T1" fmla="*/ 232 h 232"/>
                <a:gd name="T2" fmla="*/ 54 w 365"/>
                <a:gd name="T3" fmla="*/ 185 h 232"/>
                <a:gd name="T4" fmla="*/ 96 w 365"/>
                <a:gd name="T5" fmla="*/ 143 h 232"/>
                <a:gd name="T6" fmla="*/ 132 w 365"/>
                <a:gd name="T7" fmla="*/ 107 h 232"/>
                <a:gd name="T8" fmla="*/ 174 w 365"/>
                <a:gd name="T9" fmla="*/ 77 h 232"/>
                <a:gd name="T10" fmla="*/ 221 w 365"/>
                <a:gd name="T11" fmla="*/ 53 h 232"/>
                <a:gd name="T12" fmla="*/ 269 w 365"/>
                <a:gd name="T13" fmla="*/ 35 h 232"/>
                <a:gd name="T14" fmla="*/ 317 w 365"/>
                <a:gd name="T15" fmla="*/ 29 h 232"/>
                <a:gd name="T16" fmla="*/ 365 w 365"/>
                <a:gd name="T17" fmla="*/ 23 h 232"/>
                <a:gd name="T18" fmla="*/ 365 w 365"/>
                <a:gd name="T19" fmla="*/ 0 h 232"/>
                <a:gd name="T20" fmla="*/ 311 w 365"/>
                <a:gd name="T21" fmla="*/ 6 h 232"/>
                <a:gd name="T22" fmla="*/ 257 w 365"/>
                <a:gd name="T23" fmla="*/ 18 h 232"/>
                <a:gd name="T24" fmla="*/ 209 w 365"/>
                <a:gd name="T25" fmla="*/ 35 h 232"/>
                <a:gd name="T26" fmla="*/ 162 w 365"/>
                <a:gd name="T27" fmla="*/ 59 h 232"/>
                <a:gd name="T28" fmla="*/ 120 w 365"/>
                <a:gd name="T29" fmla="*/ 89 h 232"/>
                <a:gd name="T30" fmla="*/ 78 w 365"/>
                <a:gd name="T31" fmla="*/ 131 h 232"/>
                <a:gd name="T32" fmla="*/ 0 w 365"/>
                <a:gd name="T33" fmla="*/ 221 h 232"/>
                <a:gd name="T34" fmla="*/ 18 w 365"/>
                <a:gd name="T35" fmla="*/ 232 h 23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65" h="232">
                  <a:moveTo>
                    <a:pt x="18" y="232"/>
                  </a:moveTo>
                  <a:lnTo>
                    <a:pt x="54" y="185"/>
                  </a:lnTo>
                  <a:lnTo>
                    <a:pt x="96" y="143"/>
                  </a:lnTo>
                  <a:lnTo>
                    <a:pt x="132" y="107"/>
                  </a:lnTo>
                  <a:lnTo>
                    <a:pt x="174" y="77"/>
                  </a:lnTo>
                  <a:lnTo>
                    <a:pt x="221" y="53"/>
                  </a:lnTo>
                  <a:lnTo>
                    <a:pt x="269" y="35"/>
                  </a:lnTo>
                  <a:lnTo>
                    <a:pt x="317" y="29"/>
                  </a:lnTo>
                  <a:lnTo>
                    <a:pt x="365" y="23"/>
                  </a:lnTo>
                  <a:lnTo>
                    <a:pt x="365" y="0"/>
                  </a:lnTo>
                  <a:lnTo>
                    <a:pt x="311" y="6"/>
                  </a:lnTo>
                  <a:lnTo>
                    <a:pt x="257" y="18"/>
                  </a:lnTo>
                  <a:lnTo>
                    <a:pt x="209" y="35"/>
                  </a:lnTo>
                  <a:lnTo>
                    <a:pt x="162" y="59"/>
                  </a:lnTo>
                  <a:lnTo>
                    <a:pt x="120" y="89"/>
                  </a:lnTo>
                  <a:lnTo>
                    <a:pt x="78" y="131"/>
                  </a:lnTo>
                  <a:lnTo>
                    <a:pt x="0" y="221"/>
                  </a:lnTo>
                  <a:lnTo>
                    <a:pt x="18" y="232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8" name="Freeform 85"/>
            <p:cNvSpPr>
              <a:spLocks noEditPoints="1"/>
            </p:cNvSpPr>
            <p:nvPr/>
          </p:nvSpPr>
          <p:spPr bwMode="auto">
            <a:xfrm>
              <a:off x="4312" y="1375"/>
              <a:ext cx="389" cy="268"/>
            </a:xfrm>
            <a:custGeom>
              <a:avLst/>
              <a:gdLst>
                <a:gd name="T0" fmla="*/ 0 w 389"/>
                <a:gd name="T1" fmla="*/ 23 h 268"/>
                <a:gd name="T2" fmla="*/ 54 w 389"/>
                <a:gd name="T3" fmla="*/ 29 h 268"/>
                <a:gd name="T4" fmla="*/ 102 w 389"/>
                <a:gd name="T5" fmla="*/ 41 h 268"/>
                <a:gd name="T6" fmla="*/ 149 w 389"/>
                <a:gd name="T7" fmla="*/ 59 h 268"/>
                <a:gd name="T8" fmla="*/ 197 w 389"/>
                <a:gd name="T9" fmla="*/ 89 h 268"/>
                <a:gd name="T10" fmla="*/ 239 w 389"/>
                <a:gd name="T11" fmla="*/ 125 h 268"/>
                <a:gd name="T12" fmla="*/ 287 w 389"/>
                <a:gd name="T13" fmla="*/ 167 h 268"/>
                <a:gd name="T14" fmla="*/ 329 w 389"/>
                <a:gd name="T15" fmla="*/ 215 h 268"/>
                <a:gd name="T16" fmla="*/ 371 w 389"/>
                <a:gd name="T17" fmla="*/ 268 h 268"/>
                <a:gd name="T18" fmla="*/ 389 w 389"/>
                <a:gd name="T19" fmla="*/ 250 h 268"/>
                <a:gd name="T20" fmla="*/ 347 w 389"/>
                <a:gd name="T21" fmla="*/ 197 h 268"/>
                <a:gd name="T22" fmla="*/ 305 w 389"/>
                <a:gd name="T23" fmla="*/ 149 h 268"/>
                <a:gd name="T24" fmla="*/ 257 w 389"/>
                <a:gd name="T25" fmla="*/ 101 h 268"/>
                <a:gd name="T26" fmla="*/ 209 w 389"/>
                <a:gd name="T27" fmla="*/ 65 h 268"/>
                <a:gd name="T28" fmla="*/ 161 w 389"/>
                <a:gd name="T29" fmla="*/ 35 h 268"/>
                <a:gd name="T30" fmla="*/ 108 w 389"/>
                <a:gd name="T31" fmla="*/ 18 h 268"/>
                <a:gd name="T32" fmla="*/ 60 w 389"/>
                <a:gd name="T33" fmla="*/ 6 h 268"/>
                <a:gd name="T34" fmla="*/ 0 w 389"/>
                <a:gd name="T35" fmla="*/ 0 h 268"/>
                <a:gd name="T36" fmla="*/ 0 w 389"/>
                <a:gd name="T37" fmla="*/ 23 h 268"/>
                <a:gd name="T38" fmla="*/ 0 w 389"/>
                <a:gd name="T39" fmla="*/ 0 h 268"/>
                <a:gd name="T40" fmla="*/ 0 w 389"/>
                <a:gd name="T41" fmla="*/ 0 h 268"/>
                <a:gd name="T42" fmla="*/ 0 w 389"/>
                <a:gd name="T43" fmla="*/ 12 h 268"/>
                <a:gd name="T44" fmla="*/ 0 w 389"/>
                <a:gd name="T45" fmla="*/ 0 h 26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389" h="268">
                  <a:moveTo>
                    <a:pt x="0" y="23"/>
                  </a:moveTo>
                  <a:lnTo>
                    <a:pt x="54" y="29"/>
                  </a:lnTo>
                  <a:lnTo>
                    <a:pt x="102" y="41"/>
                  </a:lnTo>
                  <a:lnTo>
                    <a:pt x="149" y="59"/>
                  </a:lnTo>
                  <a:lnTo>
                    <a:pt x="197" y="89"/>
                  </a:lnTo>
                  <a:lnTo>
                    <a:pt x="239" y="125"/>
                  </a:lnTo>
                  <a:lnTo>
                    <a:pt x="287" y="167"/>
                  </a:lnTo>
                  <a:lnTo>
                    <a:pt x="329" y="215"/>
                  </a:lnTo>
                  <a:lnTo>
                    <a:pt x="371" y="268"/>
                  </a:lnTo>
                  <a:lnTo>
                    <a:pt x="389" y="250"/>
                  </a:lnTo>
                  <a:lnTo>
                    <a:pt x="347" y="197"/>
                  </a:lnTo>
                  <a:lnTo>
                    <a:pt x="305" y="149"/>
                  </a:lnTo>
                  <a:lnTo>
                    <a:pt x="257" y="101"/>
                  </a:lnTo>
                  <a:lnTo>
                    <a:pt x="209" y="65"/>
                  </a:lnTo>
                  <a:lnTo>
                    <a:pt x="161" y="35"/>
                  </a:lnTo>
                  <a:lnTo>
                    <a:pt x="108" y="18"/>
                  </a:lnTo>
                  <a:lnTo>
                    <a:pt x="60" y="6"/>
                  </a:lnTo>
                  <a:lnTo>
                    <a:pt x="0" y="0"/>
                  </a:lnTo>
                  <a:lnTo>
                    <a:pt x="0" y="23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69" name="Freeform 86"/>
            <p:cNvSpPr>
              <a:spLocks noEditPoints="1"/>
            </p:cNvSpPr>
            <p:nvPr/>
          </p:nvSpPr>
          <p:spPr bwMode="auto">
            <a:xfrm>
              <a:off x="4683" y="1625"/>
              <a:ext cx="71" cy="96"/>
            </a:xfrm>
            <a:custGeom>
              <a:avLst/>
              <a:gdLst>
                <a:gd name="T0" fmla="*/ 0 w 71"/>
                <a:gd name="T1" fmla="*/ 18 h 96"/>
                <a:gd name="T2" fmla="*/ 24 w 71"/>
                <a:gd name="T3" fmla="*/ 54 h 96"/>
                <a:gd name="T4" fmla="*/ 48 w 71"/>
                <a:gd name="T5" fmla="*/ 96 h 96"/>
                <a:gd name="T6" fmla="*/ 71 w 71"/>
                <a:gd name="T7" fmla="*/ 84 h 96"/>
                <a:gd name="T8" fmla="*/ 48 w 71"/>
                <a:gd name="T9" fmla="*/ 42 h 96"/>
                <a:gd name="T10" fmla="*/ 18 w 71"/>
                <a:gd name="T11" fmla="*/ 0 h 96"/>
                <a:gd name="T12" fmla="*/ 0 w 71"/>
                <a:gd name="T13" fmla="*/ 18 h 96"/>
                <a:gd name="T14" fmla="*/ 0 w 71"/>
                <a:gd name="T15" fmla="*/ 18 h 96"/>
                <a:gd name="T16" fmla="*/ 0 w 71"/>
                <a:gd name="T17" fmla="*/ 18 h 96"/>
                <a:gd name="T18" fmla="*/ 0 w 71"/>
                <a:gd name="T19" fmla="*/ 18 h 96"/>
                <a:gd name="T20" fmla="*/ 6 w 71"/>
                <a:gd name="T21" fmla="*/ 6 h 96"/>
                <a:gd name="T22" fmla="*/ 0 w 71"/>
                <a:gd name="T23" fmla="*/ 18 h 9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1" h="96">
                  <a:moveTo>
                    <a:pt x="0" y="18"/>
                  </a:moveTo>
                  <a:lnTo>
                    <a:pt x="24" y="54"/>
                  </a:lnTo>
                  <a:lnTo>
                    <a:pt x="48" y="96"/>
                  </a:lnTo>
                  <a:lnTo>
                    <a:pt x="71" y="84"/>
                  </a:lnTo>
                  <a:lnTo>
                    <a:pt x="48" y="42"/>
                  </a:lnTo>
                  <a:lnTo>
                    <a:pt x="18" y="0"/>
                  </a:lnTo>
                  <a:lnTo>
                    <a:pt x="0" y="18"/>
                  </a:lnTo>
                  <a:close/>
                  <a:moveTo>
                    <a:pt x="0" y="18"/>
                  </a:moveTo>
                  <a:lnTo>
                    <a:pt x="0" y="18"/>
                  </a:lnTo>
                  <a:lnTo>
                    <a:pt x="6" y="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0" name="Freeform 87"/>
            <p:cNvSpPr>
              <a:spLocks noEditPoints="1"/>
            </p:cNvSpPr>
            <p:nvPr/>
          </p:nvSpPr>
          <p:spPr bwMode="auto">
            <a:xfrm>
              <a:off x="4731" y="1709"/>
              <a:ext cx="89" cy="119"/>
            </a:xfrm>
            <a:custGeom>
              <a:avLst/>
              <a:gdLst>
                <a:gd name="T0" fmla="*/ 0 w 89"/>
                <a:gd name="T1" fmla="*/ 12 h 119"/>
                <a:gd name="T2" fmla="*/ 18 w 89"/>
                <a:gd name="T3" fmla="*/ 42 h 119"/>
                <a:gd name="T4" fmla="*/ 35 w 89"/>
                <a:gd name="T5" fmla="*/ 66 h 119"/>
                <a:gd name="T6" fmla="*/ 53 w 89"/>
                <a:gd name="T7" fmla="*/ 96 h 119"/>
                <a:gd name="T8" fmla="*/ 71 w 89"/>
                <a:gd name="T9" fmla="*/ 119 h 119"/>
                <a:gd name="T10" fmla="*/ 89 w 89"/>
                <a:gd name="T11" fmla="*/ 113 h 119"/>
                <a:gd name="T12" fmla="*/ 59 w 89"/>
                <a:gd name="T13" fmla="*/ 54 h 119"/>
                <a:gd name="T14" fmla="*/ 23 w 89"/>
                <a:gd name="T15" fmla="*/ 0 h 119"/>
                <a:gd name="T16" fmla="*/ 0 w 89"/>
                <a:gd name="T17" fmla="*/ 12 h 119"/>
                <a:gd name="T18" fmla="*/ 23 w 89"/>
                <a:gd name="T19" fmla="*/ 0 h 119"/>
                <a:gd name="T20" fmla="*/ 23 w 89"/>
                <a:gd name="T21" fmla="*/ 0 h 119"/>
                <a:gd name="T22" fmla="*/ 23 w 89"/>
                <a:gd name="T23" fmla="*/ 0 h 119"/>
                <a:gd name="T24" fmla="*/ 12 w 89"/>
                <a:gd name="T25" fmla="*/ 6 h 119"/>
                <a:gd name="T26" fmla="*/ 23 w 89"/>
                <a:gd name="T27" fmla="*/ 0 h 11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89" h="119">
                  <a:moveTo>
                    <a:pt x="0" y="12"/>
                  </a:moveTo>
                  <a:lnTo>
                    <a:pt x="18" y="42"/>
                  </a:lnTo>
                  <a:lnTo>
                    <a:pt x="35" y="66"/>
                  </a:lnTo>
                  <a:lnTo>
                    <a:pt x="53" y="96"/>
                  </a:lnTo>
                  <a:lnTo>
                    <a:pt x="71" y="119"/>
                  </a:lnTo>
                  <a:lnTo>
                    <a:pt x="89" y="113"/>
                  </a:lnTo>
                  <a:lnTo>
                    <a:pt x="59" y="54"/>
                  </a:lnTo>
                  <a:lnTo>
                    <a:pt x="23" y="0"/>
                  </a:lnTo>
                  <a:lnTo>
                    <a:pt x="0" y="12"/>
                  </a:lnTo>
                  <a:close/>
                  <a:moveTo>
                    <a:pt x="23" y="0"/>
                  </a:moveTo>
                  <a:lnTo>
                    <a:pt x="23" y="0"/>
                  </a:lnTo>
                  <a:lnTo>
                    <a:pt x="12" y="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1" name="Freeform 88"/>
            <p:cNvSpPr>
              <a:spLocks noEditPoints="1"/>
            </p:cNvSpPr>
            <p:nvPr/>
          </p:nvSpPr>
          <p:spPr bwMode="auto">
            <a:xfrm>
              <a:off x="4802" y="1822"/>
              <a:ext cx="156" cy="705"/>
            </a:xfrm>
            <a:custGeom>
              <a:avLst/>
              <a:gdLst>
                <a:gd name="T0" fmla="*/ 0 w 156"/>
                <a:gd name="T1" fmla="*/ 6 h 705"/>
                <a:gd name="T2" fmla="*/ 54 w 156"/>
                <a:gd name="T3" fmla="*/ 162 h 705"/>
                <a:gd name="T4" fmla="*/ 96 w 156"/>
                <a:gd name="T5" fmla="*/ 329 h 705"/>
                <a:gd name="T6" fmla="*/ 126 w 156"/>
                <a:gd name="T7" fmla="*/ 514 h 705"/>
                <a:gd name="T8" fmla="*/ 132 w 156"/>
                <a:gd name="T9" fmla="*/ 705 h 705"/>
                <a:gd name="T10" fmla="*/ 156 w 156"/>
                <a:gd name="T11" fmla="*/ 705 h 705"/>
                <a:gd name="T12" fmla="*/ 144 w 156"/>
                <a:gd name="T13" fmla="*/ 508 h 705"/>
                <a:gd name="T14" fmla="*/ 120 w 156"/>
                <a:gd name="T15" fmla="*/ 323 h 705"/>
                <a:gd name="T16" fmla="*/ 78 w 156"/>
                <a:gd name="T17" fmla="*/ 156 h 705"/>
                <a:gd name="T18" fmla="*/ 18 w 156"/>
                <a:gd name="T19" fmla="*/ 0 h 705"/>
                <a:gd name="T20" fmla="*/ 0 w 156"/>
                <a:gd name="T21" fmla="*/ 6 h 705"/>
                <a:gd name="T22" fmla="*/ 0 w 156"/>
                <a:gd name="T23" fmla="*/ 6 h 705"/>
                <a:gd name="T24" fmla="*/ 0 w 156"/>
                <a:gd name="T25" fmla="*/ 6 h 705"/>
                <a:gd name="T26" fmla="*/ 0 w 156"/>
                <a:gd name="T27" fmla="*/ 6 h 705"/>
                <a:gd name="T28" fmla="*/ 6 w 156"/>
                <a:gd name="T29" fmla="*/ 0 h 705"/>
                <a:gd name="T30" fmla="*/ 0 w 156"/>
                <a:gd name="T31" fmla="*/ 6 h 70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56" h="705">
                  <a:moveTo>
                    <a:pt x="0" y="6"/>
                  </a:moveTo>
                  <a:lnTo>
                    <a:pt x="54" y="162"/>
                  </a:lnTo>
                  <a:lnTo>
                    <a:pt x="96" y="329"/>
                  </a:lnTo>
                  <a:lnTo>
                    <a:pt x="126" y="514"/>
                  </a:lnTo>
                  <a:lnTo>
                    <a:pt x="132" y="705"/>
                  </a:lnTo>
                  <a:lnTo>
                    <a:pt x="156" y="705"/>
                  </a:lnTo>
                  <a:lnTo>
                    <a:pt x="144" y="508"/>
                  </a:lnTo>
                  <a:lnTo>
                    <a:pt x="120" y="323"/>
                  </a:lnTo>
                  <a:lnTo>
                    <a:pt x="78" y="156"/>
                  </a:lnTo>
                  <a:lnTo>
                    <a:pt x="18" y="0"/>
                  </a:lnTo>
                  <a:lnTo>
                    <a:pt x="0" y="6"/>
                  </a:lnTo>
                  <a:close/>
                  <a:moveTo>
                    <a:pt x="0" y="6"/>
                  </a:moveTo>
                  <a:lnTo>
                    <a:pt x="0" y="6"/>
                  </a:lnTo>
                  <a:lnTo>
                    <a:pt x="6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2" name="Freeform 89"/>
            <p:cNvSpPr>
              <a:spLocks noEditPoints="1"/>
            </p:cNvSpPr>
            <p:nvPr/>
          </p:nvSpPr>
          <p:spPr bwMode="auto">
            <a:xfrm>
              <a:off x="4838" y="2527"/>
              <a:ext cx="120" cy="603"/>
            </a:xfrm>
            <a:custGeom>
              <a:avLst/>
              <a:gdLst>
                <a:gd name="T0" fmla="*/ 96 w 120"/>
                <a:gd name="T1" fmla="*/ 0 h 603"/>
                <a:gd name="T2" fmla="*/ 90 w 120"/>
                <a:gd name="T3" fmla="*/ 161 h 603"/>
                <a:gd name="T4" fmla="*/ 72 w 120"/>
                <a:gd name="T5" fmla="*/ 317 h 603"/>
                <a:gd name="T6" fmla="*/ 42 w 120"/>
                <a:gd name="T7" fmla="*/ 460 h 603"/>
                <a:gd name="T8" fmla="*/ 0 w 120"/>
                <a:gd name="T9" fmla="*/ 597 h 603"/>
                <a:gd name="T10" fmla="*/ 24 w 120"/>
                <a:gd name="T11" fmla="*/ 603 h 603"/>
                <a:gd name="T12" fmla="*/ 66 w 120"/>
                <a:gd name="T13" fmla="*/ 466 h 603"/>
                <a:gd name="T14" fmla="*/ 96 w 120"/>
                <a:gd name="T15" fmla="*/ 323 h 603"/>
                <a:gd name="T16" fmla="*/ 114 w 120"/>
                <a:gd name="T17" fmla="*/ 161 h 603"/>
                <a:gd name="T18" fmla="*/ 120 w 120"/>
                <a:gd name="T19" fmla="*/ 0 h 603"/>
                <a:gd name="T20" fmla="*/ 96 w 120"/>
                <a:gd name="T21" fmla="*/ 0 h 603"/>
                <a:gd name="T22" fmla="*/ 120 w 120"/>
                <a:gd name="T23" fmla="*/ 0 h 603"/>
                <a:gd name="T24" fmla="*/ 120 w 120"/>
                <a:gd name="T25" fmla="*/ 0 h 603"/>
                <a:gd name="T26" fmla="*/ 108 w 120"/>
                <a:gd name="T27" fmla="*/ 0 h 603"/>
                <a:gd name="T28" fmla="*/ 120 w 120"/>
                <a:gd name="T29" fmla="*/ 0 h 60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0" h="603">
                  <a:moveTo>
                    <a:pt x="96" y="0"/>
                  </a:moveTo>
                  <a:lnTo>
                    <a:pt x="90" y="161"/>
                  </a:lnTo>
                  <a:lnTo>
                    <a:pt x="72" y="317"/>
                  </a:lnTo>
                  <a:lnTo>
                    <a:pt x="42" y="460"/>
                  </a:lnTo>
                  <a:lnTo>
                    <a:pt x="0" y="597"/>
                  </a:lnTo>
                  <a:lnTo>
                    <a:pt x="24" y="603"/>
                  </a:lnTo>
                  <a:lnTo>
                    <a:pt x="66" y="466"/>
                  </a:lnTo>
                  <a:lnTo>
                    <a:pt x="96" y="323"/>
                  </a:lnTo>
                  <a:lnTo>
                    <a:pt x="114" y="161"/>
                  </a:lnTo>
                  <a:lnTo>
                    <a:pt x="120" y="0"/>
                  </a:lnTo>
                  <a:lnTo>
                    <a:pt x="96" y="0"/>
                  </a:lnTo>
                  <a:close/>
                  <a:moveTo>
                    <a:pt x="120" y="0"/>
                  </a:moveTo>
                  <a:lnTo>
                    <a:pt x="120" y="0"/>
                  </a:lnTo>
                  <a:lnTo>
                    <a:pt x="108" y="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3" name="Freeform 90"/>
            <p:cNvSpPr>
              <a:spLocks noEditPoints="1"/>
            </p:cNvSpPr>
            <p:nvPr/>
          </p:nvSpPr>
          <p:spPr bwMode="auto">
            <a:xfrm>
              <a:off x="4731" y="3124"/>
              <a:ext cx="131" cy="221"/>
            </a:xfrm>
            <a:custGeom>
              <a:avLst/>
              <a:gdLst>
                <a:gd name="T0" fmla="*/ 107 w 131"/>
                <a:gd name="T1" fmla="*/ 0 h 221"/>
                <a:gd name="T2" fmla="*/ 83 w 131"/>
                <a:gd name="T3" fmla="*/ 54 h 221"/>
                <a:gd name="T4" fmla="*/ 59 w 131"/>
                <a:gd name="T5" fmla="*/ 108 h 221"/>
                <a:gd name="T6" fmla="*/ 0 w 131"/>
                <a:gd name="T7" fmla="*/ 209 h 221"/>
                <a:gd name="T8" fmla="*/ 18 w 131"/>
                <a:gd name="T9" fmla="*/ 221 h 221"/>
                <a:gd name="T10" fmla="*/ 77 w 131"/>
                <a:gd name="T11" fmla="*/ 120 h 221"/>
                <a:gd name="T12" fmla="*/ 107 w 131"/>
                <a:gd name="T13" fmla="*/ 66 h 221"/>
                <a:gd name="T14" fmla="*/ 131 w 131"/>
                <a:gd name="T15" fmla="*/ 6 h 221"/>
                <a:gd name="T16" fmla="*/ 107 w 131"/>
                <a:gd name="T17" fmla="*/ 0 h 221"/>
                <a:gd name="T18" fmla="*/ 131 w 131"/>
                <a:gd name="T19" fmla="*/ 6 h 221"/>
                <a:gd name="T20" fmla="*/ 131 w 131"/>
                <a:gd name="T21" fmla="*/ 6 h 221"/>
                <a:gd name="T22" fmla="*/ 131 w 131"/>
                <a:gd name="T23" fmla="*/ 6 h 221"/>
                <a:gd name="T24" fmla="*/ 119 w 131"/>
                <a:gd name="T25" fmla="*/ 6 h 221"/>
                <a:gd name="T26" fmla="*/ 131 w 131"/>
                <a:gd name="T27" fmla="*/ 6 h 22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1" h="221">
                  <a:moveTo>
                    <a:pt x="107" y="0"/>
                  </a:moveTo>
                  <a:lnTo>
                    <a:pt x="83" y="54"/>
                  </a:lnTo>
                  <a:lnTo>
                    <a:pt x="59" y="108"/>
                  </a:lnTo>
                  <a:lnTo>
                    <a:pt x="0" y="209"/>
                  </a:lnTo>
                  <a:lnTo>
                    <a:pt x="18" y="221"/>
                  </a:lnTo>
                  <a:lnTo>
                    <a:pt x="77" y="120"/>
                  </a:lnTo>
                  <a:lnTo>
                    <a:pt x="107" y="66"/>
                  </a:lnTo>
                  <a:lnTo>
                    <a:pt x="131" y="6"/>
                  </a:lnTo>
                  <a:lnTo>
                    <a:pt x="107" y="0"/>
                  </a:lnTo>
                  <a:close/>
                  <a:moveTo>
                    <a:pt x="131" y="6"/>
                  </a:moveTo>
                  <a:lnTo>
                    <a:pt x="131" y="6"/>
                  </a:lnTo>
                  <a:lnTo>
                    <a:pt x="119" y="6"/>
                  </a:lnTo>
                  <a:lnTo>
                    <a:pt x="131" y="6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4" name="Freeform 91"/>
            <p:cNvSpPr>
              <a:spLocks noEditPoints="1"/>
            </p:cNvSpPr>
            <p:nvPr/>
          </p:nvSpPr>
          <p:spPr bwMode="auto">
            <a:xfrm>
              <a:off x="4557" y="3333"/>
              <a:ext cx="192" cy="251"/>
            </a:xfrm>
            <a:custGeom>
              <a:avLst/>
              <a:gdLst>
                <a:gd name="T0" fmla="*/ 174 w 192"/>
                <a:gd name="T1" fmla="*/ 0 h 251"/>
                <a:gd name="T2" fmla="*/ 96 w 192"/>
                <a:gd name="T3" fmla="*/ 126 h 251"/>
                <a:gd name="T4" fmla="*/ 54 w 192"/>
                <a:gd name="T5" fmla="*/ 185 h 251"/>
                <a:gd name="T6" fmla="*/ 0 w 192"/>
                <a:gd name="T7" fmla="*/ 233 h 251"/>
                <a:gd name="T8" fmla="*/ 18 w 192"/>
                <a:gd name="T9" fmla="*/ 251 h 251"/>
                <a:gd name="T10" fmla="*/ 72 w 192"/>
                <a:gd name="T11" fmla="*/ 197 h 251"/>
                <a:gd name="T12" fmla="*/ 114 w 192"/>
                <a:gd name="T13" fmla="*/ 138 h 251"/>
                <a:gd name="T14" fmla="*/ 192 w 192"/>
                <a:gd name="T15" fmla="*/ 12 h 251"/>
                <a:gd name="T16" fmla="*/ 174 w 192"/>
                <a:gd name="T17" fmla="*/ 0 h 251"/>
                <a:gd name="T18" fmla="*/ 192 w 192"/>
                <a:gd name="T19" fmla="*/ 12 h 251"/>
                <a:gd name="T20" fmla="*/ 192 w 192"/>
                <a:gd name="T21" fmla="*/ 12 h 251"/>
                <a:gd name="T22" fmla="*/ 192 w 192"/>
                <a:gd name="T23" fmla="*/ 12 h 251"/>
                <a:gd name="T24" fmla="*/ 180 w 192"/>
                <a:gd name="T25" fmla="*/ 6 h 251"/>
                <a:gd name="T26" fmla="*/ 192 w 192"/>
                <a:gd name="T27" fmla="*/ 12 h 25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92" h="251">
                  <a:moveTo>
                    <a:pt x="174" y="0"/>
                  </a:moveTo>
                  <a:lnTo>
                    <a:pt x="96" y="126"/>
                  </a:lnTo>
                  <a:lnTo>
                    <a:pt x="54" y="185"/>
                  </a:lnTo>
                  <a:lnTo>
                    <a:pt x="0" y="233"/>
                  </a:lnTo>
                  <a:lnTo>
                    <a:pt x="18" y="251"/>
                  </a:lnTo>
                  <a:lnTo>
                    <a:pt x="72" y="197"/>
                  </a:lnTo>
                  <a:lnTo>
                    <a:pt x="114" y="138"/>
                  </a:lnTo>
                  <a:lnTo>
                    <a:pt x="192" y="12"/>
                  </a:lnTo>
                  <a:lnTo>
                    <a:pt x="174" y="0"/>
                  </a:lnTo>
                  <a:close/>
                  <a:moveTo>
                    <a:pt x="192" y="12"/>
                  </a:moveTo>
                  <a:lnTo>
                    <a:pt x="192" y="12"/>
                  </a:lnTo>
                  <a:lnTo>
                    <a:pt x="180" y="6"/>
                  </a:lnTo>
                  <a:lnTo>
                    <a:pt x="192" y="12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5" name="Freeform 92"/>
            <p:cNvSpPr>
              <a:spLocks noEditPoints="1"/>
            </p:cNvSpPr>
            <p:nvPr/>
          </p:nvSpPr>
          <p:spPr bwMode="auto">
            <a:xfrm>
              <a:off x="4312" y="3566"/>
              <a:ext cx="263" cy="114"/>
            </a:xfrm>
            <a:custGeom>
              <a:avLst/>
              <a:gdLst>
                <a:gd name="T0" fmla="*/ 245 w 263"/>
                <a:gd name="T1" fmla="*/ 0 h 114"/>
                <a:gd name="T2" fmla="*/ 185 w 263"/>
                <a:gd name="T3" fmla="*/ 42 h 114"/>
                <a:gd name="T4" fmla="*/ 125 w 263"/>
                <a:gd name="T5" fmla="*/ 66 h 114"/>
                <a:gd name="T6" fmla="*/ 66 w 263"/>
                <a:gd name="T7" fmla="*/ 84 h 114"/>
                <a:gd name="T8" fmla="*/ 0 w 263"/>
                <a:gd name="T9" fmla="*/ 90 h 114"/>
                <a:gd name="T10" fmla="*/ 0 w 263"/>
                <a:gd name="T11" fmla="*/ 114 h 114"/>
                <a:gd name="T12" fmla="*/ 66 w 263"/>
                <a:gd name="T13" fmla="*/ 108 h 114"/>
                <a:gd name="T14" fmla="*/ 131 w 263"/>
                <a:gd name="T15" fmla="*/ 90 h 114"/>
                <a:gd name="T16" fmla="*/ 197 w 263"/>
                <a:gd name="T17" fmla="*/ 60 h 114"/>
                <a:gd name="T18" fmla="*/ 263 w 263"/>
                <a:gd name="T19" fmla="*/ 18 h 114"/>
                <a:gd name="T20" fmla="*/ 245 w 263"/>
                <a:gd name="T21" fmla="*/ 0 h 114"/>
                <a:gd name="T22" fmla="*/ 245 w 263"/>
                <a:gd name="T23" fmla="*/ 0 h 114"/>
                <a:gd name="T24" fmla="*/ 245 w 263"/>
                <a:gd name="T25" fmla="*/ 0 h 114"/>
                <a:gd name="T26" fmla="*/ 245 w 263"/>
                <a:gd name="T27" fmla="*/ 0 h 114"/>
                <a:gd name="T28" fmla="*/ 251 w 263"/>
                <a:gd name="T29" fmla="*/ 6 h 114"/>
                <a:gd name="T30" fmla="*/ 245 w 263"/>
                <a:gd name="T31" fmla="*/ 0 h 11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63" h="114">
                  <a:moveTo>
                    <a:pt x="245" y="0"/>
                  </a:moveTo>
                  <a:lnTo>
                    <a:pt x="185" y="42"/>
                  </a:lnTo>
                  <a:lnTo>
                    <a:pt x="125" y="66"/>
                  </a:lnTo>
                  <a:lnTo>
                    <a:pt x="66" y="84"/>
                  </a:lnTo>
                  <a:lnTo>
                    <a:pt x="0" y="90"/>
                  </a:lnTo>
                  <a:lnTo>
                    <a:pt x="0" y="114"/>
                  </a:lnTo>
                  <a:lnTo>
                    <a:pt x="66" y="108"/>
                  </a:lnTo>
                  <a:lnTo>
                    <a:pt x="131" y="90"/>
                  </a:lnTo>
                  <a:lnTo>
                    <a:pt x="197" y="60"/>
                  </a:lnTo>
                  <a:lnTo>
                    <a:pt x="263" y="18"/>
                  </a:lnTo>
                  <a:lnTo>
                    <a:pt x="245" y="0"/>
                  </a:lnTo>
                  <a:close/>
                  <a:moveTo>
                    <a:pt x="245" y="0"/>
                  </a:moveTo>
                  <a:lnTo>
                    <a:pt x="245" y="0"/>
                  </a:lnTo>
                  <a:lnTo>
                    <a:pt x="251" y="6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6" name="Freeform 93"/>
            <p:cNvSpPr>
              <a:spLocks/>
            </p:cNvSpPr>
            <p:nvPr/>
          </p:nvSpPr>
          <p:spPr bwMode="auto">
            <a:xfrm>
              <a:off x="4091" y="3942"/>
              <a:ext cx="406" cy="1"/>
            </a:xfrm>
            <a:custGeom>
              <a:avLst/>
              <a:gdLst>
                <a:gd name="T0" fmla="*/ 0 w 406"/>
                <a:gd name="T1" fmla="*/ 0 h 1"/>
                <a:gd name="T2" fmla="*/ 406 w 406"/>
                <a:gd name="T3" fmla="*/ 0 h 1"/>
                <a:gd name="T4" fmla="*/ 0 w 406"/>
                <a:gd name="T5" fmla="*/ 0 h 1"/>
                <a:gd name="T6" fmla="*/ 0 w 406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06" h="1">
                  <a:moveTo>
                    <a:pt x="0" y="0"/>
                  </a:moveTo>
                  <a:lnTo>
                    <a:pt x="4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7" name="Freeform 94"/>
            <p:cNvSpPr>
              <a:spLocks/>
            </p:cNvSpPr>
            <p:nvPr/>
          </p:nvSpPr>
          <p:spPr bwMode="auto">
            <a:xfrm>
              <a:off x="4115" y="3942"/>
              <a:ext cx="59" cy="66"/>
            </a:xfrm>
            <a:custGeom>
              <a:avLst/>
              <a:gdLst>
                <a:gd name="T0" fmla="*/ 0 w 59"/>
                <a:gd name="T1" fmla="*/ 66 h 66"/>
                <a:gd name="T2" fmla="*/ 59 w 59"/>
                <a:gd name="T3" fmla="*/ 0 h 66"/>
                <a:gd name="T4" fmla="*/ 0 w 59"/>
                <a:gd name="T5" fmla="*/ 66 h 66"/>
                <a:gd name="T6" fmla="*/ 0 w 59"/>
                <a:gd name="T7" fmla="*/ 66 h 6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9" h="66">
                  <a:moveTo>
                    <a:pt x="0" y="66"/>
                  </a:moveTo>
                  <a:lnTo>
                    <a:pt x="59" y="0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8" name="Freeform 95"/>
            <p:cNvSpPr>
              <a:spLocks/>
            </p:cNvSpPr>
            <p:nvPr/>
          </p:nvSpPr>
          <p:spPr bwMode="auto">
            <a:xfrm>
              <a:off x="4085" y="3942"/>
              <a:ext cx="65" cy="66"/>
            </a:xfrm>
            <a:custGeom>
              <a:avLst/>
              <a:gdLst>
                <a:gd name="T0" fmla="*/ 0 w 65"/>
                <a:gd name="T1" fmla="*/ 66 h 66"/>
                <a:gd name="T2" fmla="*/ 65 w 65"/>
                <a:gd name="T3" fmla="*/ 0 h 66"/>
                <a:gd name="T4" fmla="*/ 0 w 65"/>
                <a:gd name="T5" fmla="*/ 66 h 66"/>
                <a:gd name="T6" fmla="*/ 0 w 65"/>
                <a:gd name="T7" fmla="*/ 66 h 6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5" h="66">
                  <a:moveTo>
                    <a:pt x="0" y="66"/>
                  </a:moveTo>
                  <a:lnTo>
                    <a:pt x="65" y="0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79" name="Freeform 96"/>
            <p:cNvSpPr>
              <a:spLocks/>
            </p:cNvSpPr>
            <p:nvPr/>
          </p:nvSpPr>
          <p:spPr bwMode="auto">
            <a:xfrm>
              <a:off x="4455" y="3960"/>
              <a:ext cx="42" cy="48"/>
            </a:xfrm>
            <a:custGeom>
              <a:avLst/>
              <a:gdLst>
                <a:gd name="T0" fmla="*/ 0 w 42"/>
                <a:gd name="T1" fmla="*/ 48 h 48"/>
                <a:gd name="T2" fmla="*/ 42 w 42"/>
                <a:gd name="T3" fmla="*/ 0 h 48"/>
                <a:gd name="T4" fmla="*/ 0 w 42"/>
                <a:gd name="T5" fmla="*/ 48 h 48"/>
                <a:gd name="T6" fmla="*/ 0 w 42"/>
                <a:gd name="T7" fmla="*/ 48 h 4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2" h="48">
                  <a:moveTo>
                    <a:pt x="0" y="48"/>
                  </a:moveTo>
                  <a:lnTo>
                    <a:pt x="42" y="0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80" name="Freeform 97"/>
            <p:cNvSpPr>
              <a:spLocks/>
            </p:cNvSpPr>
            <p:nvPr/>
          </p:nvSpPr>
          <p:spPr bwMode="auto">
            <a:xfrm>
              <a:off x="4402" y="3942"/>
              <a:ext cx="59" cy="66"/>
            </a:xfrm>
            <a:custGeom>
              <a:avLst/>
              <a:gdLst>
                <a:gd name="T0" fmla="*/ 0 w 59"/>
                <a:gd name="T1" fmla="*/ 66 h 66"/>
                <a:gd name="T2" fmla="*/ 59 w 59"/>
                <a:gd name="T3" fmla="*/ 0 h 66"/>
                <a:gd name="T4" fmla="*/ 0 w 59"/>
                <a:gd name="T5" fmla="*/ 66 h 66"/>
                <a:gd name="T6" fmla="*/ 0 w 59"/>
                <a:gd name="T7" fmla="*/ 66 h 6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9" h="66">
                  <a:moveTo>
                    <a:pt x="0" y="66"/>
                  </a:moveTo>
                  <a:lnTo>
                    <a:pt x="59" y="0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81" name="Freeform 98"/>
            <p:cNvSpPr>
              <a:spLocks/>
            </p:cNvSpPr>
            <p:nvPr/>
          </p:nvSpPr>
          <p:spPr bwMode="auto">
            <a:xfrm>
              <a:off x="4138" y="3942"/>
              <a:ext cx="60" cy="66"/>
            </a:xfrm>
            <a:custGeom>
              <a:avLst/>
              <a:gdLst>
                <a:gd name="T0" fmla="*/ 0 w 60"/>
                <a:gd name="T1" fmla="*/ 66 h 66"/>
                <a:gd name="T2" fmla="*/ 60 w 60"/>
                <a:gd name="T3" fmla="*/ 0 h 66"/>
                <a:gd name="T4" fmla="*/ 0 w 60"/>
                <a:gd name="T5" fmla="*/ 66 h 66"/>
                <a:gd name="T6" fmla="*/ 0 w 60"/>
                <a:gd name="T7" fmla="*/ 66 h 6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0" h="66">
                  <a:moveTo>
                    <a:pt x="0" y="66"/>
                  </a:moveTo>
                  <a:lnTo>
                    <a:pt x="60" y="0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82" name="Freeform 99"/>
            <p:cNvSpPr>
              <a:spLocks/>
            </p:cNvSpPr>
            <p:nvPr/>
          </p:nvSpPr>
          <p:spPr bwMode="auto">
            <a:xfrm>
              <a:off x="4479" y="3984"/>
              <a:ext cx="18" cy="24"/>
            </a:xfrm>
            <a:custGeom>
              <a:avLst/>
              <a:gdLst>
                <a:gd name="T0" fmla="*/ 0 w 18"/>
                <a:gd name="T1" fmla="*/ 24 h 24"/>
                <a:gd name="T2" fmla="*/ 18 w 18"/>
                <a:gd name="T3" fmla="*/ 0 h 24"/>
                <a:gd name="T4" fmla="*/ 0 w 18"/>
                <a:gd name="T5" fmla="*/ 24 h 24"/>
                <a:gd name="T6" fmla="*/ 0 w 18"/>
                <a:gd name="T7" fmla="*/ 24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" h="24">
                  <a:moveTo>
                    <a:pt x="0" y="24"/>
                  </a:moveTo>
                  <a:lnTo>
                    <a:pt x="18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83" name="Freeform 100"/>
            <p:cNvSpPr>
              <a:spLocks/>
            </p:cNvSpPr>
            <p:nvPr/>
          </p:nvSpPr>
          <p:spPr bwMode="auto">
            <a:xfrm>
              <a:off x="4378" y="3942"/>
              <a:ext cx="59" cy="66"/>
            </a:xfrm>
            <a:custGeom>
              <a:avLst/>
              <a:gdLst>
                <a:gd name="T0" fmla="*/ 0 w 59"/>
                <a:gd name="T1" fmla="*/ 66 h 66"/>
                <a:gd name="T2" fmla="*/ 59 w 59"/>
                <a:gd name="T3" fmla="*/ 0 h 66"/>
                <a:gd name="T4" fmla="*/ 0 w 59"/>
                <a:gd name="T5" fmla="*/ 66 h 66"/>
                <a:gd name="T6" fmla="*/ 0 w 59"/>
                <a:gd name="T7" fmla="*/ 66 h 6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9" h="66">
                  <a:moveTo>
                    <a:pt x="0" y="66"/>
                  </a:moveTo>
                  <a:lnTo>
                    <a:pt x="59" y="0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84" name="Freeform 101"/>
            <p:cNvSpPr>
              <a:spLocks/>
            </p:cNvSpPr>
            <p:nvPr/>
          </p:nvSpPr>
          <p:spPr bwMode="auto">
            <a:xfrm>
              <a:off x="4426" y="3942"/>
              <a:ext cx="65" cy="66"/>
            </a:xfrm>
            <a:custGeom>
              <a:avLst/>
              <a:gdLst>
                <a:gd name="T0" fmla="*/ 0 w 65"/>
                <a:gd name="T1" fmla="*/ 66 h 66"/>
                <a:gd name="T2" fmla="*/ 65 w 65"/>
                <a:gd name="T3" fmla="*/ 0 h 66"/>
                <a:gd name="T4" fmla="*/ 0 w 65"/>
                <a:gd name="T5" fmla="*/ 66 h 66"/>
                <a:gd name="T6" fmla="*/ 0 w 65"/>
                <a:gd name="T7" fmla="*/ 66 h 6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5" h="66">
                  <a:moveTo>
                    <a:pt x="0" y="66"/>
                  </a:moveTo>
                  <a:lnTo>
                    <a:pt x="65" y="0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85" name="Freeform 102"/>
            <p:cNvSpPr>
              <a:spLocks/>
            </p:cNvSpPr>
            <p:nvPr/>
          </p:nvSpPr>
          <p:spPr bwMode="auto">
            <a:xfrm>
              <a:off x="4527" y="3948"/>
              <a:ext cx="30" cy="30"/>
            </a:xfrm>
            <a:custGeom>
              <a:avLst/>
              <a:gdLst>
                <a:gd name="T0" fmla="*/ 0 w 30"/>
                <a:gd name="T1" fmla="*/ 30 h 30"/>
                <a:gd name="T2" fmla="*/ 30 w 30"/>
                <a:gd name="T3" fmla="*/ 0 h 30"/>
                <a:gd name="T4" fmla="*/ 0 w 30"/>
                <a:gd name="T5" fmla="*/ 30 h 30"/>
                <a:gd name="T6" fmla="*/ 0 w 30"/>
                <a:gd name="T7" fmla="*/ 30 h 3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" h="30">
                  <a:moveTo>
                    <a:pt x="0" y="30"/>
                  </a:moveTo>
                  <a:lnTo>
                    <a:pt x="30" y="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1386" name="Picture 10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4" y="825"/>
              <a:ext cx="60" cy="3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387" name="Picture 104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4" y="825"/>
              <a:ext cx="60" cy="3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88" name="Freeform 105"/>
            <p:cNvSpPr>
              <a:spLocks/>
            </p:cNvSpPr>
            <p:nvPr/>
          </p:nvSpPr>
          <p:spPr bwMode="auto">
            <a:xfrm>
              <a:off x="4270" y="3912"/>
              <a:ext cx="24" cy="24"/>
            </a:xfrm>
            <a:custGeom>
              <a:avLst/>
              <a:gdLst>
                <a:gd name="T0" fmla="*/ 24 w 24"/>
                <a:gd name="T1" fmla="*/ 24 h 24"/>
                <a:gd name="T2" fmla="*/ 6 w 24"/>
                <a:gd name="T3" fmla="*/ 18 h 24"/>
                <a:gd name="T4" fmla="*/ 0 w 24"/>
                <a:gd name="T5" fmla="*/ 0 h 24"/>
                <a:gd name="T6" fmla="*/ 0 w 24"/>
                <a:gd name="T7" fmla="*/ 0 h 24"/>
                <a:gd name="T8" fmla="*/ 6 w 24"/>
                <a:gd name="T9" fmla="*/ 18 h 24"/>
                <a:gd name="T10" fmla="*/ 24 w 24"/>
                <a:gd name="T11" fmla="*/ 24 h 24"/>
                <a:gd name="T12" fmla="*/ 24 w 24"/>
                <a:gd name="T13" fmla="*/ 24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lnTo>
                    <a:pt x="6" y="18"/>
                  </a:lnTo>
                  <a:lnTo>
                    <a:pt x="0" y="0"/>
                  </a:lnTo>
                  <a:lnTo>
                    <a:pt x="6" y="18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89" name="Freeform 106"/>
            <p:cNvSpPr>
              <a:spLocks noEditPoints="1"/>
            </p:cNvSpPr>
            <p:nvPr/>
          </p:nvSpPr>
          <p:spPr bwMode="auto">
            <a:xfrm>
              <a:off x="4270" y="855"/>
              <a:ext cx="1" cy="3057"/>
            </a:xfrm>
            <a:custGeom>
              <a:avLst/>
              <a:gdLst>
                <a:gd name="T0" fmla="*/ 0 w 1"/>
                <a:gd name="T1" fmla="*/ 3057 h 3057"/>
                <a:gd name="T2" fmla="*/ 0 w 1"/>
                <a:gd name="T3" fmla="*/ 0 h 3057"/>
                <a:gd name="T4" fmla="*/ 0 w 1"/>
                <a:gd name="T5" fmla="*/ 3057 h 3057"/>
                <a:gd name="T6" fmla="*/ 0 w 1"/>
                <a:gd name="T7" fmla="*/ 3057 h 3057"/>
                <a:gd name="T8" fmla="*/ 0 w 1"/>
                <a:gd name="T9" fmla="*/ 3057 h 3057"/>
                <a:gd name="T10" fmla="*/ 0 w 1"/>
                <a:gd name="T11" fmla="*/ 3057 h 3057"/>
                <a:gd name="T12" fmla="*/ 0 w 1"/>
                <a:gd name="T13" fmla="*/ 3057 h 305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" h="3057">
                  <a:moveTo>
                    <a:pt x="0" y="3057"/>
                  </a:moveTo>
                  <a:lnTo>
                    <a:pt x="0" y="0"/>
                  </a:lnTo>
                  <a:lnTo>
                    <a:pt x="0" y="3057"/>
                  </a:lnTo>
                  <a:close/>
                  <a:moveTo>
                    <a:pt x="0" y="3057"/>
                  </a:moveTo>
                  <a:lnTo>
                    <a:pt x="0" y="30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90" name="Freeform 107"/>
            <p:cNvSpPr>
              <a:spLocks noEditPoints="1"/>
            </p:cNvSpPr>
            <p:nvPr/>
          </p:nvSpPr>
          <p:spPr bwMode="auto">
            <a:xfrm>
              <a:off x="4270" y="831"/>
              <a:ext cx="24" cy="24"/>
            </a:xfrm>
            <a:custGeom>
              <a:avLst/>
              <a:gdLst>
                <a:gd name="T0" fmla="*/ 0 w 24"/>
                <a:gd name="T1" fmla="*/ 24 h 24"/>
                <a:gd name="T2" fmla="*/ 6 w 24"/>
                <a:gd name="T3" fmla="*/ 6 h 24"/>
                <a:gd name="T4" fmla="*/ 24 w 24"/>
                <a:gd name="T5" fmla="*/ 0 h 24"/>
                <a:gd name="T6" fmla="*/ 24 w 24"/>
                <a:gd name="T7" fmla="*/ 0 h 24"/>
                <a:gd name="T8" fmla="*/ 6 w 24"/>
                <a:gd name="T9" fmla="*/ 6 h 24"/>
                <a:gd name="T10" fmla="*/ 0 w 24"/>
                <a:gd name="T11" fmla="*/ 24 h 24"/>
                <a:gd name="T12" fmla="*/ 0 w 24"/>
                <a:gd name="T13" fmla="*/ 24 h 24"/>
                <a:gd name="T14" fmla="*/ 0 w 24"/>
                <a:gd name="T15" fmla="*/ 24 h 24"/>
                <a:gd name="T16" fmla="*/ 0 w 24"/>
                <a:gd name="T17" fmla="*/ 24 h 24"/>
                <a:gd name="T18" fmla="*/ 0 w 24"/>
                <a:gd name="T19" fmla="*/ 24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24">
                  <a:moveTo>
                    <a:pt x="0" y="24"/>
                  </a:moveTo>
                  <a:lnTo>
                    <a:pt x="6" y="6"/>
                  </a:lnTo>
                  <a:lnTo>
                    <a:pt x="24" y="0"/>
                  </a:lnTo>
                  <a:lnTo>
                    <a:pt x="6" y="6"/>
                  </a:lnTo>
                  <a:lnTo>
                    <a:pt x="0" y="24"/>
                  </a:lnTo>
                  <a:close/>
                  <a:moveTo>
                    <a:pt x="0" y="24"/>
                  </a:moveTo>
                  <a:lnTo>
                    <a:pt x="0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91" name="Freeform 108"/>
            <p:cNvSpPr>
              <a:spLocks noEditPoints="1"/>
            </p:cNvSpPr>
            <p:nvPr/>
          </p:nvSpPr>
          <p:spPr bwMode="auto">
            <a:xfrm>
              <a:off x="4294" y="831"/>
              <a:ext cx="24" cy="24"/>
            </a:xfrm>
            <a:custGeom>
              <a:avLst/>
              <a:gdLst>
                <a:gd name="T0" fmla="*/ 0 w 24"/>
                <a:gd name="T1" fmla="*/ 0 h 24"/>
                <a:gd name="T2" fmla="*/ 18 w 24"/>
                <a:gd name="T3" fmla="*/ 6 h 24"/>
                <a:gd name="T4" fmla="*/ 24 w 24"/>
                <a:gd name="T5" fmla="*/ 24 h 24"/>
                <a:gd name="T6" fmla="*/ 24 w 24"/>
                <a:gd name="T7" fmla="*/ 24 h 24"/>
                <a:gd name="T8" fmla="*/ 18 w 24"/>
                <a:gd name="T9" fmla="*/ 6 h 24"/>
                <a:gd name="T10" fmla="*/ 0 w 24"/>
                <a:gd name="T11" fmla="*/ 0 h 24"/>
                <a:gd name="T12" fmla="*/ 0 w 24"/>
                <a:gd name="T13" fmla="*/ 0 h 24"/>
                <a:gd name="T14" fmla="*/ 0 w 24"/>
                <a:gd name="T15" fmla="*/ 0 h 24"/>
                <a:gd name="T16" fmla="*/ 0 w 24"/>
                <a:gd name="T17" fmla="*/ 0 h 24"/>
                <a:gd name="T18" fmla="*/ 0 w 24"/>
                <a:gd name="T19" fmla="*/ 0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24">
                  <a:moveTo>
                    <a:pt x="0" y="0"/>
                  </a:moveTo>
                  <a:lnTo>
                    <a:pt x="18" y="6"/>
                  </a:lnTo>
                  <a:lnTo>
                    <a:pt x="24" y="24"/>
                  </a:lnTo>
                  <a:lnTo>
                    <a:pt x="18" y="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92" name="Freeform 109"/>
            <p:cNvSpPr>
              <a:spLocks noEditPoints="1"/>
            </p:cNvSpPr>
            <p:nvPr/>
          </p:nvSpPr>
          <p:spPr bwMode="auto">
            <a:xfrm>
              <a:off x="4318" y="855"/>
              <a:ext cx="1" cy="3057"/>
            </a:xfrm>
            <a:custGeom>
              <a:avLst/>
              <a:gdLst>
                <a:gd name="T0" fmla="*/ 0 w 1"/>
                <a:gd name="T1" fmla="*/ 0 h 3057"/>
                <a:gd name="T2" fmla="*/ 0 w 1"/>
                <a:gd name="T3" fmla="*/ 3057 h 3057"/>
                <a:gd name="T4" fmla="*/ 0 w 1"/>
                <a:gd name="T5" fmla="*/ 0 h 3057"/>
                <a:gd name="T6" fmla="*/ 0 w 1"/>
                <a:gd name="T7" fmla="*/ 0 h 3057"/>
                <a:gd name="T8" fmla="*/ 0 w 1"/>
                <a:gd name="T9" fmla="*/ 0 h 3057"/>
                <a:gd name="T10" fmla="*/ 0 w 1"/>
                <a:gd name="T11" fmla="*/ 0 h 3057"/>
                <a:gd name="T12" fmla="*/ 0 w 1"/>
                <a:gd name="T13" fmla="*/ 0 h 305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" h="3057">
                  <a:moveTo>
                    <a:pt x="0" y="0"/>
                  </a:moveTo>
                  <a:lnTo>
                    <a:pt x="0" y="3057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93" name="Freeform 110"/>
            <p:cNvSpPr>
              <a:spLocks noEditPoints="1"/>
            </p:cNvSpPr>
            <p:nvPr/>
          </p:nvSpPr>
          <p:spPr bwMode="auto">
            <a:xfrm>
              <a:off x="4294" y="3912"/>
              <a:ext cx="24" cy="24"/>
            </a:xfrm>
            <a:custGeom>
              <a:avLst/>
              <a:gdLst>
                <a:gd name="T0" fmla="*/ 24 w 24"/>
                <a:gd name="T1" fmla="*/ 0 h 24"/>
                <a:gd name="T2" fmla="*/ 18 w 24"/>
                <a:gd name="T3" fmla="*/ 18 h 24"/>
                <a:gd name="T4" fmla="*/ 0 w 24"/>
                <a:gd name="T5" fmla="*/ 24 h 24"/>
                <a:gd name="T6" fmla="*/ 0 w 24"/>
                <a:gd name="T7" fmla="*/ 24 h 24"/>
                <a:gd name="T8" fmla="*/ 18 w 24"/>
                <a:gd name="T9" fmla="*/ 18 h 24"/>
                <a:gd name="T10" fmla="*/ 24 w 24"/>
                <a:gd name="T11" fmla="*/ 0 h 24"/>
                <a:gd name="T12" fmla="*/ 24 w 24"/>
                <a:gd name="T13" fmla="*/ 0 h 24"/>
                <a:gd name="T14" fmla="*/ 24 w 24"/>
                <a:gd name="T15" fmla="*/ 0 h 24"/>
                <a:gd name="T16" fmla="*/ 24 w 24"/>
                <a:gd name="T17" fmla="*/ 0 h 24"/>
                <a:gd name="T18" fmla="*/ 24 w 24"/>
                <a:gd name="T19" fmla="*/ 0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24">
                  <a:moveTo>
                    <a:pt x="24" y="0"/>
                  </a:moveTo>
                  <a:lnTo>
                    <a:pt x="18" y="18"/>
                  </a:lnTo>
                  <a:lnTo>
                    <a:pt x="0" y="24"/>
                  </a:lnTo>
                  <a:lnTo>
                    <a:pt x="18" y="18"/>
                  </a:lnTo>
                  <a:lnTo>
                    <a:pt x="24" y="0"/>
                  </a:lnTo>
                  <a:close/>
                  <a:moveTo>
                    <a:pt x="24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94" name="Freeform 111"/>
            <p:cNvSpPr>
              <a:spLocks/>
            </p:cNvSpPr>
            <p:nvPr/>
          </p:nvSpPr>
          <p:spPr bwMode="auto">
            <a:xfrm>
              <a:off x="4294" y="3936"/>
              <a:ext cx="1" cy="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95" name="Freeform 112"/>
            <p:cNvSpPr>
              <a:spLocks/>
            </p:cNvSpPr>
            <p:nvPr/>
          </p:nvSpPr>
          <p:spPr bwMode="auto">
            <a:xfrm>
              <a:off x="4348" y="3805"/>
              <a:ext cx="30" cy="131"/>
            </a:xfrm>
            <a:custGeom>
              <a:avLst/>
              <a:gdLst>
                <a:gd name="T0" fmla="*/ 0 w 30"/>
                <a:gd name="T1" fmla="*/ 131 h 131"/>
                <a:gd name="T2" fmla="*/ 0 w 30"/>
                <a:gd name="T3" fmla="*/ 0 h 131"/>
                <a:gd name="T4" fmla="*/ 30 w 30"/>
                <a:gd name="T5" fmla="*/ 0 h 131"/>
                <a:gd name="T6" fmla="*/ 30 w 30"/>
                <a:gd name="T7" fmla="*/ 131 h 131"/>
                <a:gd name="T8" fmla="*/ 0 w 30"/>
                <a:gd name="T9" fmla="*/ 131 h 131"/>
                <a:gd name="T10" fmla="*/ 0 w 30"/>
                <a:gd name="T11" fmla="*/ 131 h 13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" h="131">
                  <a:moveTo>
                    <a:pt x="0" y="131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131"/>
                  </a:lnTo>
                  <a:lnTo>
                    <a:pt x="0" y="1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96" name="Rectangle 113"/>
            <p:cNvSpPr>
              <a:spLocks noChangeArrowheads="1"/>
            </p:cNvSpPr>
            <p:nvPr/>
          </p:nvSpPr>
          <p:spPr bwMode="auto">
            <a:xfrm>
              <a:off x="4336" y="3805"/>
              <a:ext cx="24" cy="131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397" name="Freeform 114"/>
            <p:cNvSpPr>
              <a:spLocks noEditPoints="1"/>
            </p:cNvSpPr>
            <p:nvPr/>
          </p:nvSpPr>
          <p:spPr bwMode="auto">
            <a:xfrm>
              <a:off x="4336" y="3793"/>
              <a:ext cx="42" cy="24"/>
            </a:xfrm>
            <a:custGeom>
              <a:avLst/>
              <a:gdLst>
                <a:gd name="T0" fmla="*/ 12 w 42"/>
                <a:gd name="T1" fmla="*/ 24 h 24"/>
                <a:gd name="T2" fmla="*/ 42 w 42"/>
                <a:gd name="T3" fmla="*/ 24 h 24"/>
                <a:gd name="T4" fmla="*/ 42 w 42"/>
                <a:gd name="T5" fmla="*/ 0 h 24"/>
                <a:gd name="T6" fmla="*/ 12 w 42"/>
                <a:gd name="T7" fmla="*/ 0 h 24"/>
                <a:gd name="T8" fmla="*/ 12 w 42"/>
                <a:gd name="T9" fmla="*/ 24 h 24"/>
                <a:gd name="T10" fmla="*/ 12 w 42"/>
                <a:gd name="T11" fmla="*/ 0 h 24"/>
                <a:gd name="T12" fmla="*/ 0 w 42"/>
                <a:gd name="T13" fmla="*/ 0 h 24"/>
                <a:gd name="T14" fmla="*/ 0 w 42"/>
                <a:gd name="T15" fmla="*/ 12 h 24"/>
                <a:gd name="T16" fmla="*/ 12 w 42"/>
                <a:gd name="T17" fmla="*/ 12 h 24"/>
                <a:gd name="T18" fmla="*/ 12 w 42"/>
                <a:gd name="T19" fmla="*/ 0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24">
                  <a:moveTo>
                    <a:pt x="12" y="24"/>
                  </a:moveTo>
                  <a:lnTo>
                    <a:pt x="42" y="24"/>
                  </a:lnTo>
                  <a:lnTo>
                    <a:pt x="42" y="0"/>
                  </a:lnTo>
                  <a:lnTo>
                    <a:pt x="12" y="0"/>
                  </a:lnTo>
                  <a:lnTo>
                    <a:pt x="12" y="24"/>
                  </a:lnTo>
                  <a:close/>
                  <a:moveTo>
                    <a:pt x="12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12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98" name="Freeform 115"/>
            <p:cNvSpPr>
              <a:spLocks noEditPoints="1"/>
            </p:cNvSpPr>
            <p:nvPr/>
          </p:nvSpPr>
          <p:spPr bwMode="auto">
            <a:xfrm>
              <a:off x="4366" y="3793"/>
              <a:ext cx="24" cy="143"/>
            </a:xfrm>
            <a:custGeom>
              <a:avLst/>
              <a:gdLst>
                <a:gd name="T0" fmla="*/ 0 w 24"/>
                <a:gd name="T1" fmla="*/ 12 h 143"/>
                <a:gd name="T2" fmla="*/ 0 w 24"/>
                <a:gd name="T3" fmla="*/ 143 h 143"/>
                <a:gd name="T4" fmla="*/ 24 w 24"/>
                <a:gd name="T5" fmla="*/ 143 h 143"/>
                <a:gd name="T6" fmla="*/ 24 w 24"/>
                <a:gd name="T7" fmla="*/ 12 h 143"/>
                <a:gd name="T8" fmla="*/ 0 w 24"/>
                <a:gd name="T9" fmla="*/ 12 h 143"/>
                <a:gd name="T10" fmla="*/ 24 w 24"/>
                <a:gd name="T11" fmla="*/ 12 h 143"/>
                <a:gd name="T12" fmla="*/ 24 w 24"/>
                <a:gd name="T13" fmla="*/ 0 h 143"/>
                <a:gd name="T14" fmla="*/ 12 w 24"/>
                <a:gd name="T15" fmla="*/ 0 h 143"/>
                <a:gd name="T16" fmla="*/ 12 w 24"/>
                <a:gd name="T17" fmla="*/ 12 h 143"/>
                <a:gd name="T18" fmla="*/ 24 w 24"/>
                <a:gd name="T19" fmla="*/ 12 h 1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43">
                  <a:moveTo>
                    <a:pt x="0" y="12"/>
                  </a:moveTo>
                  <a:lnTo>
                    <a:pt x="0" y="143"/>
                  </a:lnTo>
                  <a:lnTo>
                    <a:pt x="24" y="143"/>
                  </a:lnTo>
                  <a:lnTo>
                    <a:pt x="24" y="12"/>
                  </a:lnTo>
                  <a:lnTo>
                    <a:pt x="0" y="12"/>
                  </a:lnTo>
                  <a:close/>
                  <a:moveTo>
                    <a:pt x="24" y="12"/>
                  </a:moveTo>
                  <a:lnTo>
                    <a:pt x="24" y="0"/>
                  </a:lnTo>
                  <a:lnTo>
                    <a:pt x="12" y="0"/>
                  </a:lnTo>
                  <a:lnTo>
                    <a:pt x="12" y="12"/>
                  </a:lnTo>
                  <a:lnTo>
                    <a:pt x="24" y="12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99" name="Freeform 116"/>
            <p:cNvSpPr>
              <a:spLocks noEditPoints="1"/>
            </p:cNvSpPr>
            <p:nvPr/>
          </p:nvSpPr>
          <p:spPr bwMode="auto">
            <a:xfrm>
              <a:off x="4348" y="3924"/>
              <a:ext cx="42" cy="24"/>
            </a:xfrm>
            <a:custGeom>
              <a:avLst/>
              <a:gdLst>
                <a:gd name="T0" fmla="*/ 30 w 42"/>
                <a:gd name="T1" fmla="*/ 0 h 24"/>
                <a:gd name="T2" fmla="*/ 0 w 42"/>
                <a:gd name="T3" fmla="*/ 0 h 24"/>
                <a:gd name="T4" fmla="*/ 0 w 42"/>
                <a:gd name="T5" fmla="*/ 24 h 24"/>
                <a:gd name="T6" fmla="*/ 30 w 42"/>
                <a:gd name="T7" fmla="*/ 24 h 24"/>
                <a:gd name="T8" fmla="*/ 30 w 42"/>
                <a:gd name="T9" fmla="*/ 0 h 24"/>
                <a:gd name="T10" fmla="*/ 30 w 42"/>
                <a:gd name="T11" fmla="*/ 24 h 24"/>
                <a:gd name="T12" fmla="*/ 42 w 42"/>
                <a:gd name="T13" fmla="*/ 24 h 24"/>
                <a:gd name="T14" fmla="*/ 42 w 42"/>
                <a:gd name="T15" fmla="*/ 12 h 24"/>
                <a:gd name="T16" fmla="*/ 30 w 42"/>
                <a:gd name="T17" fmla="*/ 12 h 24"/>
                <a:gd name="T18" fmla="*/ 30 w 42"/>
                <a:gd name="T19" fmla="*/ 24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24">
                  <a:moveTo>
                    <a:pt x="30" y="0"/>
                  </a:moveTo>
                  <a:lnTo>
                    <a:pt x="0" y="0"/>
                  </a:lnTo>
                  <a:lnTo>
                    <a:pt x="0" y="24"/>
                  </a:lnTo>
                  <a:lnTo>
                    <a:pt x="30" y="24"/>
                  </a:lnTo>
                  <a:lnTo>
                    <a:pt x="30" y="0"/>
                  </a:lnTo>
                  <a:close/>
                  <a:moveTo>
                    <a:pt x="30" y="24"/>
                  </a:moveTo>
                  <a:lnTo>
                    <a:pt x="42" y="24"/>
                  </a:lnTo>
                  <a:lnTo>
                    <a:pt x="42" y="12"/>
                  </a:lnTo>
                  <a:lnTo>
                    <a:pt x="30" y="12"/>
                  </a:lnTo>
                  <a:lnTo>
                    <a:pt x="30" y="24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00" name="Rectangle 117"/>
            <p:cNvSpPr>
              <a:spLocks noChangeArrowheads="1"/>
            </p:cNvSpPr>
            <p:nvPr/>
          </p:nvSpPr>
          <p:spPr bwMode="auto">
            <a:xfrm>
              <a:off x="4336" y="3936"/>
              <a:ext cx="12" cy="12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401" name="Freeform 118"/>
            <p:cNvSpPr>
              <a:spLocks/>
            </p:cNvSpPr>
            <p:nvPr/>
          </p:nvSpPr>
          <p:spPr bwMode="auto">
            <a:xfrm>
              <a:off x="4216" y="3805"/>
              <a:ext cx="24" cy="131"/>
            </a:xfrm>
            <a:custGeom>
              <a:avLst/>
              <a:gdLst>
                <a:gd name="T0" fmla="*/ 0 w 24"/>
                <a:gd name="T1" fmla="*/ 131 h 131"/>
                <a:gd name="T2" fmla="*/ 0 w 24"/>
                <a:gd name="T3" fmla="*/ 0 h 131"/>
                <a:gd name="T4" fmla="*/ 24 w 24"/>
                <a:gd name="T5" fmla="*/ 0 h 131"/>
                <a:gd name="T6" fmla="*/ 24 w 24"/>
                <a:gd name="T7" fmla="*/ 131 h 131"/>
                <a:gd name="T8" fmla="*/ 0 w 24"/>
                <a:gd name="T9" fmla="*/ 131 h 131"/>
                <a:gd name="T10" fmla="*/ 0 w 24"/>
                <a:gd name="T11" fmla="*/ 131 h 13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131">
                  <a:moveTo>
                    <a:pt x="0" y="131"/>
                  </a:moveTo>
                  <a:lnTo>
                    <a:pt x="0" y="0"/>
                  </a:lnTo>
                  <a:lnTo>
                    <a:pt x="24" y="0"/>
                  </a:lnTo>
                  <a:lnTo>
                    <a:pt x="24" y="131"/>
                  </a:lnTo>
                  <a:lnTo>
                    <a:pt x="0" y="1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02" name="Rectangle 119"/>
            <p:cNvSpPr>
              <a:spLocks noChangeArrowheads="1"/>
            </p:cNvSpPr>
            <p:nvPr/>
          </p:nvSpPr>
          <p:spPr bwMode="auto">
            <a:xfrm>
              <a:off x="4204" y="3805"/>
              <a:ext cx="24" cy="131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403" name="Freeform 120"/>
            <p:cNvSpPr>
              <a:spLocks noEditPoints="1"/>
            </p:cNvSpPr>
            <p:nvPr/>
          </p:nvSpPr>
          <p:spPr bwMode="auto">
            <a:xfrm>
              <a:off x="4204" y="3793"/>
              <a:ext cx="36" cy="24"/>
            </a:xfrm>
            <a:custGeom>
              <a:avLst/>
              <a:gdLst>
                <a:gd name="T0" fmla="*/ 12 w 36"/>
                <a:gd name="T1" fmla="*/ 24 h 24"/>
                <a:gd name="T2" fmla="*/ 36 w 36"/>
                <a:gd name="T3" fmla="*/ 24 h 24"/>
                <a:gd name="T4" fmla="*/ 36 w 36"/>
                <a:gd name="T5" fmla="*/ 0 h 24"/>
                <a:gd name="T6" fmla="*/ 12 w 36"/>
                <a:gd name="T7" fmla="*/ 0 h 24"/>
                <a:gd name="T8" fmla="*/ 12 w 36"/>
                <a:gd name="T9" fmla="*/ 24 h 24"/>
                <a:gd name="T10" fmla="*/ 12 w 36"/>
                <a:gd name="T11" fmla="*/ 0 h 24"/>
                <a:gd name="T12" fmla="*/ 0 w 36"/>
                <a:gd name="T13" fmla="*/ 0 h 24"/>
                <a:gd name="T14" fmla="*/ 0 w 36"/>
                <a:gd name="T15" fmla="*/ 12 h 24"/>
                <a:gd name="T16" fmla="*/ 12 w 36"/>
                <a:gd name="T17" fmla="*/ 12 h 24"/>
                <a:gd name="T18" fmla="*/ 12 w 36"/>
                <a:gd name="T19" fmla="*/ 0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" h="24">
                  <a:moveTo>
                    <a:pt x="12" y="24"/>
                  </a:moveTo>
                  <a:lnTo>
                    <a:pt x="36" y="24"/>
                  </a:lnTo>
                  <a:lnTo>
                    <a:pt x="36" y="0"/>
                  </a:lnTo>
                  <a:lnTo>
                    <a:pt x="12" y="0"/>
                  </a:lnTo>
                  <a:lnTo>
                    <a:pt x="12" y="24"/>
                  </a:lnTo>
                  <a:close/>
                  <a:moveTo>
                    <a:pt x="12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12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04" name="Freeform 121"/>
            <p:cNvSpPr>
              <a:spLocks noEditPoints="1"/>
            </p:cNvSpPr>
            <p:nvPr/>
          </p:nvSpPr>
          <p:spPr bwMode="auto">
            <a:xfrm>
              <a:off x="4228" y="3793"/>
              <a:ext cx="24" cy="143"/>
            </a:xfrm>
            <a:custGeom>
              <a:avLst/>
              <a:gdLst>
                <a:gd name="T0" fmla="*/ 0 w 24"/>
                <a:gd name="T1" fmla="*/ 12 h 143"/>
                <a:gd name="T2" fmla="*/ 0 w 24"/>
                <a:gd name="T3" fmla="*/ 143 h 143"/>
                <a:gd name="T4" fmla="*/ 24 w 24"/>
                <a:gd name="T5" fmla="*/ 143 h 143"/>
                <a:gd name="T6" fmla="*/ 24 w 24"/>
                <a:gd name="T7" fmla="*/ 12 h 143"/>
                <a:gd name="T8" fmla="*/ 0 w 24"/>
                <a:gd name="T9" fmla="*/ 12 h 143"/>
                <a:gd name="T10" fmla="*/ 24 w 24"/>
                <a:gd name="T11" fmla="*/ 12 h 143"/>
                <a:gd name="T12" fmla="*/ 24 w 24"/>
                <a:gd name="T13" fmla="*/ 0 h 143"/>
                <a:gd name="T14" fmla="*/ 12 w 24"/>
                <a:gd name="T15" fmla="*/ 0 h 143"/>
                <a:gd name="T16" fmla="*/ 12 w 24"/>
                <a:gd name="T17" fmla="*/ 12 h 143"/>
                <a:gd name="T18" fmla="*/ 24 w 24"/>
                <a:gd name="T19" fmla="*/ 12 h 14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43">
                  <a:moveTo>
                    <a:pt x="0" y="12"/>
                  </a:moveTo>
                  <a:lnTo>
                    <a:pt x="0" y="143"/>
                  </a:lnTo>
                  <a:lnTo>
                    <a:pt x="24" y="143"/>
                  </a:lnTo>
                  <a:lnTo>
                    <a:pt x="24" y="12"/>
                  </a:lnTo>
                  <a:lnTo>
                    <a:pt x="0" y="12"/>
                  </a:lnTo>
                  <a:close/>
                  <a:moveTo>
                    <a:pt x="24" y="12"/>
                  </a:moveTo>
                  <a:lnTo>
                    <a:pt x="24" y="0"/>
                  </a:lnTo>
                  <a:lnTo>
                    <a:pt x="12" y="0"/>
                  </a:lnTo>
                  <a:lnTo>
                    <a:pt x="12" y="12"/>
                  </a:lnTo>
                  <a:lnTo>
                    <a:pt x="24" y="12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05" name="Freeform 122"/>
            <p:cNvSpPr>
              <a:spLocks noEditPoints="1"/>
            </p:cNvSpPr>
            <p:nvPr/>
          </p:nvSpPr>
          <p:spPr bwMode="auto">
            <a:xfrm>
              <a:off x="4216" y="3924"/>
              <a:ext cx="36" cy="24"/>
            </a:xfrm>
            <a:custGeom>
              <a:avLst/>
              <a:gdLst>
                <a:gd name="T0" fmla="*/ 24 w 36"/>
                <a:gd name="T1" fmla="*/ 0 h 24"/>
                <a:gd name="T2" fmla="*/ 0 w 36"/>
                <a:gd name="T3" fmla="*/ 0 h 24"/>
                <a:gd name="T4" fmla="*/ 0 w 36"/>
                <a:gd name="T5" fmla="*/ 24 h 24"/>
                <a:gd name="T6" fmla="*/ 24 w 36"/>
                <a:gd name="T7" fmla="*/ 24 h 24"/>
                <a:gd name="T8" fmla="*/ 24 w 36"/>
                <a:gd name="T9" fmla="*/ 0 h 24"/>
                <a:gd name="T10" fmla="*/ 24 w 36"/>
                <a:gd name="T11" fmla="*/ 24 h 24"/>
                <a:gd name="T12" fmla="*/ 36 w 36"/>
                <a:gd name="T13" fmla="*/ 24 h 24"/>
                <a:gd name="T14" fmla="*/ 36 w 36"/>
                <a:gd name="T15" fmla="*/ 12 h 24"/>
                <a:gd name="T16" fmla="*/ 24 w 36"/>
                <a:gd name="T17" fmla="*/ 12 h 24"/>
                <a:gd name="T18" fmla="*/ 24 w 36"/>
                <a:gd name="T19" fmla="*/ 24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" h="24">
                  <a:moveTo>
                    <a:pt x="24" y="0"/>
                  </a:moveTo>
                  <a:lnTo>
                    <a:pt x="0" y="0"/>
                  </a:lnTo>
                  <a:lnTo>
                    <a:pt x="0" y="24"/>
                  </a:lnTo>
                  <a:lnTo>
                    <a:pt x="24" y="24"/>
                  </a:lnTo>
                  <a:lnTo>
                    <a:pt x="24" y="0"/>
                  </a:lnTo>
                  <a:close/>
                  <a:moveTo>
                    <a:pt x="24" y="24"/>
                  </a:moveTo>
                  <a:lnTo>
                    <a:pt x="36" y="24"/>
                  </a:lnTo>
                  <a:lnTo>
                    <a:pt x="36" y="12"/>
                  </a:lnTo>
                  <a:lnTo>
                    <a:pt x="24" y="12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06" name="Rectangle 123"/>
            <p:cNvSpPr>
              <a:spLocks noChangeArrowheads="1"/>
            </p:cNvSpPr>
            <p:nvPr/>
          </p:nvSpPr>
          <p:spPr bwMode="auto">
            <a:xfrm>
              <a:off x="4204" y="3936"/>
              <a:ext cx="12" cy="12"/>
            </a:xfrm>
            <a:prstGeom prst="rect">
              <a:avLst/>
            </a:pr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407" name="Line 124"/>
            <p:cNvSpPr>
              <a:spLocks noChangeShapeType="1"/>
            </p:cNvSpPr>
            <p:nvPr/>
          </p:nvSpPr>
          <p:spPr bwMode="auto">
            <a:xfrm flipV="1">
              <a:off x="4294" y="240"/>
              <a:ext cx="1" cy="3696"/>
            </a:xfrm>
            <a:prstGeom prst="line">
              <a:avLst/>
            </a:prstGeom>
            <a:noFill/>
            <a:ln w="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08" name="Rectangle 125"/>
            <p:cNvSpPr>
              <a:spLocks noChangeArrowheads="1"/>
            </p:cNvSpPr>
            <p:nvPr/>
          </p:nvSpPr>
          <p:spPr bwMode="auto">
            <a:xfrm>
              <a:off x="4282" y="3859"/>
              <a:ext cx="24" cy="77"/>
            </a:xfrm>
            <a:prstGeom prst="rect">
              <a:avLst/>
            </a:pr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409" name="Freeform 126"/>
            <p:cNvSpPr>
              <a:spLocks noEditPoints="1"/>
            </p:cNvSpPr>
            <p:nvPr/>
          </p:nvSpPr>
          <p:spPr bwMode="auto">
            <a:xfrm>
              <a:off x="4282" y="3727"/>
              <a:ext cx="24" cy="108"/>
            </a:xfrm>
            <a:custGeom>
              <a:avLst/>
              <a:gdLst>
                <a:gd name="T0" fmla="*/ 24 w 24"/>
                <a:gd name="T1" fmla="*/ 108 h 108"/>
                <a:gd name="T2" fmla="*/ 24 w 24"/>
                <a:gd name="T3" fmla="*/ 102 h 108"/>
                <a:gd name="T4" fmla="*/ 0 w 24"/>
                <a:gd name="T5" fmla="*/ 102 h 108"/>
                <a:gd name="T6" fmla="*/ 0 w 24"/>
                <a:gd name="T7" fmla="*/ 108 h 108"/>
                <a:gd name="T8" fmla="*/ 24 w 24"/>
                <a:gd name="T9" fmla="*/ 108 h 108"/>
                <a:gd name="T10" fmla="*/ 24 w 24"/>
                <a:gd name="T11" fmla="*/ 78 h 108"/>
                <a:gd name="T12" fmla="*/ 24 w 24"/>
                <a:gd name="T13" fmla="*/ 0 h 108"/>
                <a:gd name="T14" fmla="*/ 0 w 24"/>
                <a:gd name="T15" fmla="*/ 0 h 108"/>
                <a:gd name="T16" fmla="*/ 0 w 24"/>
                <a:gd name="T17" fmla="*/ 78 h 108"/>
                <a:gd name="T18" fmla="*/ 24 w 24"/>
                <a:gd name="T19" fmla="*/ 78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08">
                  <a:moveTo>
                    <a:pt x="24" y="108"/>
                  </a:moveTo>
                  <a:lnTo>
                    <a:pt x="24" y="102"/>
                  </a:lnTo>
                  <a:lnTo>
                    <a:pt x="0" y="102"/>
                  </a:lnTo>
                  <a:lnTo>
                    <a:pt x="0" y="108"/>
                  </a:lnTo>
                  <a:lnTo>
                    <a:pt x="24" y="108"/>
                  </a:lnTo>
                  <a:close/>
                  <a:moveTo>
                    <a:pt x="24" y="78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24" y="78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10" name="Freeform 127"/>
            <p:cNvSpPr>
              <a:spLocks noEditPoints="1"/>
            </p:cNvSpPr>
            <p:nvPr/>
          </p:nvSpPr>
          <p:spPr bwMode="auto">
            <a:xfrm>
              <a:off x="4282" y="3596"/>
              <a:ext cx="24" cy="107"/>
            </a:xfrm>
            <a:custGeom>
              <a:avLst/>
              <a:gdLst>
                <a:gd name="T0" fmla="*/ 24 w 24"/>
                <a:gd name="T1" fmla="*/ 107 h 107"/>
                <a:gd name="T2" fmla="*/ 24 w 24"/>
                <a:gd name="T3" fmla="*/ 102 h 107"/>
                <a:gd name="T4" fmla="*/ 0 w 24"/>
                <a:gd name="T5" fmla="*/ 102 h 107"/>
                <a:gd name="T6" fmla="*/ 0 w 24"/>
                <a:gd name="T7" fmla="*/ 107 h 107"/>
                <a:gd name="T8" fmla="*/ 24 w 24"/>
                <a:gd name="T9" fmla="*/ 107 h 107"/>
                <a:gd name="T10" fmla="*/ 24 w 24"/>
                <a:gd name="T11" fmla="*/ 78 h 107"/>
                <a:gd name="T12" fmla="*/ 24 w 24"/>
                <a:gd name="T13" fmla="*/ 0 h 107"/>
                <a:gd name="T14" fmla="*/ 0 w 24"/>
                <a:gd name="T15" fmla="*/ 0 h 107"/>
                <a:gd name="T16" fmla="*/ 0 w 24"/>
                <a:gd name="T17" fmla="*/ 78 h 107"/>
                <a:gd name="T18" fmla="*/ 24 w 24"/>
                <a:gd name="T19" fmla="*/ 78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07">
                  <a:moveTo>
                    <a:pt x="24" y="107"/>
                  </a:moveTo>
                  <a:lnTo>
                    <a:pt x="24" y="102"/>
                  </a:lnTo>
                  <a:lnTo>
                    <a:pt x="0" y="102"/>
                  </a:lnTo>
                  <a:lnTo>
                    <a:pt x="0" y="107"/>
                  </a:lnTo>
                  <a:lnTo>
                    <a:pt x="24" y="107"/>
                  </a:lnTo>
                  <a:close/>
                  <a:moveTo>
                    <a:pt x="24" y="78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24" y="78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11" name="Freeform 128"/>
            <p:cNvSpPr>
              <a:spLocks noEditPoints="1"/>
            </p:cNvSpPr>
            <p:nvPr/>
          </p:nvSpPr>
          <p:spPr bwMode="auto">
            <a:xfrm>
              <a:off x="4282" y="3459"/>
              <a:ext cx="24" cy="113"/>
            </a:xfrm>
            <a:custGeom>
              <a:avLst/>
              <a:gdLst>
                <a:gd name="T0" fmla="*/ 24 w 24"/>
                <a:gd name="T1" fmla="*/ 113 h 113"/>
                <a:gd name="T2" fmla="*/ 24 w 24"/>
                <a:gd name="T3" fmla="*/ 101 h 113"/>
                <a:gd name="T4" fmla="*/ 0 w 24"/>
                <a:gd name="T5" fmla="*/ 101 h 113"/>
                <a:gd name="T6" fmla="*/ 0 w 24"/>
                <a:gd name="T7" fmla="*/ 113 h 113"/>
                <a:gd name="T8" fmla="*/ 24 w 24"/>
                <a:gd name="T9" fmla="*/ 113 h 113"/>
                <a:gd name="T10" fmla="*/ 24 w 24"/>
                <a:gd name="T11" fmla="*/ 83 h 113"/>
                <a:gd name="T12" fmla="*/ 24 w 24"/>
                <a:gd name="T13" fmla="*/ 0 h 113"/>
                <a:gd name="T14" fmla="*/ 0 w 24"/>
                <a:gd name="T15" fmla="*/ 0 h 113"/>
                <a:gd name="T16" fmla="*/ 0 w 24"/>
                <a:gd name="T17" fmla="*/ 83 h 113"/>
                <a:gd name="T18" fmla="*/ 24 w 24"/>
                <a:gd name="T19" fmla="*/ 83 h 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13">
                  <a:moveTo>
                    <a:pt x="24" y="113"/>
                  </a:moveTo>
                  <a:lnTo>
                    <a:pt x="24" y="101"/>
                  </a:lnTo>
                  <a:lnTo>
                    <a:pt x="0" y="101"/>
                  </a:lnTo>
                  <a:lnTo>
                    <a:pt x="0" y="113"/>
                  </a:lnTo>
                  <a:lnTo>
                    <a:pt x="24" y="113"/>
                  </a:lnTo>
                  <a:close/>
                  <a:moveTo>
                    <a:pt x="24" y="83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83"/>
                  </a:lnTo>
                  <a:lnTo>
                    <a:pt x="24" y="83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12" name="Freeform 129"/>
            <p:cNvSpPr>
              <a:spLocks noEditPoints="1"/>
            </p:cNvSpPr>
            <p:nvPr/>
          </p:nvSpPr>
          <p:spPr bwMode="auto">
            <a:xfrm>
              <a:off x="4282" y="3327"/>
              <a:ext cx="24" cy="114"/>
            </a:xfrm>
            <a:custGeom>
              <a:avLst/>
              <a:gdLst>
                <a:gd name="T0" fmla="*/ 24 w 24"/>
                <a:gd name="T1" fmla="*/ 114 h 114"/>
                <a:gd name="T2" fmla="*/ 24 w 24"/>
                <a:gd name="T3" fmla="*/ 102 h 114"/>
                <a:gd name="T4" fmla="*/ 0 w 24"/>
                <a:gd name="T5" fmla="*/ 102 h 114"/>
                <a:gd name="T6" fmla="*/ 0 w 24"/>
                <a:gd name="T7" fmla="*/ 114 h 114"/>
                <a:gd name="T8" fmla="*/ 24 w 24"/>
                <a:gd name="T9" fmla="*/ 114 h 114"/>
                <a:gd name="T10" fmla="*/ 24 w 24"/>
                <a:gd name="T11" fmla="*/ 78 h 114"/>
                <a:gd name="T12" fmla="*/ 24 w 24"/>
                <a:gd name="T13" fmla="*/ 0 h 114"/>
                <a:gd name="T14" fmla="*/ 0 w 24"/>
                <a:gd name="T15" fmla="*/ 0 h 114"/>
                <a:gd name="T16" fmla="*/ 0 w 24"/>
                <a:gd name="T17" fmla="*/ 78 h 114"/>
                <a:gd name="T18" fmla="*/ 24 w 24"/>
                <a:gd name="T19" fmla="*/ 78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14">
                  <a:moveTo>
                    <a:pt x="24" y="114"/>
                  </a:moveTo>
                  <a:lnTo>
                    <a:pt x="24" y="102"/>
                  </a:lnTo>
                  <a:lnTo>
                    <a:pt x="0" y="102"/>
                  </a:lnTo>
                  <a:lnTo>
                    <a:pt x="0" y="114"/>
                  </a:lnTo>
                  <a:lnTo>
                    <a:pt x="24" y="114"/>
                  </a:lnTo>
                  <a:close/>
                  <a:moveTo>
                    <a:pt x="24" y="78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24" y="78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13" name="Freeform 130"/>
            <p:cNvSpPr>
              <a:spLocks noEditPoints="1"/>
            </p:cNvSpPr>
            <p:nvPr/>
          </p:nvSpPr>
          <p:spPr bwMode="auto">
            <a:xfrm>
              <a:off x="4282" y="3196"/>
              <a:ext cx="24" cy="107"/>
            </a:xfrm>
            <a:custGeom>
              <a:avLst/>
              <a:gdLst>
                <a:gd name="T0" fmla="*/ 24 w 24"/>
                <a:gd name="T1" fmla="*/ 107 h 107"/>
                <a:gd name="T2" fmla="*/ 24 w 24"/>
                <a:gd name="T3" fmla="*/ 101 h 107"/>
                <a:gd name="T4" fmla="*/ 0 w 24"/>
                <a:gd name="T5" fmla="*/ 101 h 107"/>
                <a:gd name="T6" fmla="*/ 0 w 24"/>
                <a:gd name="T7" fmla="*/ 107 h 107"/>
                <a:gd name="T8" fmla="*/ 24 w 24"/>
                <a:gd name="T9" fmla="*/ 107 h 107"/>
                <a:gd name="T10" fmla="*/ 24 w 24"/>
                <a:gd name="T11" fmla="*/ 78 h 107"/>
                <a:gd name="T12" fmla="*/ 24 w 24"/>
                <a:gd name="T13" fmla="*/ 0 h 107"/>
                <a:gd name="T14" fmla="*/ 0 w 24"/>
                <a:gd name="T15" fmla="*/ 0 h 107"/>
                <a:gd name="T16" fmla="*/ 0 w 24"/>
                <a:gd name="T17" fmla="*/ 78 h 107"/>
                <a:gd name="T18" fmla="*/ 24 w 24"/>
                <a:gd name="T19" fmla="*/ 78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07">
                  <a:moveTo>
                    <a:pt x="24" y="107"/>
                  </a:moveTo>
                  <a:lnTo>
                    <a:pt x="24" y="101"/>
                  </a:lnTo>
                  <a:lnTo>
                    <a:pt x="0" y="101"/>
                  </a:lnTo>
                  <a:lnTo>
                    <a:pt x="0" y="107"/>
                  </a:lnTo>
                  <a:lnTo>
                    <a:pt x="24" y="107"/>
                  </a:lnTo>
                  <a:close/>
                  <a:moveTo>
                    <a:pt x="24" y="78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24" y="78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14" name="Freeform 131"/>
            <p:cNvSpPr>
              <a:spLocks noEditPoints="1"/>
            </p:cNvSpPr>
            <p:nvPr/>
          </p:nvSpPr>
          <p:spPr bwMode="auto">
            <a:xfrm>
              <a:off x="4282" y="3065"/>
              <a:ext cx="24" cy="107"/>
            </a:xfrm>
            <a:custGeom>
              <a:avLst/>
              <a:gdLst>
                <a:gd name="T0" fmla="*/ 24 w 24"/>
                <a:gd name="T1" fmla="*/ 107 h 107"/>
                <a:gd name="T2" fmla="*/ 24 w 24"/>
                <a:gd name="T3" fmla="*/ 101 h 107"/>
                <a:gd name="T4" fmla="*/ 0 w 24"/>
                <a:gd name="T5" fmla="*/ 101 h 107"/>
                <a:gd name="T6" fmla="*/ 0 w 24"/>
                <a:gd name="T7" fmla="*/ 107 h 107"/>
                <a:gd name="T8" fmla="*/ 24 w 24"/>
                <a:gd name="T9" fmla="*/ 107 h 107"/>
                <a:gd name="T10" fmla="*/ 24 w 24"/>
                <a:gd name="T11" fmla="*/ 77 h 107"/>
                <a:gd name="T12" fmla="*/ 24 w 24"/>
                <a:gd name="T13" fmla="*/ 0 h 107"/>
                <a:gd name="T14" fmla="*/ 0 w 24"/>
                <a:gd name="T15" fmla="*/ 0 h 107"/>
                <a:gd name="T16" fmla="*/ 0 w 24"/>
                <a:gd name="T17" fmla="*/ 77 h 107"/>
                <a:gd name="T18" fmla="*/ 24 w 24"/>
                <a:gd name="T19" fmla="*/ 77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07">
                  <a:moveTo>
                    <a:pt x="24" y="107"/>
                  </a:moveTo>
                  <a:lnTo>
                    <a:pt x="24" y="101"/>
                  </a:lnTo>
                  <a:lnTo>
                    <a:pt x="0" y="101"/>
                  </a:lnTo>
                  <a:lnTo>
                    <a:pt x="0" y="107"/>
                  </a:lnTo>
                  <a:lnTo>
                    <a:pt x="24" y="107"/>
                  </a:lnTo>
                  <a:close/>
                  <a:moveTo>
                    <a:pt x="24" y="77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77"/>
                  </a:lnTo>
                  <a:lnTo>
                    <a:pt x="24" y="77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15" name="Freeform 132"/>
            <p:cNvSpPr>
              <a:spLocks noEditPoints="1"/>
            </p:cNvSpPr>
            <p:nvPr/>
          </p:nvSpPr>
          <p:spPr bwMode="auto">
            <a:xfrm>
              <a:off x="4282" y="2933"/>
              <a:ext cx="24" cy="108"/>
            </a:xfrm>
            <a:custGeom>
              <a:avLst/>
              <a:gdLst>
                <a:gd name="T0" fmla="*/ 24 w 24"/>
                <a:gd name="T1" fmla="*/ 108 h 108"/>
                <a:gd name="T2" fmla="*/ 24 w 24"/>
                <a:gd name="T3" fmla="*/ 102 h 108"/>
                <a:gd name="T4" fmla="*/ 0 w 24"/>
                <a:gd name="T5" fmla="*/ 102 h 108"/>
                <a:gd name="T6" fmla="*/ 0 w 24"/>
                <a:gd name="T7" fmla="*/ 108 h 108"/>
                <a:gd name="T8" fmla="*/ 24 w 24"/>
                <a:gd name="T9" fmla="*/ 108 h 108"/>
                <a:gd name="T10" fmla="*/ 24 w 24"/>
                <a:gd name="T11" fmla="*/ 78 h 108"/>
                <a:gd name="T12" fmla="*/ 24 w 24"/>
                <a:gd name="T13" fmla="*/ 0 h 108"/>
                <a:gd name="T14" fmla="*/ 0 w 24"/>
                <a:gd name="T15" fmla="*/ 0 h 108"/>
                <a:gd name="T16" fmla="*/ 0 w 24"/>
                <a:gd name="T17" fmla="*/ 78 h 108"/>
                <a:gd name="T18" fmla="*/ 24 w 24"/>
                <a:gd name="T19" fmla="*/ 78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08">
                  <a:moveTo>
                    <a:pt x="24" y="108"/>
                  </a:moveTo>
                  <a:lnTo>
                    <a:pt x="24" y="102"/>
                  </a:lnTo>
                  <a:lnTo>
                    <a:pt x="0" y="102"/>
                  </a:lnTo>
                  <a:lnTo>
                    <a:pt x="0" y="108"/>
                  </a:lnTo>
                  <a:lnTo>
                    <a:pt x="24" y="108"/>
                  </a:lnTo>
                  <a:close/>
                  <a:moveTo>
                    <a:pt x="24" y="78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24" y="78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16" name="Freeform 133"/>
            <p:cNvSpPr>
              <a:spLocks noEditPoints="1"/>
            </p:cNvSpPr>
            <p:nvPr/>
          </p:nvSpPr>
          <p:spPr bwMode="auto">
            <a:xfrm>
              <a:off x="4282" y="2796"/>
              <a:ext cx="24" cy="113"/>
            </a:xfrm>
            <a:custGeom>
              <a:avLst/>
              <a:gdLst>
                <a:gd name="T0" fmla="*/ 24 w 24"/>
                <a:gd name="T1" fmla="*/ 113 h 113"/>
                <a:gd name="T2" fmla="*/ 24 w 24"/>
                <a:gd name="T3" fmla="*/ 101 h 113"/>
                <a:gd name="T4" fmla="*/ 0 w 24"/>
                <a:gd name="T5" fmla="*/ 101 h 113"/>
                <a:gd name="T6" fmla="*/ 0 w 24"/>
                <a:gd name="T7" fmla="*/ 113 h 113"/>
                <a:gd name="T8" fmla="*/ 24 w 24"/>
                <a:gd name="T9" fmla="*/ 113 h 113"/>
                <a:gd name="T10" fmla="*/ 24 w 24"/>
                <a:gd name="T11" fmla="*/ 83 h 113"/>
                <a:gd name="T12" fmla="*/ 24 w 24"/>
                <a:gd name="T13" fmla="*/ 0 h 113"/>
                <a:gd name="T14" fmla="*/ 0 w 24"/>
                <a:gd name="T15" fmla="*/ 0 h 113"/>
                <a:gd name="T16" fmla="*/ 0 w 24"/>
                <a:gd name="T17" fmla="*/ 83 h 113"/>
                <a:gd name="T18" fmla="*/ 24 w 24"/>
                <a:gd name="T19" fmla="*/ 83 h 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13">
                  <a:moveTo>
                    <a:pt x="24" y="113"/>
                  </a:moveTo>
                  <a:lnTo>
                    <a:pt x="24" y="101"/>
                  </a:lnTo>
                  <a:lnTo>
                    <a:pt x="0" y="101"/>
                  </a:lnTo>
                  <a:lnTo>
                    <a:pt x="0" y="113"/>
                  </a:lnTo>
                  <a:lnTo>
                    <a:pt x="24" y="113"/>
                  </a:lnTo>
                  <a:close/>
                  <a:moveTo>
                    <a:pt x="24" y="83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83"/>
                  </a:lnTo>
                  <a:lnTo>
                    <a:pt x="24" y="83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17" name="Freeform 134"/>
            <p:cNvSpPr>
              <a:spLocks noEditPoints="1"/>
            </p:cNvSpPr>
            <p:nvPr/>
          </p:nvSpPr>
          <p:spPr bwMode="auto">
            <a:xfrm>
              <a:off x="4282" y="2664"/>
              <a:ext cx="24" cy="114"/>
            </a:xfrm>
            <a:custGeom>
              <a:avLst/>
              <a:gdLst>
                <a:gd name="T0" fmla="*/ 24 w 24"/>
                <a:gd name="T1" fmla="*/ 114 h 114"/>
                <a:gd name="T2" fmla="*/ 24 w 24"/>
                <a:gd name="T3" fmla="*/ 102 h 114"/>
                <a:gd name="T4" fmla="*/ 0 w 24"/>
                <a:gd name="T5" fmla="*/ 102 h 114"/>
                <a:gd name="T6" fmla="*/ 0 w 24"/>
                <a:gd name="T7" fmla="*/ 114 h 114"/>
                <a:gd name="T8" fmla="*/ 24 w 24"/>
                <a:gd name="T9" fmla="*/ 114 h 114"/>
                <a:gd name="T10" fmla="*/ 24 w 24"/>
                <a:gd name="T11" fmla="*/ 78 h 114"/>
                <a:gd name="T12" fmla="*/ 24 w 24"/>
                <a:gd name="T13" fmla="*/ 0 h 114"/>
                <a:gd name="T14" fmla="*/ 0 w 24"/>
                <a:gd name="T15" fmla="*/ 0 h 114"/>
                <a:gd name="T16" fmla="*/ 0 w 24"/>
                <a:gd name="T17" fmla="*/ 78 h 114"/>
                <a:gd name="T18" fmla="*/ 24 w 24"/>
                <a:gd name="T19" fmla="*/ 78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14">
                  <a:moveTo>
                    <a:pt x="24" y="114"/>
                  </a:moveTo>
                  <a:lnTo>
                    <a:pt x="24" y="102"/>
                  </a:lnTo>
                  <a:lnTo>
                    <a:pt x="0" y="102"/>
                  </a:lnTo>
                  <a:lnTo>
                    <a:pt x="0" y="114"/>
                  </a:lnTo>
                  <a:lnTo>
                    <a:pt x="24" y="114"/>
                  </a:lnTo>
                  <a:close/>
                  <a:moveTo>
                    <a:pt x="24" y="78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24" y="78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18" name="Freeform 135"/>
            <p:cNvSpPr>
              <a:spLocks noEditPoints="1"/>
            </p:cNvSpPr>
            <p:nvPr/>
          </p:nvSpPr>
          <p:spPr bwMode="auto">
            <a:xfrm>
              <a:off x="4282" y="2533"/>
              <a:ext cx="24" cy="108"/>
            </a:xfrm>
            <a:custGeom>
              <a:avLst/>
              <a:gdLst>
                <a:gd name="T0" fmla="*/ 24 w 24"/>
                <a:gd name="T1" fmla="*/ 108 h 108"/>
                <a:gd name="T2" fmla="*/ 24 w 24"/>
                <a:gd name="T3" fmla="*/ 102 h 108"/>
                <a:gd name="T4" fmla="*/ 0 w 24"/>
                <a:gd name="T5" fmla="*/ 102 h 108"/>
                <a:gd name="T6" fmla="*/ 0 w 24"/>
                <a:gd name="T7" fmla="*/ 108 h 108"/>
                <a:gd name="T8" fmla="*/ 24 w 24"/>
                <a:gd name="T9" fmla="*/ 108 h 108"/>
                <a:gd name="T10" fmla="*/ 24 w 24"/>
                <a:gd name="T11" fmla="*/ 78 h 108"/>
                <a:gd name="T12" fmla="*/ 24 w 24"/>
                <a:gd name="T13" fmla="*/ 0 h 108"/>
                <a:gd name="T14" fmla="*/ 0 w 24"/>
                <a:gd name="T15" fmla="*/ 0 h 108"/>
                <a:gd name="T16" fmla="*/ 0 w 24"/>
                <a:gd name="T17" fmla="*/ 78 h 108"/>
                <a:gd name="T18" fmla="*/ 24 w 24"/>
                <a:gd name="T19" fmla="*/ 78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08">
                  <a:moveTo>
                    <a:pt x="24" y="108"/>
                  </a:moveTo>
                  <a:lnTo>
                    <a:pt x="24" y="102"/>
                  </a:lnTo>
                  <a:lnTo>
                    <a:pt x="0" y="102"/>
                  </a:lnTo>
                  <a:lnTo>
                    <a:pt x="0" y="108"/>
                  </a:lnTo>
                  <a:lnTo>
                    <a:pt x="24" y="108"/>
                  </a:lnTo>
                  <a:close/>
                  <a:moveTo>
                    <a:pt x="24" y="78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24" y="78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19" name="Freeform 136"/>
            <p:cNvSpPr>
              <a:spLocks noEditPoints="1"/>
            </p:cNvSpPr>
            <p:nvPr/>
          </p:nvSpPr>
          <p:spPr bwMode="auto">
            <a:xfrm>
              <a:off x="4282" y="2402"/>
              <a:ext cx="24" cy="107"/>
            </a:xfrm>
            <a:custGeom>
              <a:avLst/>
              <a:gdLst>
                <a:gd name="T0" fmla="*/ 24 w 24"/>
                <a:gd name="T1" fmla="*/ 107 h 107"/>
                <a:gd name="T2" fmla="*/ 24 w 24"/>
                <a:gd name="T3" fmla="*/ 101 h 107"/>
                <a:gd name="T4" fmla="*/ 0 w 24"/>
                <a:gd name="T5" fmla="*/ 101 h 107"/>
                <a:gd name="T6" fmla="*/ 0 w 24"/>
                <a:gd name="T7" fmla="*/ 107 h 107"/>
                <a:gd name="T8" fmla="*/ 24 w 24"/>
                <a:gd name="T9" fmla="*/ 107 h 107"/>
                <a:gd name="T10" fmla="*/ 24 w 24"/>
                <a:gd name="T11" fmla="*/ 77 h 107"/>
                <a:gd name="T12" fmla="*/ 24 w 24"/>
                <a:gd name="T13" fmla="*/ 0 h 107"/>
                <a:gd name="T14" fmla="*/ 0 w 24"/>
                <a:gd name="T15" fmla="*/ 0 h 107"/>
                <a:gd name="T16" fmla="*/ 0 w 24"/>
                <a:gd name="T17" fmla="*/ 77 h 107"/>
                <a:gd name="T18" fmla="*/ 24 w 24"/>
                <a:gd name="T19" fmla="*/ 77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07">
                  <a:moveTo>
                    <a:pt x="24" y="107"/>
                  </a:moveTo>
                  <a:lnTo>
                    <a:pt x="24" y="101"/>
                  </a:lnTo>
                  <a:lnTo>
                    <a:pt x="0" y="101"/>
                  </a:lnTo>
                  <a:lnTo>
                    <a:pt x="0" y="107"/>
                  </a:lnTo>
                  <a:lnTo>
                    <a:pt x="24" y="107"/>
                  </a:lnTo>
                  <a:close/>
                  <a:moveTo>
                    <a:pt x="24" y="77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77"/>
                  </a:lnTo>
                  <a:lnTo>
                    <a:pt x="24" y="77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20" name="Freeform 137"/>
            <p:cNvSpPr>
              <a:spLocks noEditPoints="1"/>
            </p:cNvSpPr>
            <p:nvPr/>
          </p:nvSpPr>
          <p:spPr bwMode="auto">
            <a:xfrm>
              <a:off x="4282" y="2264"/>
              <a:ext cx="24" cy="114"/>
            </a:xfrm>
            <a:custGeom>
              <a:avLst/>
              <a:gdLst>
                <a:gd name="T0" fmla="*/ 24 w 24"/>
                <a:gd name="T1" fmla="*/ 114 h 114"/>
                <a:gd name="T2" fmla="*/ 24 w 24"/>
                <a:gd name="T3" fmla="*/ 108 h 114"/>
                <a:gd name="T4" fmla="*/ 0 w 24"/>
                <a:gd name="T5" fmla="*/ 108 h 114"/>
                <a:gd name="T6" fmla="*/ 0 w 24"/>
                <a:gd name="T7" fmla="*/ 114 h 114"/>
                <a:gd name="T8" fmla="*/ 24 w 24"/>
                <a:gd name="T9" fmla="*/ 114 h 114"/>
                <a:gd name="T10" fmla="*/ 24 w 24"/>
                <a:gd name="T11" fmla="*/ 84 h 114"/>
                <a:gd name="T12" fmla="*/ 24 w 24"/>
                <a:gd name="T13" fmla="*/ 0 h 114"/>
                <a:gd name="T14" fmla="*/ 0 w 24"/>
                <a:gd name="T15" fmla="*/ 0 h 114"/>
                <a:gd name="T16" fmla="*/ 0 w 24"/>
                <a:gd name="T17" fmla="*/ 84 h 114"/>
                <a:gd name="T18" fmla="*/ 24 w 24"/>
                <a:gd name="T19" fmla="*/ 84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14">
                  <a:moveTo>
                    <a:pt x="24" y="114"/>
                  </a:moveTo>
                  <a:lnTo>
                    <a:pt x="24" y="108"/>
                  </a:lnTo>
                  <a:lnTo>
                    <a:pt x="0" y="108"/>
                  </a:lnTo>
                  <a:lnTo>
                    <a:pt x="0" y="114"/>
                  </a:lnTo>
                  <a:lnTo>
                    <a:pt x="24" y="114"/>
                  </a:lnTo>
                  <a:close/>
                  <a:moveTo>
                    <a:pt x="24" y="84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84"/>
                  </a:lnTo>
                  <a:lnTo>
                    <a:pt x="24" y="84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21" name="Freeform 138"/>
            <p:cNvSpPr>
              <a:spLocks noEditPoints="1"/>
            </p:cNvSpPr>
            <p:nvPr/>
          </p:nvSpPr>
          <p:spPr bwMode="auto">
            <a:xfrm>
              <a:off x="4282" y="2133"/>
              <a:ext cx="24" cy="113"/>
            </a:xfrm>
            <a:custGeom>
              <a:avLst/>
              <a:gdLst>
                <a:gd name="T0" fmla="*/ 24 w 24"/>
                <a:gd name="T1" fmla="*/ 113 h 113"/>
                <a:gd name="T2" fmla="*/ 24 w 24"/>
                <a:gd name="T3" fmla="*/ 101 h 113"/>
                <a:gd name="T4" fmla="*/ 0 w 24"/>
                <a:gd name="T5" fmla="*/ 101 h 113"/>
                <a:gd name="T6" fmla="*/ 0 w 24"/>
                <a:gd name="T7" fmla="*/ 113 h 113"/>
                <a:gd name="T8" fmla="*/ 24 w 24"/>
                <a:gd name="T9" fmla="*/ 113 h 113"/>
                <a:gd name="T10" fmla="*/ 24 w 24"/>
                <a:gd name="T11" fmla="*/ 84 h 113"/>
                <a:gd name="T12" fmla="*/ 24 w 24"/>
                <a:gd name="T13" fmla="*/ 0 h 113"/>
                <a:gd name="T14" fmla="*/ 0 w 24"/>
                <a:gd name="T15" fmla="*/ 0 h 113"/>
                <a:gd name="T16" fmla="*/ 0 w 24"/>
                <a:gd name="T17" fmla="*/ 84 h 113"/>
                <a:gd name="T18" fmla="*/ 24 w 24"/>
                <a:gd name="T19" fmla="*/ 84 h 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13">
                  <a:moveTo>
                    <a:pt x="24" y="113"/>
                  </a:moveTo>
                  <a:lnTo>
                    <a:pt x="24" y="101"/>
                  </a:lnTo>
                  <a:lnTo>
                    <a:pt x="0" y="101"/>
                  </a:lnTo>
                  <a:lnTo>
                    <a:pt x="0" y="113"/>
                  </a:lnTo>
                  <a:lnTo>
                    <a:pt x="24" y="113"/>
                  </a:lnTo>
                  <a:close/>
                  <a:moveTo>
                    <a:pt x="24" y="84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84"/>
                  </a:lnTo>
                  <a:lnTo>
                    <a:pt x="24" y="84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22" name="Freeform 139"/>
            <p:cNvSpPr>
              <a:spLocks noEditPoints="1"/>
            </p:cNvSpPr>
            <p:nvPr/>
          </p:nvSpPr>
          <p:spPr bwMode="auto">
            <a:xfrm>
              <a:off x="4282" y="2002"/>
              <a:ext cx="24" cy="107"/>
            </a:xfrm>
            <a:custGeom>
              <a:avLst/>
              <a:gdLst>
                <a:gd name="T0" fmla="*/ 24 w 24"/>
                <a:gd name="T1" fmla="*/ 107 h 107"/>
                <a:gd name="T2" fmla="*/ 24 w 24"/>
                <a:gd name="T3" fmla="*/ 101 h 107"/>
                <a:gd name="T4" fmla="*/ 0 w 24"/>
                <a:gd name="T5" fmla="*/ 101 h 107"/>
                <a:gd name="T6" fmla="*/ 0 w 24"/>
                <a:gd name="T7" fmla="*/ 107 h 107"/>
                <a:gd name="T8" fmla="*/ 24 w 24"/>
                <a:gd name="T9" fmla="*/ 107 h 107"/>
                <a:gd name="T10" fmla="*/ 24 w 24"/>
                <a:gd name="T11" fmla="*/ 77 h 107"/>
                <a:gd name="T12" fmla="*/ 24 w 24"/>
                <a:gd name="T13" fmla="*/ 0 h 107"/>
                <a:gd name="T14" fmla="*/ 0 w 24"/>
                <a:gd name="T15" fmla="*/ 0 h 107"/>
                <a:gd name="T16" fmla="*/ 0 w 24"/>
                <a:gd name="T17" fmla="*/ 77 h 107"/>
                <a:gd name="T18" fmla="*/ 24 w 24"/>
                <a:gd name="T19" fmla="*/ 77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07">
                  <a:moveTo>
                    <a:pt x="24" y="107"/>
                  </a:moveTo>
                  <a:lnTo>
                    <a:pt x="24" y="101"/>
                  </a:lnTo>
                  <a:lnTo>
                    <a:pt x="0" y="101"/>
                  </a:lnTo>
                  <a:lnTo>
                    <a:pt x="0" y="107"/>
                  </a:lnTo>
                  <a:lnTo>
                    <a:pt x="24" y="107"/>
                  </a:lnTo>
                  <a:close/>
                  <a:moveTo>
                    <a:pt x="24" y="77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77"/>
                  </a:lnTo>
                  <a:lnTo>
                    <a:pt x="24" y="77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23" name="Freeform 140"/>
            <p:cNvSpPr>
              <a:spLocks noEditPoints="1"/>
            </p:cNvSpPr>
            <p:nvPr/>
          </p:nvSpPr>
          <p:spPr bwMode="auto">
            <a:xfrm>
              <a:off x="4282" y="1870"/>
              <a:ext cx="24" cy="108"/>
            </a:xfrm>
            <a:custGeom>
              <a:avLst/>
              <a:gdLst>
                <a:gd name="T0" fmla="*/ 24 w 24"/>
                <a:gd name="T1" fmla="*/ 108 h 108"/>
                <a:gd name="T2" fmla="*/ 24 w 24"/>
                <a:gd name="T3" fmla="*/ 102 h 108"/>
                <a:gd name="T4" fmla="*/ 0 w 24"/>
                <a:gd name="T5" fmla="*/ 102 h 108"/>
                <a:gd name="T6" fmla="*/ 0 w 24"/>
                <a:gd name="T7" fmla="*/ 108 h 108"/>
                <a:gd name="T8" fmla="*/ 24 w 24"/>
                <a:gd name="T9" fmla="*/ 108 h 108"/>
                <a:gd name="T10" fmla="*/ 24 w 24"/>
                <a:gd name="T11" fmla="*/ 78 h 108"/>
                <a:gd name="T12" fmla="*/ 24 w 24"/>
                <a:gd name="T13" fmla="*/ 0 h 108"/>
                <a:gd name="T14" fmla="*/ 0 w 24"/>
                <a:gd name="T15" fmla="*/ 0 h 108"/>
                <a:gd name="T16" fmla="*/ 0 w 24"/>
                <a:gd name="T17" fmla="*/ 78 h 108"/>
                <a:gd name="T18" fmla="*/ 24 w 24"/>
                <a:gd name="T19" fmla="*/ 78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08">
                  <a:moveTo>
                    <a:pt x="24" y="108"/>
                  </a:moveTo>
                  <a:lnTo>
                    <a:pt x="24" y="102"/>
                  </a:lnTo>
                  <a:lnTo>
                    <a:pt x="0" y="102"/>
                  </a:lnTo>
                  <a:lnTo>
                    <a:pt x="0" y="108"/>
                  </a:lnTo>
                  <a:lnTo>
                    <a:pt x="24" y="108"/>
                  </a:lnTo>
                  <a:close/>
                  <a:moveTo>
                    <a:pt x="24" y="78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24" y="78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24" name="Freeform 141"/>
            <p:cNvSpPr>
              <a:spLocks noEditPoints="1"/>
            </p:cNvSpPr>
            <p:nvPr/>
          </p:nvSpPr>
          <p:spPr bwMode="auto">
            <a:xfrm>
              <a:off x="4282" y="1739"/>
              <a:ext cx="24" cy="107"/>
            </a:xfrm>
            <a:custGeom>
              <a:avLst/>
              <a:gdLst>
                <a:gd name="T0" fmla="*/ 24 w 24"/>
                <a:gd name="T1" fmla="*/ 107 h 107"/>
                <a:gd name="T2" fmla="*/ 24 w 24"/>
                <a:gd name="T3" fmla="*/ 101 h 107"/>
                <a:gd name="T4" fmla="*/ 0 w 24"/>
                <a:gd name="T5" fmla="*/ 101 h 107"/>
                <a:gd name="T6" fmla="*/ 0 w 24"/>
                <a:gd name="T7" fmla="*/ 107 h 107"/>
                <a:gd name="T8" fmla="*/ 24 w 24"/>
                <a:gd name="T9" fmla="*/ 107 h 107"/>
                <a:gd name="T10" fmla="*/ 24 w 24"/>
                <a:gd name="T11" fmla="*/ 77 h 107"/>
                <a:gd name="T12" fmla="*/ 24 w 24"/>
                <a:gd name="T13" fmla="*/ 0 h 107"/>
                <a:gd name="T14" fmla="*/ 0 w 24"/>
                <a:gd name="T15" fmla="*/ 0 h 107"/>
                <a:gd name="T16" fmla="*/ 0 w 24"/>
                <a:gd name="T17" fmla="*/ 77 h 107"/>
                <a:gd name="T18" fmla="*/ 24 w 24"/>
                <a:gd name="T19" fmla="*/ 77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07">
                  <a:moveTo>
                    <a:pt x="24" y="107"/>
                  </a:moveTo>
                  <a:lnTo>
                    <a:pt x="24" y="101"/>
                  </a:lnTo>
                  <a:lnTo>
                    <a:pt x="0" y="101"/>
                  </a:lnTo>
                  <a:lnTo>
                    <a:pt x="0" y="107"/>
                  </a:lnTo>
                  <a:lnTo>
                    <a:pt x="24" y="107"/>
                  </a:lnTo>
                  <a:close/>
                  <a:moveTo>
                    <a:pt x="24" y="77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77"/>
                  </a:lnTo>
                  <a:lnTo>
                    <a:pt x="24" y="77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25" name="Freeform 142"/>
            <p:cNvSpPr>
              <a:spLocks noEditPoints="1"/>
            </p:cNvSpPr>
            <p:nvPr/>
          </p:nvSpPr>
          <p:spPr bwMode="auto">
            <a:xfrm>
              <a:off x="4282" y="1602"/>
              <a:ext cx="24" cy="113"/>
            </a:xfrm>
            <a:custGeom>
              <a:avLst/>
              <a:gdLst>
                <a:gd name="T0" fmla="*/ 24 w 24"/>
                <a:gd name="T1" fmla="*/ 113 h 113"/>
                <a:gd name="T2" fmla="*/ 24 w 24"/>
                <a:gd name="T3" fmla="*/ 101 h 113"/>
                <a:gd name="T4" fmla="*/ 0 w 24"/>
                <a:gd name="T5" fmla="*/ 101 h 113"/>
                <a:gd name="T6" fmla="*/ 0 w 24"/>
                <a:gd name="T7" fmla="*/ 113 h 113"/>
                <a:gd name="T8" fmla="*/ 24 w 24"/>
                <a:gd name="T9" fmla="*/ 113 h 113"/>
                <a:gd name="T10" fmla="*/ 24 w 24"/>
                <a:gd name="T11" fmla="*/ 83 h 113"/>
                <a:gd name="T12" fmla="*/ 24 w 24"/>
                <a:gd name="T13" fmla="*/ 0 h 113"/>
                <a:gd name="T14" fmla="*/ 0 w 24"/>
                <a:gd name="T15" fmla="*/ 0 h 113"/>
                <a:gd name="T16" fmla="*/ 0 w 24"/>
                <a:gd name="T17" fmla="*/ 83 h 113"/>
                <a:gd name="T18" fmla="*/ 24 w 24"/>
                <a:gd name="T19" fmla="*/ 83 h 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13">
                  <a:moveTo>
                    <a:pt x="24" y="113"/>
                  </a:moveTo>
                  <a:lnTo>
                    <a:pt x="24" y="101"/>
                  </a:lnTo>
                  <a:lnTo>
                    <a:pt x="0" y="101"/>
                  </a:lnTo>
                  <a:lnTo>
                    <a:pt x="0" y="113"/>
                  </a:lnTo>
                  <a:lnTo>
                    <a:pt x="24" y="113"/>
                  </a:lnTo>
                  <a:close/>
                  <a:moveTo>
                    <a:pt x="24" y="83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83"/>
                  </a:lnTo>
                  <a:lnTo>
                    <a:pt x="24" y="83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26" name="Freeform 143"/>
            <p:cNvSpPr>
              <a:spLocks noEditPoints="1"/>
            </p:cNvSpPr>
            <p:nvPr/>
          </p:nvSpPr>
          <p:spPr bwMode="auto">
            <a:xfrm>
              <a:off x="4282" y="1470"/>
              <a:ext cx="24" cy="114"/>
            </a:xfrm>
            <a:custGeom>
              <a:avLst/>
              <a:gdLst>
                <a:gd name="T0" fmla="*/ 24 w 24"/>
                <a:gd name="T1" fmla="*/ 114 h 114"/>
                <a:gd name="T2" fmla="*/ 24 w 24"/>
                <a:gd name="T3" fmla="*/ 102 h 114"/>
                <a:gd name="T4" fmla="*/ 0 w 24"/>
                <a:gd name="T5" fmla="*/ 102 h 114"/>
                <a:gd name="T6" fmla="*/ 0 w 24"/>
                <a:gd name="T7" fmla="*/ 114 h 114"/>
                <a:gd name="T8" fmla="*/ 24 w 24"/>
                <a:gd name="T9" fmla="*/ 114 h 114"/>
                <a:gd name="T10" fmla="*/ 24 w 24"/>
                <a:gd name="T11" fmla="*/ 78 h 114"/>
                <a:gd name="T12" fmla="*/ 24 w 24"/>
                <a:gd name="T13" fmla="*/ 0 h 114"/>
                <a:gd name="T14" fmla="*/ 0 w 24"/>
                <a:gd name="T15" fmla="*/ 0 h 114"/>
                <a:gd name="T16" fmla="*/ 0 w 24"/>
                <a:gd name="T17" fmla="*/ 78 h 114"/>
                <a:gd name="T18" fmla="*/ 24 w 24"/>
                <a:gd name="T19" fmla="*/ 78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14">
                  <a:moveTo>
                    <a:pt x="24" y="114"/>
                  </a:moveTo>
                  <a:lnTo>
                    <a:pt x="24" y="102"/>
                  </a:lnTo>
                  <a:lnTo>
                    <a:pt x="0" y="102"/>
                  </a:lnTo>
                  <a:lnTo>
                    <a:pt x="0" y="114"/>
                  </a:lnTo>
                  <a:lnTo>
                    <a:pt x="24" y="114"/>
                  </a:lnTo>
                  <a:close/>
                  <a:moveTo>
                    <a:pt x="24" y="78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24" y="78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27" name="Freeform 144"/>
            <p:cNvSpPr>
              <a:spLocks noEditPoints="1"/>
            </p:cNvSpPr>
            <p:nvPr/>
          </p:nvSpPr>
          <p:spPr bwMode="auto">
            <a:xfrm>
              <a:off x="4282" y="1339"/>
              <a:ext cx="24" cy="107"/>
            </a:xfrm>
            <a:custGeom>
              <a:avLst/>
              <a:gdLst>
                <a:gd name="T0" fmla="*/ 24 w 24"/>
                <a:gd name="T1" fmla="*/ 107 h 107"/>
                <a:gd name="T2" fmla="*/ 24 w 24"/>
                <a:gd name="T3" fmla="*/ 101 h 107"/>
                <a:gd name="T4" fmla="*/ 0 w 24"/>
                <a:gd name="T5" fmla="*/ 101 h 107"/>
                <a:gd name="T6" fmla="*/ 0 w 24"/>
                <a:gd name="T7" fmla="*/ 107 h 107"/>
                <a:gd name="T8" fmla="*/ 24 w 24"/>
                <a:gd name="T9" fmla="*/ 107 h 107"/>
                <a:gd name="T10" fmla="*/ 24 w 24"/>
                <a:gd name="T11" fmla="*/ 77 h 107"/>
                <a:gd name="T12" fmla="*/ 24 w 24"/>
                <a:gd name="T13" fmla="*/ 0 h 107"/>
                <a:gd name="T14" fmla="*/ 0 w 24"/>
                <a:gd name="T15" fmla="*/ 0 h 107"/>
                <a:gd name="T16" fmla="*/ 0 w 24"/>
                <a:gd name="T17" fmla="*/ 77 h 107"/>
                <a:gd name="T18" fmla="*/ 24 w 24"/>
                <a:gd name="T19" fmla="*/ 77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07">
                  <a:moveTo>
                    <a:pt x="24" y="107"/>
                  </a:moveTo>
                  <a:lnTo>
                    <a:pt x="24" y="101"/>
                  </a:lnTo>
                  <a:lnTo>
                    <a:pt x="0" y="101"/>
                  </a:lnTo>
                  <a:lnTo>
                    <a:pt x="0" y="107"/>
                  </a:lnTo>
                  <a:lnTo>
                    <a:pt x="24" y="107"/>
                  </a:lnTo>
                  <a:close/>
                  <a:moveTo>
                    <a:pt x="24" y="77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77"/>
                  </a:lnTo>
                  <a:lnTo>
                    <a:pt x="24" y="77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28" name="Freeform 145"/>
            <p:cNvSpPr>
              <a:spLocks noEditPoints="1"/>
            </p:cNvSpPr>
            <p:nvPr/>
          </p:nvSpPr>
          <p:spPr bwMode="auto">
            <a:xfrm>
              <a:off x="4282" y="1207"/>
              <a:ext cx="24" cy="108"/>
            </a:xfrm>
            <a:custGeom>
              <a:avLst/>
              <a:gdLst>
                <a:gd name="T0" fmla="*/ 24 w 24"/>
                <a:gd name="T1" fmla="*/ 108 h 108"/>
                <a:gd name="T2" fmla="*/ 24 w 24"/>
                <a:gd name="T3" fmla="*/ 102 h 108"/>
                <a:gd name="T4" fmla="*/ 0 w 24"/>
                <a:gd name="T5" fmla="*/ 102 h 108"/>
                <a:gd name="T6" fmla="*/ 0 w 24"/>
                <a:gd name="T7" fmla="*/ 108 h 108"/>
                <a:gd name="T8" fmla="*/ 24 w 24"/>
                <a:gd name="T9" fmla="*/ 108 h 108"/>
                <a:gd name="T10" fmla="*/ 24 w 24"/>
                <a:gd name="T11" fmla="*/ 78 h 108"/>
                <a:gd name="T12" fmla="*/ 24 w 24"/>
                <a:gd name="T13" fmla="*/ 0 h 108"/>
                <a:gd name="T14" fmla="*/ 0 w 24"/>
                <a:gd name="T15" fmla="*/ 0 h 108"/>
                <a:gd name="T16" fmla="*/ 0 w 24"/>
                <a:gd name="T17" fmla="*/ 78 h 108"/>
                <a:gd name="T18" fmla="*/ 24 w 24"/>
                <a:gd name="T19" fmla="*/ 78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08">
                  <a:moveTo>
                    <a:pt x="24" y="108"/>
                  </a:moveTo>
                  <a:lnTo>
                    <a:pt x="24" y="102"/>
                  </a:lnTo>
                  <a:lnTo>
                    <a:pt x="0" y="102"/>
                  </a:lnTo>
                  <a:lnTo>
                    <a:pt x="0" y="108"/>
                  </a:lnTo>
                  <a:lnTo>
                    <a:pt x="24" y="108"/>
                  </a:lnTo>
                  <a:close/>
                  <a:moveTo>
                    <a:pt x="24" y="78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24" y="78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29" name="Freeform 146"/>
            <p:cNvSpPr>
              <a:spLocks noEditPoints="1"/>
            </p:cNvSpPr>
            <p:nvPr/>
          </p:nvSpPr>
          <p:spPr bwMode="auto">
            <a:xfrm>
              <a:off x="4282" y="1070"/>
              <a:ext cx="24" cy="114"/>
            </a:xfrm>
            <a:custGeom>
              <a:avLst/>
              <a:gdLst>
                <a:gd name="T0" fmla="*/ 24 w 24"/>
                <a:gd name="T1" fmla="*/ 114 h 114"/>
                <a:gd name="T2" fmla="*/ 24 w 24"/>
                <a:gd name="T3" fmla="*/ 102 h 114"/>
                <a:gd name="T4" fmla="*/ 0 w 24"/>
                <a:gd name="T5" fmla="*/ 102 h 114"/>
                <a:gd name="T6" fmla="*/ 0 w 24"/>
                <a:gd name="T7" fmla="*/ 114 h 114"/>
                <a:gd name="T8" fmla="*/ 24 w 24"/>
                <a:gd name="T9" fmla="*/ 114 h 114"/>
                <a:gd name="T10" fmla="*/ 24 w 24"/>
                <a:gd name="T11" fmla="*/ 84 h 114"/>
                <a:gd name="T12" fmla="*/ 24 w 24"/>
                <a:gd name="T13" fmla="*/ 0 h 114"/>
                <a:gd name="T14" fmla="*/ 0 w 24"/>
                <a:gd name="T15" fmla="*/ 0 h 114"/>
                <a:gd name="T16" fmla="*/ 0 w 24"/>
                <a:gd name="T17" fmla="*/ 84 h 114"/>
                <a:gd name="T18" fmla="*/ 24 w 24"/>
                <a:gd name="T19" fmla="*/ 84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14">
                  <a:moveTo>
                    <a:pt x="24" y="114"/>
                  </a:moveTo>
                  <a:lnTo>
                    <a:pt x="24" y="102"/>
                  </a:lnTo>
                  <a:lnTo>
                    <a:pt x="0" y="102"/>
                  </a:lnTo>
                  <a:lnTo>
                    <a:pt x="0" y="114"/>
                  </a:lnTo>
                  <a:lnTo>
                    <a:pt x="24" y="114"/>
                  </a:lnTo>
                  <a:close/>
                  <a:moveTo>
                    <a:pt x="24" y="84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84"/>
                  </a:lnTo>
                  <a:lnTo>
                    <a:pt x="24" y="84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30" name="Freeform 147"/>
            <p:cNvSpPr>
              <a:spLocks noEditPoints="1"/>
            </p:cNvSpPr>
            <p:nvPr/>
          </p:nvSpPr>
          <p:spPr bwMode="auto">
            <a:xfrm>
              <a:off x="4282" y="939"/>
              <a:ext cx="24" cy="113"/>
            </a:xfrm>
            <a:custGeom>
              <a:avLst/>
              <a:gdLst>
                <a:gd name="T0" fmla="*/ 24 w 24"/>
                <a:gd name="T1" fmla="*/ 113 h 113"/>
                <a:gd name="T2" fmla="*/ 24 w 24"/>
                <a:gd name="T3" fmla="*/ 101 h 113"/>
                <a:gd name="T4" fmla="*/ 0 w 24"/>
                <a:gd name="T5" fmla="*/ 101 h 113"/>
                <a:gd name="T6" fmla="*/ 0 w 24"/>
                <a:gd name="T7" fmla="*/ 113 h 113"/>
                <a:gd name="T8" fmla="*/ 24 w 24"/>
                <a:gd name="T9" fmla="*/ 113 h 113"/>
                <a:gd name="T10" fmla="*/ 24 w 24"/>
                <a:gd name="T11" fmla="*/ 77 h 113"/>
                <a:gd name="T12" fmla="*/ 24 w 24"/>
                <a:gd name="T13" fmla="*/ 0 h 113"/>
                <a:gd name="T14" fmla="*/ 0 w 24"/>
                <a:gd name="T15" fmla="*/ 0 h 113"/>
                <a:gd name="T16" fmla="*/ 0 w 24"/>
                <a:gd name="T17" fmla="*/ 77 h 113"/>
                <a:gd name="T18" fmla="*/ 24 w 24"/>
                <a:gd name="T19" fmla="*/ 77 h 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13">
                  <a:moveTo>
                    <a:pt x="24" y="113"/>
                  </a:moveTo>
                  <a:lnTo>
                    <a:pt x="24" y="101"/>
                  </a:lnTo>
                  <a:lnTo>
                    <a:pt x="0" y="101"/>
                  </a:lnTo>
                  <a:lnTo>
                    <a:pt x="0" y="113"/>
                  </a:lnTo>
                  <a:lnTo>
                    <a:pt x="24" y="113"/>
                  </a:lnTo>
                  <a:close/>
                  <a:moveTo>
                    <a:pt x="24" y="77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77"/>
                  </a:lnTo>
                  <a:lnTo>
                    <a:pt x="24" y="77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31" name="Freeform 148"/>
            <p:cNvSpPr>
              <a:spLocks noEditPoints="1"/>
            </p:cNvSpPr>
            <p:nvPr/>
          </p:nvSpPr>
          <p:spPr bwMode="auto">
            <a:xfrm>
              <a:off x="4282" y="807"/>
              <a:ext cx="24" cy="108"/>
            </a:xfrm>
            <a:custGeom>
              <a:avLst/>
              <a:gdLst>
                <a:gd name="T0" fmla="*/ 24 w 24"/>
                <a:gd name="T1" fmla="*/ 108 h 108"/>
                <a:gd name="T2" fmla="*/ 24 w 24"/>
                <a:gd name="T3" fmla="*/ 102 h 108"/>
                <a:gd name="T4" fmla="*/ 0 w 24"/>
                <a:gd name="T5" fmla="*/ 102 h 108"/>
                <a:gd name="T6" fmla="*/ 0 w 24"/>
                <a:gd name="T7" fmla="*/ 108 h 108"/>
                <a:gd name="T8" fmla="*/ 24 w 24"/>
                <a:gd name="T9" fmla="*/ 108 h 108"/>
                <a:gd name="T10" fmla="*/ 24 w 24"/>
                <a:gd name="T11" fmla="*/ 78 h 108"/>
                <a:gd name="T12" fmla="*/ 24 w 24"/>
                <a:gd name="T13" fmla="*/ 0 h 108"/>
                <a:gd name="T14" fmla="*/ 0 w 24"/>
                <a:gd name="T15" fmla="*/ 0 h 108"/>
                <a:gd name="T16" fmla="*/ 0 w 24"/>
                <a:gd name="T17" fmla="*/ 78 h 108"/>
                <a:gd name="T18" fmla="*/ 24 w 24"/>
                <a:gd name="T19" fmla="*/ 78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08">
                  <a:moveTo>
                    <a:pt x="24" y="108"/>
                  </a:moveTo>
                  <a:lnTo>
                    <a:pt x="24" y="102"/>
                  </a:lnTo>
                  <a:lnTo>
                    <a:pt x="0" y="102"/>
                  </a:lnTo>
                  <a:lnTo>
                    <a:pt x="0" y="108"/>
                  </a:lnTo>
                  <a:lnTo>
                    <a:pt x="24" y="108"/>
                  </a:lnTo>
                  <a:close/>
                  <a:moveTo>
                    <a:pt x="24" y="78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24" y="78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32" name="Freeform 149"/>
            <p:cNvSpPr>
              <a:spLocks noEditPoints="1"/>
            </p:cNvSpPr>
            <p:nvPr/>
          </p:nvSpPr>
          <p:spPr bwMode="auto">
            <a:xfrm>
              <a:off x="4282" y="676"/>
              <a:ext cx="24" cy="107"/>
            </a:xfrm>
            <a:custGeom>
              <a:avLst/>
              <a:gdLst>
                <a:gd name="T0" fmla="*/ 24 w 24"/>
                <a:gd name="T1" fmla="*/ 107 h 107"/>
                <a:gd name="T2" fmla="*/ 24 w 24"/>
                <a:gd name="T3" fmla="*/ 101 h 107"/>
                <a:gd name="T4" fmla="*/ 0 w 24"/>
                <a:gd name="T5" fmla="*/ 101 h 107"/>
                <a:gd name="T6" fmla="*/ 0 w 24"/>
                <a:gd name="T7" fmla="*/ 107 h 107"/>
                <a:gd name="T8" fmla="*/ 24 w 24"/>
                <a:gd name="T9" fmla="*/ 107 h 107"/>
                <a:gd name="T10" fmla="*/ 24 w 24"/>
                <a:gd name="T11" fmla="*/ 78 h 107"/>
                <a:gd name="T12" fmla="*/ 24 w 24"/>
                <a:gd name="T13" fmla="*/ 0 h 107"/>
                <a:gd name="T14" fmla="*/ 0 w 24"/>
                <a:gd name="T15" fmla="*/ 0 h 107"/>
                <a:gd name="T16" fmla="*/ 0 w 24"/>
                <a:gd name="T17" fmla="*/ 78 h 107"/>
                <a:gd name="T18" fmla="*/ 24 w 24"/>
                <a:gd name="T19" fmla="*/ 78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07">
                  <a:moveTo>
                    <a:pt x="24" y="107"/>
                  </a:moveTo>
                  <a:lnTo>
                    <a:pt x="24" y="101"/>
                  </a:lnTo>
                  <a:lnTo>
                    <a:pt x="0" y="101"/>
                  </a:lnTo>
                  <a:lnTo>
                    <a:pt x="0" y="107"/>
                  </a:lnTo>
                  <a:lnTo>
                    <a:pt x="24" y="107"/>
                  </a:lnTo>
                  <a:close/>
                  <a:moveTo>
                    <a:pt x="24" y="78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24" y="78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33" name="Freeform 150"/>
            <p:cNvSpPr>
              <a:spLocks noEditPoints="1"/>
            </p:cNvSpPr>
            <p:nvPr/>
          </p:nvSpPr>
          <p:spPr bwMode="auto">
            <a:xfrm>
              <a:off x="4282" y="539"/>
              <a:ext cx="24" cy="113"/>
            </a:xfrm>
            <a:custGeom>
              <a:avLst/>
              <a:gdLst>
                <a:gd name="T0" fmla="*/ 24 w 24"/>
                <a:gd name="T1" fmla="*/ 113 h 113"/>
                <a:gd name="T2" fmla="*/ 24 w 24"/>
                <a:gd name="T3" fmla="*/ 107 h 113"/>
                <a:gd name="T4" fmla="*/ 0 w 24"/>
                <a:gd name="T5" fmla="*/ 107 h 113"/>
                <a:gd name="T6" fmla="*/ 0 w 24"/>
                <a:gd name="T7" fmla="*/ 113 h 113"/>
                <a:gd name="T8" fmla="*/ 24 w 24"/>
                <a:gd name="T9" fmla="*/ 113 h 113"/>
                <a:gd name="T10" fmla="*/ 24 w 24"/>
                <a:gd name="T11" fmla="*/ 83 h 113"/>
                <a:gd name="T12" fmla="*/ 24 w 24"/>
                <a:gd name="T13" fmla="*/ 0 h 113"/>
                <a:gd name="T14" fmla="*/ 0 w 24"/>
                <a:gd name="T15" fmla="*/ 0 h 113"/>
                <a:gd name="T16" fmla="*/ 0 w 24"/>
                <a:gd name="T17" fmla="*/ 83 h 113"/>
                <a:gd name="T18" fmla="*/ 24 w 24"/>
                <a:gd name="T19" fmla="*/ 83 h 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13">
                  <a:moveTo>
                    <a:pt x="24" y="113"/>
                  </a:moveTo>
                  <a:lnTo>
                    <a:pt x="24" y="107"/>
                  </a:lnTo>
                  <a:lnTo>
                    <a:pt x="0" y="107"/>
                  </a:lnTo>
                  <a:lnTo>
                    <a:pt x="0" y="113"/>
                  </a:lnTo>
                  <a:lnTo>
                    <a:pt x="24" y="113"/>
                  </a:lnTo>
                  <a:close/>
                  <a:moveTo>
                    <a:pt x="24" y="83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83"/>
                  </a:lnTo>
                  <a:lnTo>
                    <a:pt x="24" y="83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34" name="Freeform 151"/>
            <p:cNvSpPr>
              <a:spLocks noEditPoints="1"/>
            </p:cNvSpPr>
            <p:nvPr/>
          </p:nvSpPr>
          <p:spPr bwMode="auto">
            <a:xfrm>
              <a:off x="4282" y="407"/>
              <a:ext cx="24" cy="114"/>
            </a:xfrm>
            <a:custGeom>
              <a:avLst/>
              <a:gdLst>
                <a:gd name="T0" fmla="*/ 24 w 24"/>
                <a:gd name="T1" fmla="*/ 114 h 114"/>
                <a:gd name="T2" fmla="*/ 24 w 24"/>
                <a:gd name="T3" fmla="*/ 102 h 114"/>
                <a:gd name="T4" fmla="*/ 0 w 24"/>
                <a:gd name="T5" fmla="*/ 102 h 114"/>
                <a:gd name="T6" fmla="*/ 0 w 24"/>
                <a:gd name="T7" fmla="*/ 114 h 114"/>
                <a:gd name="T8" fmla="*/ 24 w 24"/>
                <a:gd name="T9" fmla="*/ 114 h 114"/>
                <a:gd name="T10" fmla="*/ 24 w 24"/>
                <a:gd name="T11" fmla="*/ 84 h 114"/>
                <a:gd name="T12" fmla="*/ 24 w 24"/>
                <a:gd name="T13" fmla="*/ 0 h 114"/>
                <a:gd name="T14" fmla="*/ 0 w 24"/>
                <a:gd name="T15" fmla="*/ 0 h 114"/>
                <a:gd name="T16" fmla="*/ 0 w 24"/>
                <a:gd name="T17" fmla="*/ 84 h 114"/>
                <a:gd name="T18" fmla="*/ 24 w 24"/>
                <a:gd name="T19" fmla="*/ 84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14">
                  <a:moveTo>
                    <a:pt x="24" y="114"/>
                  </a:moveTo>
                  <a:lnTo>
                    <a:pt x="24" y="102"/>
                  </a:lnTo>
                  <a:lnTo>
                    <a:pt x="0" y="102"/>
                  </a:lnTo>
                  <a:lnTo>
                    <a:pt x="0" y="114"/>
                  </a:lnTo>
                  <a:lnTo>
                    <a:pt x="24" y="114"/>
                  </a:lnTo>
                  <a:close/>
                  <a:moveTo>
                    <a:pt x="24" y="84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84"/>
                  </a:lnTo>
                  <a:lnTo>
                    <a:pt x="24" y="84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35" name="Freeform 152"/>
            <p:cNvSpPr>
              <a:spLocks noEditPoints="1"/>
            </p:cNvSpPr>
            <p:nvPr/>
          </p:nvSpPr>
          <p:spPr bwMode="auto">
            <a:xfrm>
              <a:off x="4282" y="276"/>
              <a:ext cx="24" cy="107"/>
            </a:xfrm>
            <a:custGeom>
              <a:avLst/>
              <a:gdLst>
                <a:gd name="T0" fmla="*/ 24 w 24"/>
                <a:gd name="T1" fmla="*/ 107 h 107"/>
                <a:gd name="T2" fmla="*/ 24 w 24"/>
                <a:gd name="T3" fmla="*/ 101 h 107"/>
                <a:gd name="T4" fmla="*/ 0 w 24"/>
                <a:gd name="T5" fmla="*/ 101 h 107"/>
                <a:gd name="T6" fmla="*/ 0 w 24"/>
                <a:gd name="T7" fmla="*/ 107 h 107"/>
                <a:gd name="T8" fmla="*/ 24 w 24"/>
                <a:gd name="T9" fmla="*/ 107 h 107"/>
                <a:gd name="T10" fmla="*/ 24 w 24"/>
                <a:gd name="T11" fmla="*/ 77 h 107"/>
                <a:gd name="T12" fmla="*/ 24 w 24"/>
                <a:gd name="T13" fmla="*/ 0 h 107"/>
                <a:gd name="T14" fmla="*/ 0 w 24"/>
                <a:gd name="T15" fmla="*/ 0 h 107"/>
                <a:gd name="T16" fmla="*/ 0 w 24"/>
                <a:gd name="T17" fmla="*/ 77 h 107"/>
                <a:gd name="T18" fmla="*/ 24 w 24"/>
                <a:gd name="T19" fmla="*/ 77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07">
                  <a:moveTo>
                    <a:pt x="24" y="107"/>
                  </a:moveTo>
                  <a:lnTo>
                    <a:pt x="24" y="101"/>
                  </a:lnTo>
                  <a:lnTo>
                    <a:pt x="0" y="101"/>
                  </a:lnTo>
                  <a:lnTo>
                    <a:pt x="0" y="107"/>
                  </a:lnTo>
                  <a:lnTo>
                    <a:pt x="24" y="107"/>
                  </a:lnTo>
                  <a:close/>
                  <a:moveTo>
                    <a:pt x="24" y="77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77"/>
                  </a:lnTo>
                  <a:lnTo>
                    <a:pt x="24" y="77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36" name="Rectangle 153"/>
            <p:cNvSpPr>
              <a:spLocks noChangeArrowheads="1"/>
            </p:cNvSpPr>
            <p:nvPr/>
          </p:nvSpPr>
          <p:spPr bwMode="auto">
            <a:xfrm>
              <a:off x="4282" y="246"/>
              <a:ext cx="24" cy="6"/>
            </a:xfrm>
            <a:prstGeom prst="rect">
              <a:avLst/>
            </a:pr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437" name="Freeform 154"/>
            <p:cNvSpPr>
              <a:spLocks/>
            </p:cNvSpPr>
            <p:nvPr/>
          </p:nvSpPr>
          <p:spPr bwMode="auto">
            <a:xfrm>
              <a:off x="4168" y="3942"/>
              <a:ext cx="60" cy="66"/>
            </a:xfrm>
            <a:custGeom>
              <a:avLst/>
              <a:gdLst>
                <a:gd name="T0" fmla="*/ 0 w 60"/>
                <a:gd name="T1" fmla="*/ 66 h 66"/>
                <a:gd name="T2" fmla="*/ 60 w 60"/>
                <a:gd name="T3" fmla="*/ 0 h 66"/>
                <a:gd name="T4" fmla="*/ 0 w 60"/>
                <a:gd name="T5" fmla="*/ 66 h 66"/>
                <a:gd name="T6" fmla="*/ 0 w 60"/>
                <a:gd name="T7" fmla="*/ 66 h 6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0" h="66">
                  <a:moveTo>
                    <a:pt x="0" y="66"/>
                  </a:moveTo>
                  <a:lnTo>
                    <a:pt x="60" y="0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38" name="Freeform 155"/>
            <p:cNvSpPr>
              <a:spLocks/>
            </p:cNvSpPr>
            <p:nvPr/>
          </p:nvSpPr>
          <p:spPr bwMode="auto">
            <a:xfrm>
              <a:off x="4192" y="3942"/>
              <a:ext cx="60" cy="66"/>
            </a:xfrm>
            <a:custGeom>
              <a:avLst/>
              <a:gdLst>
                <a:gd name="T0" fmla="*/ 0 w 60"/>
                <a:gd name="T1" fmla="*/ 66 h 66"/>
                <a:gd name="T2" fmla="*/ 60 w 60"/>
                <a:gd name="T3" fmla="*/ 0 h 66"/>
                <a:gd name="T4" fmla="*/ 0 w 60"/>
                <a:gd name="T5" fmla="*/ 66 h 66"/>
                <a:gd name="T6" fmla="*/ 0 w 60"/>
                <a:gd name="T7" fmla="*/ 66 h 6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0" h="66">
                  <a:moveTo>
                    <a:pt x="0" y="66"/>
                  </a:moveTo>
                  <a:lnTo>
                    <a:pt x="60" y="0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39" name="Freeform 156"/>
            <p:cNvSpPr>
              <a:spLocks/>
            </p:cNvSpPr>
            <p:nvPr/>
          </p:nvSpPr>
          <p:spPr bwMode="auto">
            <a:xfrm>
              <a:off x="4216" y="3942"/>
              <a:ext cx="66" cy="66"/>
            </a:xfrm>
            <a:custGeom>
              <a:avLst/>
              <a:gdLst>
                <a:gd name="T0" fmla="*/ 0 w 66"/>
                <a:gd name="T1" fmla="*/ 66 h 66"/>
                <a:gd name="T2" fmla="*/ 66 w 66"/>
                <a:gd name="T3" fmla="*/ 0 h 66"/>
                <a:gd name="T4" fmla="*/ 0 w 66"/>
                <a:gd name="T5" fmla="*/ 66 h 66"/>
                <a:gd name="T6" fmla="*/ 0 w 66"/>
                <a:gd name="T7" fmla="*/ 66 h 6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6" h="66">
                  <a:moveTo>
                    <a:pt x="0" y="66"/>
                  </a:moveTo>
                  <a:lnTo>
                    <a:pt x="66" y="0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40" name="Freeform 157"/>
            <p:cNvSpPr>
              <a:spLocks/>
            </p:cNvSpPr>
            <p:nvPr/>
          </p:nvSpPr>
          <p:spPr bwMode="auto">
            <a:xfrm>
              <a:off x="4246" y="3942"/>
              <a:ext cx="60" cy="66"/>
            </a:xfrm>
            <a:custGeom>
              <a:avLst/>
              <a:gdLst>
                <a:gd name="T0" fmla="*/ 0 w 60"/>
                <a:gd name="T1" fmla="*/ 66 h 66"/>
                <a:gd name="T2" fmla="*/ 60 w 60"/>
                <a:gd name="T3" fmla="*/ 0 h 66"/>
                <a:gd name="T4" fmla="*/ 0 w 60"/>
                <a:gd name="T5" fmla="*/ 66 h 66"/>
                <a:gd name="T6" fmla="*/ 0 w 60"/>
                <a:gd name="T7" fmla="*/ 66 h 6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0" h="66">
                  <a:moveTo>
                    <a:pt x="0" y="66"/>
                  </a:moveTo>
                  <a:lnTo>
                    <a:pt x="60" y="0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41" name="Freeform 158"/>
            <p:cNvSpPr>
              <a:spLocks/>
            </p:cNvSpPr>
            <p:nvPr/>
          </p:nvSpPr>
          <p:spPr bwMode="auto">
            <a:xfrm>
              <a:off x="4270" y="3942"/>
              <a:ext cx="60" cy="66"/>
            </a:xfrm>
            <a:custGeom>
              <a:avLst/>
              <a:gdLst>
                <a:gd name="T0" fmla="*/ 0 w 60"/>
                <a:gd name="T1" fmla="*/ 66 h 66"/>
                <a:gd name="T2" fmla="*/ 60 w 60"/>
                <a:gd name="T3" fmla="*/ 0 h 66"/>
                <a:gd name="T4" fmla="*/ 0 w 60"/>
                <a:gd name="T5" fmla="*/ 66 h 66"/>
                <a:gd name="T6" fmla="*/ 0 w 60"/>
                <a:gd name="T7" fmla="*/ 66 h 6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0" h="66">
                  <a:moveTo>
                    <a:pt x="0" y="66"/>
                  </a:moveTo>
                  <a:lnTo>
                    <a:pt x="60" y="0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42" name="Freeform 159"/>
            <p:cNvSpPr>
              <a:spLocks/>
            </p:cNvSpPr>
            <p:nvPr/>
          </p:nvSpPr>
          <p:spPr bwMode="auto">
            <a:xfrm>
              <a:off x="4324" y="3942"/>
              <a:ext cx="60" cy="66"/>
            </a:xfrm>
            <a:custGeom>
              <a:avLst/>
              <a:gdLst>
                <a:gd name="T0" fmla="*/ 0 w 60"/>
                <a:gd name="T1" fmla="*/ 66 h 66"/>
                <a:gd name="T2" fmla="*/ 60 w 60"/>
                <a:gd name="T3" fmla="*/ 0 h 66"/>
                <a:gd name="T4" fmla="*/ 0 w 60"/>
                <a:gd name="T5" fmla="*/ 66 h 66"/>
                <a:gd name="T6" fmla="*/ 0 w 60"/>
                <a:gd name="T7" fmla="*/ 66 h 6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0" h="66">
                  <a:moveTo>
                    <a:pt x="0" y="66"/>
                  </a:moveTo>
                  <a:lnTo>
                    <a:pt x="60" y="0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43" name="Freeform 160"/>
            <p:cNvSpPr>
              <a:spLocks/>
            </p:cNvSpPr>
            <p:nvPr/>
          </p:nvSpPr>
          <p:spPr bwMode="auto">
            <a:xfrm>
              <a:off x="4294" y="3942"/>
              <a:ext cx="66" cy="66"/>
            </a:xfrm>
            <a:custGeom>
              <a:avLst/>
              <a:gdLst>
                <a:gd name="T0" fmla="*/ 0 w 66"/>
                <a:gd name="T1" fmla="*/ 66 h 66"/>
                <a:gd name="T2" fmla="*/ 66 w 66"/>
                <a:gd name="T3" fmla="*/ 0 h 66"/>
                <a:gd name="T4" fmla="*/ 0 w 66"/>
                <a:gd name="T5" fmla="*/ 66 h 66"/>
                <a:gd name="T6" fmla="*/ 0 w 66"/>
                <a:gd name="T7" fmla="*/ 66 h 6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6" h="66">
                  <a:moveTo>
                    <a:pt x="0" y="66"/>
                  </a:moveTo>
                  <a:lnTo>
                    <a:pt x="66" y="0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44" name="Freeform 161"/>
            <p:cNvSpPr>
              <a:spLocks/>
            </p:cNvSpPr>
            <p:nvPr/>
          </p:nvSpPr>
          <p:spPr bwMode="auto">
            <a:xfrm>
              <a:off x="4348" y="3942"/>
              <a:ext cx="60" cy="66"/>
            </a:xfrm>
            <a:custGeom>
              <a:avLst/>
              <a:gdLst>
                <a:gd name="T0" fmla="*/ 0 w 60"/>
                <a:gd name="T1" fmla="*/ 66 h 66"/>
                <a:gd name="T2" fmla="*/ 60 w 60"/>
                <a:gd name="T3" fmla="*/ 0 h 66"/>
                <a:gd name="T4" fmla="*/ 0 w 60"/>
                <a:gd name="T5" fmla="*/ 66 h 66"/>
                <a:gd name="T6" fmla="*/ 0 w 60"/>
                <a:gd name="T7" fmla="*/ 66 h 6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0" h="66">
                  <a:moveTo>
                    <a:pt x="0" y="66"/>
                  </a:moveTo>
                  <a:lnTo>
                    <a:pt x="60" y="0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45" name="Freeform 162"/>
            <p:cNvSpPr>
              <a:spLocks/>
            </p:cNvSpPr>
            <p:nvPr/>
          </p:nvSpPr>
          <p:spPr bwMode="auto">
            <a:xfrm>
              <a:off x="4270" y="240"/>
              <a:ext cx="42" cy="149"/>
            </a:xfrm>
            <a:custGeom>
              <a:avLst/>
              <a:gdLst>
                <a:gd name="T0" fmla="*/ 12 w 42"/>
                <a:gd name="T1" fmla="*/ 78 h 149"/>
                <a:gd name="T2" fmla="*/ 6 w 42"/>
                <a:gd name="T3" fmla="*/ 113 h 149"/>
                <a:gd name="T4" fmla="*/ 0 w 42"/>
                <a:gd name="T5" fmla="*/ 149 h 149"/>
                <a:gd name="T6" fmla="*/ 42 w 42"/>
                <a:gd name="T7" fmla="*/ 149 h 149"/>
                <a:gd name="T8" fmla="*/ 42 w 42"/>
                <a:gd name="T9" fmla="*/ 137 h 149"/>
                <a:gd name="T10" fmla="*/ 36 w 42"/>
                <a:gd name="T11" fmla="*/ 125 h 149"/>
                <a:gd name="T12" fmla="*/ 30 w 42"/>
                <a:gd name="T13" fmla="*/ 78 h 149"/>
                <a:gd name="T14" fmla="*/ 24 w 42"/>
                <a:gd name="T15" fmla="*/ 36 h 149"/>
                <a:gd name="T16" fmla="*/ 24 w 42"/>
                <a:gd name="T17" fmla="*/ 0 h 149"/>
                <a:gd name="T18" fmla="*/ 18 w 42"/>
                <a:gd name="T19" fmla="*/ 36 h 149"/>
                <a:gd name="T20" fmla="*/ 12 w 42"/>
                <a:gd name="T21" fmla="*/ 78 h 149"/>
                <a:gd name="T22" fmla="*/ 12 w 42"/>
                <a:gd name="T23" fmla="*/ 78 h 14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2" h="149">
                  <a:moveTo>
                    <a:pt x="12" y="78"/>
                  </a:moveTo>
                  <a:lnTo>
                    <a:pt x="6" y="113"/>
                  </a:lnTo>
                  <a:lnTo>
                    <a:pt x="0" y="149"/>
                  </a:lnTo>
                  <a:lnTo>
                    <a:pt x="42" y="149"/>
                  </a:lnTo>
                  <a:lnTo>
                    <a:pt x="42" y="137"/>
                  </a:lnTo>
                  <a:lnTo>
                    <a:pt x="36" y="125"/>
                  </a:lnTo>
                  <a:lnTo>
                    <a:pt x="30" y="78"/>
                  </a:lnTo>
                  <a:lnTo>
                    <a:pt x="24" y="36"/>
                  </a:lnTo>
                  <a:lnTo>
                    <a:pt x="24" y="0"/>
                  </a:lnTo>
                  <a:lnTo>
                    <a:pt x="18" y="36"/>
                  </a:lnTo>
                  <a:lnTo>
                    <a:pt x="12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46" name="Freeform 163"/>
            <p:cNvSpPr>
              <a:spLocks/>
            </p:cNvSpPr>
            <p:nvPr/>
          </p:nvSpPr>
          <p:spPr bwMode="auto">
            <a:xfrm>
              <a:off x="4258" y="318"/>
              <a:ext cx="36" cy="77"/>
            </a:xfrm>
            <a:custGeom>
              <a:avLst/>
              <a:gdLst>
                <a:gd name="T0" fmla="*/ 12 w 36"/>
                <a:gd name="T1" fmla="*/ 0 h 77"/>
                <a:gd name="T2" fmla="*/ 6 w 36"/>
                <a:gd name="T3" fmla="*/ 35 h 77"/>
                <a:gd name="T4" fmla="*/ 0 w 36"/>
                <a:gd name="T5" fmla="*/ 71 h 77"/>
                <a:gd name="T6" fmla="*/ 24 w 36"/>
                <a:gd name="T7" fmla="*/ 77 h 77"/>
                <a:gd name="T8" fmla="*/ 30 w 36"/>
                <a:gd name="T9" fmla="*/ 41 h 77"/>
                <a:gd name="T10" fmla="*/ 36 w 36"/>
                <a:gd name="T11" fmla="*/ 0 h 77"/>
                <a:gd name="T12" fmla="*/ 12 w 36"/>
                <a:gd name="T13" fmla="*/ 0 h 7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6" h="77">
                  <a:moveTo>
                    <a:pt x="12" y="0"/>
                  </a:moveTo>
                  <a:lnTo>
                    <a:pt x="6" y="35"/>
                  </a:lnTo>
                  <a:lnTo>
                    <a:pt x="0" y="71"/>
                  </a:lnTo>
                  <a:lnTo>
                    <a:pt x="24" y="77"/>
                  </a:lnTo>
                  <a:lnTo>
                    <a:pt x="30" y="41"/>
                  </a:lnTo>
                  <a:lnTo>
                    <a:pt x="36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47" name="Freeform 164"/>
            <p:cNvSpPr>
              <a:spLocks noEditPoints="1"/>
            </p:cNvSpPr>
            <p:nvPr/>
          </p:nvSpPr>
          <p:spPr bwMode="auto">
            <a:xfrm>
              <a:off x="4258" y="377"/>
              <a:ext cx="54" cy="24"/>
            </a:xfrm>
            <a:custGeom>
              <a:avLst/>
              <a:gdLst>
                <a:gd name="T0" fmla="*/ 12 w 54"/>
                <a:gd name="T1" fmla="*/ 24 h 24"/>
                <a:gd name="T2" fmla="*/ 54 w 54"/>
                <a:gd name="T3" fmla="*/ 24 h 24"/>
                <a:gd name="T4" fmla="*/ 54 w 54"/>
                <a:gd name="T5" fmla="*/ 0 h 24"/>
                <a:gd name="T6" fmla="*/ 12 w 54"/>
                <a:gd name="T7" fmla="*/ 0 h 24"/>
                <a:gd name="T8" fmla="*/ 12 w 54"/>
                <a:gd name="T9" fmla="*/ 24 h 24"/>
                <a:gd name="T10" fmla="*/ 0 w 54"/>
                <a:gd name="T11" fmla="*/ 12 h 24"/>
                <a:gd name="T12" fmla="*/ 0 w 54"/>
                <a:gd name="T13" fmla="*/ 24 h 24"/>
                <a:gd name="T14" fmla="*/ 12 w 54"/>
                <a:gd name="T15" fmla="*/ 24 h 24"/>
                <a:gd name="T16" fmla="*/ 12 w 54"/>
                <a:gd name="T17" fmla="*/ 12 h 24"/>
                <a:gd name="T18" fmla="*/ 0 w 54"/>
                <a:gd name="T19" fmla="*/ 12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24">
                  <a:moveTo>
                    <a:pt x="12" y="24"/>
                  </a:moveTo>
                  <a:lnTo>
                    <a:pt x="54" y="24"/>
                  </a:lnTo>
                  <a:lnTo>
                    <a:pt x="54" y="0"/>
                  </a:lnTo>
                  <a:lnTo>
                    <a:pt x="12" y="0"/>
                  </a:lnTo>
                  <a:lnTo>
                    <a:pt x="12" y="24"/>
                  </a:lnTo>
                  <a:close/>
                  <a:moveTo>
                    <a:pt x="0" y="12"/>
                  </a:moveTo>
                  <a:lnTo>
                    <a:pt x="0" y="24"/>
                  </a:lnTo>
                  <a:lnTo>
                    <a:pt x="12" y="24"/>
                  </a:lnTo>
                  <a:lnTo>
                    <a:pt x="12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48" name="Freeform 165"/>
            <p:cNvSpPr>
              <a:spLocks noEditPoints="1"/>
            </p:cNvSpPr>
            <p:nvPr/>
          </p:nvSpPr>
          <p:spPr bwMode="auto">
            <a:xfrm>
              <a:off x="4288" y="318"/>
              <a:ext cx="42" cy="83"/>
            </a:xfrm>
            <a:custGeom>
              <a:avLst/>
              <a:gdLst>
                <a:gd name="T0" fmla="*/ 36 w 42"/>
                <a:gd name="T1" fmla="*/ 71 h 83"/>
                <a:gd name="T2" fmla="*/ 36 w 42"/>
                <a:gd name="T3" fmla="*/ 59 h 83"/>
                <a:gd name="T4" fmla="*/ 30 w 42"/>
                <a:gd name="T5" fmla="*/ 41 h 83"/>
                <a:gd name="T6" fmla="*/ 24 w 42"/>
                <a:gd name="T7" fmla="*/ 0 h 83"/>
                <a:gd name="T8" fmla="*/ 0 w 42"/>
                <a:gd name="T9" fmla="*/ 0 h 83"/>
                <a:gd name="T10" fmla="*/ 6 w 42"/>
                <a:gd name="T11" fmla="*/ 47 h 83"/>
                <a:gd name="T12" fmla="*/ 12 w 42"/>
                <a:gd name="T13" fmla="*/ 65 h 83"/>
                <a:gd name="T14" fmla="*/ 12 w 42"/>
                <a:gd name="T15" fmla="*/ 77 h 83"/>
                <a:gd name="T16" fmla="*/ 36 w 42"/>
                <a:gd name="T17" fmla="*/ 71 h 83"/>
                <a:gd name="T18" fmla="*/ 24 w 42"/>
                <a:gd name="T19" fmla="*/ 83 h 83"/>
                <a:gd name="T20" fmla="*/ 42 w 42"/>
                <a:gd name="T21" fmla="*/ 83 h 83"/>
                <a:gd name="T22" fmla="*/ 36 w 42"/>
                <a:gd name="T23" fmla="*/ 71 h 83"/>
                <a:gd name="T24" fmla="*/ 24 w 42"/>
                <a:gd name="T25" fmla="*/ 71 h 83"/>
                <a:gd name="T26" fmla="*/ 24 w 42"/>
                <a:gd name="T27" fmla="*/ 83 h 8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2" h="83">
                  <a:moveTo>
                    <a:pt x="36" y="71"/>
                  </a:moveTo>
                  <a:lnTo>
                    <a:pt x="36" y="59"/>
                  </a:lnTo>
                  <a:lnTo>
                    <a:pt x="30" y="41"/>
                  </a:lnTo>
                  <a:lnTo>
                    <a:pt x="24" y="0"/>
                  </a:lnTo>
                  <a:lnTo>
                    <a:pt x="0" y="0"/>
                  </a:lnTo>
                  <a:lnTo>
                    <a:pt x="6" y="47"/>
                  </a:lnTo>
                  <a:lnTo>
                    <a:pt x="12" y="65"/>
                  </a:lnTo>
                  <a:lnTo>
                    <a:pt x="12" y="77"/>
                  </a:lnTo>
                  <a:lnTo>
                    <a:pt x="36" y="71"/>
                  </a:lnTo>
                  <a:close/>
                  <a:moveTo>
                    <a:pt x="24" y="83"/>
                  </a:moveTo>
                  <a:lnTo>
                    <a:pt x="42" y="83"/>
                  </a:lnTo>
                  <a:lnTo>
                    <a:pt x="36" y="71"/>
                  </a:lnTo>
                  <a:lnTo>
                    <a:pt x="24" y="71"/>
                  </a:lnTo>
                  <a:lnTo>
                    <a:pt x="24" y="83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49" name="Freeform 166"/>
            <p:cNvSpPr>
              <a:spLocks noEditPoints="1"/>
            </p:cNvSpPr>
            <p:nvPr/>
          </p:nvSpPr>
          <p:spPr bwMode="auto">
            <a:xfrm>
              <a:off x="4282" y="240"/>
              <a:ext cx="30" cy="78"/>
            </a:xfrm>
            <a:custGeom>
              <a:avLst/>
              <a:gdLst>
                <a:gd name="T0" fmla="*/ 30 w 30"/>
                <a:gd name="T1" fmla="*/ 78 h 78"/>
                <a:gd name="T2" fmla="*/ 24 w 30"/>
                <a:gd name="T3" fmla="*/ 30 h 78"/>
                <a:gd name="T4" fmla="*/ 24 w 30"/>
                <a:gd name="T5" fmla="*/ 0 h 78"/>
                <a:gd name="T6" fmla="*/ 0 w 30"/>
                <a:gd name="T7" fmla="*/ 0 h 78"/>
                <a:gd name="T8" fmla="*/ 0 w 30"/>
                <a:gd name="T9" fmla="*/ 36 h 78"/>
                <a:gd name="T10" fmla="*/ 6 w 30"/>
                <a:gd name="T11" fmla="*/ 78 h 78"/>
                <a:gd name="T12" fmla="*/ 30 w 30"/>
                <a:gd name="T13" fmla="*/ 78 h 78"/>
                <a:gd name="T14" fmla="*/ 30 w 30"/>
                <a:gd name="T15" fmla="*/ 78 h 78"/>
                <a:gd name="T16" fmla="*/ 30 w 30"/>
                <a:gd name="T17" fmla="*/ 78 h 78"/>
                <a:gd name="T18" fmla="*/ 30 w 30"/>
                <a:gd name="T19" fmla="*/ 78 h 78"/>
                <a:gd name="T20" fmla="*/ 18 w 30"/>
                <a:gd name="T21" fmla="*/ 78 h 78"/>
                <a:gd name="T22" fmla="*/ 30 w 30"/>
                <a:gd name="T23" fmla="*/ 78 h 7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0" h="78">
                  <a:moveTo>
                    <a:pt x="30" y="78"/>
                  </a:moveTo>
                  <a:lnTo>
                    <a:pt x="24" y="30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36"/>
                  </a:lnTo>
                  <a:lnTo>
                    <a:pt x="6" y="78"/>
                  </a:lnTo>
                  <a:lnTo>
                    <a:pt x="30" y="78"/>
                  </a:lnTo>
                  <a:close/>
                  <a:moveTo>
                    <a:pt x="30" y="78"/>
                  </a:moveTo>
                  <a:lnTo>
                    <a:pt x="30" y="78"/>
                  </a:lnTo>
                  <a:lnTo>
                    <a:pt x="18" y="78"/>
                  </a:lnTo>
                  <a:lnTo>
                    <a:pt x="30" y="78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50" name="Freeform 167"/>
            <p:cNvSpPr>
              <a:spLocks noEditPoints="1"/>
            </p:cNvSpPr>
            <p:nvPr/>
          </p:nvSpPr>
          <p:spPr bwMode="auto">
            <a:xfrm>
              <a:off x="4270" y="240"/>
              <a:ext cx="36" cy="78"/>
            </a:xfrm>
            <a:custGeom>
              <a:avLst/>
              <a:gdLst>
                <a:gd name="T0" fmla="*/ 12 w 36"/>
                <a:gd name="T1" fmla="*/ 0 h 78"/>
                <a:gd name="T2" fmla="*/ 6 w 36"/>
                <a:gd name="T3" fmla="*/ 30 h 78"/>
                <a:gd name="T4" fmla="*/ 0 w 36"/>
                <a:gd name="T5" fmla="*/ 78 h 78"/>
                <a:gd name="T6" fmla="*/ 24 w 36"/>
                <a:gd name="T7" fmla="*/ 78 h 78"/>
                <a:gd name="T8" fmla="*/ 30 w 36"/>
                <a:gd name="T9" fmla="*/ 36 h 78"/>
                <a:gd name="T10" fmla="*/ 36 w 36"/>
                <a:gd name="T11" fmla="*/ 0 h 78"/>
                <a:gd name="T12" fmla="*/ 12 w 36"/>
                <a:gd name="T13" fmla="*/ 0 h 78"/>
                <a:gd name="T14" fmla="*/ 36 w 36"/>
                <a:gd name="T15" fmla="*/ 0 h 78"/>
                <a:gd name="T16" fmla="*/ 12 w 36"/>
                <a:gd name="T17" fmla="*/ 0 h 78"/>
                <a:gd name="T18" fmla="*/ 36 w 36"/>
                <a:gd name="T19" fmla="*/ 0 h 78"/>
                <a:gd name="T20" fmla="*/ 12 w 36"/>
                <a:gd name="T21" fmla="*/ 0 h 78"/>
                <a:gd name="T22" fmla="*/ 36 w 36"/>
                <a:gd name="T23" fmla="*/ 0 h 7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6" h="78">
                  <a:moveTo>
                    <a:pt x="12" y="0"/>
                  </a:moveTo>
                  <a:lnTo>
                    <a:pt x="6" y="30"/>
                  </a:lnTo>
                  <a:lnTo>
                    <a:pt x="0" y="78"/>
                  </a:lnTo>
                  <a:lnTo>
                    <a:pt x="24" y="78"/>
                  </a:lnTo>
                  <a:lnTo>
                    <a:pt x="30" y="36"/>
                  </a:lnTo>
                  <a:lnTo>
                    <a:pt x="36" y="0"/>
                  </a:lnTo>
                  <a:lnTo>
                    <a:pt x="12" y="0"/>
                  </a:lnTo>
                  <a:close/>
                  <a:moveTo>
                    <a:pt x="36" y="0"/>
                  </a:moveTo>
                  <a:lnTo>
                    <a:pt x="12" y="0"/>
                  </a:lnTo>
                  <a:lnTo>
                    <a:pt x="36" y="0"/>
                  </a:lnTo>
                  <a:lnTo>
                    <a:pt x="12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51" name="Freeform 168"/>
            <p:cNvSpPr>
              <a:spLocks/>
            </p:cNvSpPr>
            <p:nvPr/>
          </p:nvSpPr>
          <p:spPr bwMode="auto">
            <a:xfrm>
              <a:off x="4282" y="318"/>
              <a:ext cx="12" cy="1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12 w 12"/>
                <a:gd name="T5" fmla="*/ 0 h 1"/>
                <a:gd name="T6" fmla="*/ 0 w 12"/>
                <a:gd name="T7" fmla="*/ 0 h 1"/>
                <a:gd name="T8" fmla="*/ 12 w 12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52" name="Freeform 169"/>
            <p:cNvSpPr>
              <a:spLocks/>
            </p:cNvSpPr>
            <p:nvPr/>
          </p:nvSpPr>
          <p:spPr bwMode="auto">
            <a:xfrm>
              <a:off x="3995" y="2181"/>
              <a:ext cx="30" cy="30"/>
            </a:xfrm>
            <a:custGeom>
              <a:avLst/>
              <a:gdLst>
                <a:gd name="T0" fmla="*/ 30 w 30"/>
                <a:gd name="T1" fmla="*/ 6 h 30"/>
                <a:gd name="T2" fmla="*/ 18 w 30"/>
                <a:gd name="T3" fmla="*/ 0 h 30"/>
                <a:gd name="T4" fmla="*/ 6 w 30"/>
                <a:gd name="T5" fmla="*/ 0 h 30"/>
                <a:gd name="T6" fmla="*/ 0 w 30"/>
                <a:gd name="T7" fmla="*/ 18 h 30"/>
                <a:gd name="T8" fmla="*/ 12 w 30"/>
                <a:gd name="T9" fmla="*/ 24 h 30"/>
                <a:gd name="T10" fmla="*/ 18 w 30"/>
                <a:gd name="T11" fmla="*/ 30 h 30"/>
                <a:gd name="T12" fmla="*/ 30 w 30"/>
                <a:gd name="T13" fmla="*/ 6 h 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0" h="30">
                  <a:moveTo>
                    <a:pt x="30" y="6"/>
                  </a:moveTo>
                  <a:lnTo>
                    <a:pt x="18" y="0"/>
                  </a:lnTo>
                  <a:lnTo>
                    <a:pt x="6" y="0"/>
                  </a:lnTo>
                  <a:lnTo>
                    <a:pt x="0" y="18"/>
                  </a:lnTo>
                  <a:lnTo>
                    <a:pt x="12" y="24"/>
                  </a:lnTo>
                  <a:lnTo>
                    <a:pt x="18" y="30"/>
                  </a:lnTo>
                  <a:lnTo>
                    <a:pt x="30" y="6"/>
                  </a:lnTo>
                  <a:close/>
                </a:path>
              </a:pathLst>
            </a:custGeom>
            <a:solidFill>
              <a:srgbClr val="34AA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53" name="Freeform 170"/>
            <p:cNvSpPr>
              <a:spLocks noEditPoints="1"/>
            </p:cNvSpPr>
            <p:nvPr/>
          </p:nvSpPr>
          <p:spPr bwMode="auto">
            <a:xfrm>
              <a:off x="3929" y="2151"/>
              <a:ext cx="66" cy="48"/>
            </a:xfrm>
            <a:custGeom>
              <a:avLst/>
              <a:gdLst>
                <a:gd name="T0" fmla="*/ 66 w 66"/>
                <a:gd name="T1" fmla="*/ 24 h 48"/>
                <a:gd name="T2" fmla="*/ 54 w 66"/>
                <a:gd name="T3" fmla="*/ 18 h 48"/>
                <a:gd name="T4" fmla="*/ 42 w 66"/>
                <a:gd name="T5" fmla="*/ 12 h 48"/>
                <a:gd name="T6" fmla="*/ 36 w 66"/>
                <a:gd name="T7" fmla="*/ 36 h 48"/>
                <a:gd name="T8" fmla="*/ 48 w 66"/>
                <a:gd name="T9" fmla="*/ 42 h 48"/>
                <a:gd name="T10" fmla="*/ 54 w 66"/>
                <a:gd name="T11" fmla="*/ 48 h 48"/>
                <a:gd name="T12" fmla="*/ 66 w 66"/>
                <a:gd name="T13" fmla="*/ 24 h 48"/>
                <a:gd name="T14" fmla="*/ 30 w 66"/>
                <a:gd name="T15" fmla="*/ 12 h 48"/>
                <a:gd name="T16" fmla="*/ 24 w 66"/>
                <a:gd name="T17" fmla="*/ 6 h 48"/>
                <a:gd name="T18" fmla="*/ 12 w 66"/>
                <a:gd name="T19" fmla="*/ 0 h 48"/>
                <a:gd name="T20" fmla="*/ 0 w 66"/>
                <a:gd name="T21" fmla="*/ 24 h 48"/>
                <a:gd name="T22" fmla="*/ 12 w 66"/>
                <a:gd name="T23" fmla="*/ 30 h 48"/>
                <a:gd name="T24" fmla="*/ 24 w 66"/>
                <a:gd name="T25" fmla="*/ 30 h 48"/>
                <a:gd name="T26" fmla="*/ 30 w 66"/>
                <a:gd name="T27" fmla="*/ 12 h 4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6" h="48">
                  <a:moveTo>
                    <a:pt x="66" y="24"/>
                  </a:moveTo>
                  <a:lnTo>
                    <a:pt x="54" y="18"/>
                  </a:lnTo>
                  <a:lnTo>
                    <a:pt x="42" y="12"/>
                  </a:lnTo>
                  <a:lnTo>
                    <a:pt x="36" y="36"/>
                  </a:lnTo>
                  <a:lnTo>
                    <a:pt x="48" y="42"/>
                  </a:lnTo>
                  <a:lnTo>
                    <a:pt x="54" y="48"/>
                  </a:lnTo>
                  <a:lnTo>
                    <a:pt x="66" y="24"/>
                  </a:lnTo>
                  <a:close/>
                  <a:moveTo>
                    <a:pt x="30" y="12"/>
                  </a:moveTo>
                  <a:lnTo>
                    <a:pt x="24" y="6"/>
                  </a:lnTo>
                  <a:lnTo>
                    <a:pt x="12" y="0"/>
                  </a:lnTo>
                  <a:lnTo>
                    <a:pt x="0" y="24"/>
                  </a:lnTo>
                  <a:lnTo>
                    <a:pt x="12" y="30"/>
                  </a:lnTo>
                  <a:lnTo>
                    <a:pt x="24" y="30"/>
                  </a:lnTo>
                  <a:lnTo>
                    <a:pt x="30" y="12"/>
                  </a:lnTo>
                  <a:close/>
                </a:path>
              </a:pathLst>
            </a:custGeom>
            <a:solidFill>
              <a:srgbClr val="34AA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54" name="Freeform 171"/>
            <p:cNvSpPr>
              <a:spLocks noEditPoints="1"/>
            </p:cNvSpPr>
            <p:nvPr/>
          </p:nvSpPr>
          <p:spPr bwMode="auto">
            <a:xfrm>
              <a:off x="3869" y="2115"/>
              <a:ext cx="66" cy="54"/>
            </a:xfrm>
            <a:custGeom>
              <a:avLst/>
              <a:gdLst>
                <a:gd name="T0" fmla="*/ 66 w 66"/>
                <a:gd name="T1" fmla="*/ 30 h 54"/>
                <a:gd name="T2" fmla="*/ 54 w 66"/>
                <a:gd name="T3" fmla="*/ 24 h 54"/>
                <a:gd name="T4" fmla="*/ 42 w 66"/>
                <a:gd name="T5" fmla="*/ 18 h 54"/>
                <a:gd name="T6" fmla="*/ 30 w 66"/>
                <a:gd name="T7" fmla="*/ 42 h 54"/>
                <a:gd name="T8" fmla="*/ 42 w 66"/>
                <a:gd name="T9" fmla="*/ 48 h 54"/>
                <a:gd name="T10" fmla="*/ 54 w 66"/>
                <a:gd name="T11" fmla="*/ 54 h 54"/>
                <a:gd name="T12" fmla="*/ 66 w 66"/>
                <a:gd name="T13" fmla="*/ 30 h 54"/>
                <a:gd name="T14" fmla="*/ 36 w 66"/>
                <a:gd name="T15" fmla="*/ 12 h 54"/>
                <a:gd name="T16" fmla="*/ 30 w 66"/>
                <a:gd name="T17" fmla="*/ 6 h 54"/>
                <a:gd name="T18" fmla="*/ 18 w 66"/>
                <a:gd name="T19" fmla="*/ 0 h 54"/>
                <a:gd name="T20" fmla="*/ 0 w 66"/>
                <a:gd name="T21" fmla="*/ 24 h 54"/>
                <a:gd name="T22" fmla="*/ 12 w 66"/>
                <a:gd name="T23" fmla="*/ 30 h 54"/>
                <a:gd name="T24" fmla="*/ 24 w 66"/>
                <a:gd name="T25" fmla="*/ 36 h 54"/>
                <a:gd name="T26" fmla="*/ 36 w 66"/>
                <a:gd name="T27" fmla="*/ 12 h 5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6" h="54">
                  <a:moveTo>
                    <a:pt x="66" y="30"/>
                  </a:moveTo>
                  <a:lnTo>
                    <a:pt x="54" y="24"/>
                  </a:lnTo>
                  <a:lnTo>
                    <a:pt x="42" y="18"/>
                  </a:lnTo>
                  <a:lnTo>
                    <a:pt x="30" y="42"/>
                  </a:lnTo>
                  <a:lnTo>
                    <a:pt x="42" y="48"/>
                  </a:lnTo>
                  <a:lnTo>
                    <a:pt x="54" y="54"/>
                  </a:lnTo>
                  <a:lnTo>
                    <a:pt x="66" y="30"/>
                  </a:lnTo>
                  <a:close/>
                  <a:moveTo>
                    <a:pt x="36" y="12"/>
                  </a:moveTo>
                  <a:lnTo>
                    <a:pt x="30" y="6"/>
                  </a:lnTo>
                  <a:lnTo>
                    <a:pt x="18" y="0"/>
                  </a:lnTo>
                  <a:lnTo>
                    <a:pt x="0" y="24"/>
                  </a:lnTo>
                  <a:lnTo>
                    <a:pt x="12" y="30"/>
                  </a:lnTo>
                  <a:lnTo>
                    <a:pt x="24" y="36"/>
                  </a:lnTo>
                  <a:lnTo>
                    <a:pt x="36" y="12"/>
                  </a:lnTo>
                  <a:close/>
                </a:path>
              </a:pathLst>
            </a:custGeom>
            <a:solidFill>
              <a:srgbClr val="34AA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55" name="Freeform 172"/>
            <p:cNvSpPr>
              <a:spLocks noEditPoints="1"/>
            </p:cNvSpPr>
            <p:nvPr/>
          </p:nvSpPr>
          <p:spPr bwMode="auto">
            <a:xfrm>
              <a:off x="3821" y="2073"/>
              <a:ext cx="54" cy="60"/>
            </a:xfrm>
            <a:custGeom>
              <a:avLst/>
              <a:gdLst>
                <a:gd name="T0" fmla="*/ 54 w 54"/>
                <a:gd name="T1" fmla="*/ 36 h 60"/>
                <a:gd name="T2" fmla="*/ 48 w 54"/>
                <a:gd name="T3" fmla="*/ 30 h 60"/>
                <a:gd name="T4" fmla="*/ 36 w 54"/>
                <a:gd name="T5" fmla="*/ 24 h 60"/>
                <a:gd name="T6" fmla="*/ 24 w 54"/>
                <a:gd name="T7" fmla="*/ 42 h 60"/>
                <a:gd name="T8" fmla="*/ 42 w 54"/>
                <a:gd name="T9" fmla="*/ 60 h 60"/>
                <a:gd name="T10" fmla="*/ 54 w 54"/>
                <a:gd name="T11" fmla="*/ 36 h 60"/>
                <a:gd name="T12" fmla="*/ 30 w 54"/>
                <a:gd name="T13" fmla="*/ 18 h 60"/>
                <a:gd name="T14" fmla="*/ 12 w 54"/>
                <a:gd name="T15" fmla="*/ 0 h 60"/>
                <a:gd name="T16" fmla="*/ 0 w 54"/>
                <a:gd name="T17" fmla="*/ 18 h 60"/>
                <a:gd name="T18" fmla="*/ 12 w 54"/>
                <a:gd name="T19" fmla="*/ 36 h 60"/>
                <a:gd name="T20" fmla="*/ 30 w 54"/>
                <a:gd name="T21" fmla="*/ 18 h 6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4" h="60">
                  <a:moveTo>
                    <a:pt x="54" y="36"/>
                  </a:moveTo>
                  <a:lnTo>
                    <a:pt x="48" y="30"/>
                  </a:lnTo>
                  <a:lnTo>
                    <a:pt x="36" y="24"/>
                  </a:lnTo>
                  <a:lnTo>
                    <a:pt x="24" y="42"/>
                  </a:lnTo>
                  <a:lnTo>
                    <a:pt x="42" y="60"/>
                  </a:lnTo>
                  <a:lnTo>
                    <a:pt x="54" y="36"/>
                  </a:lnTo>
                  <a:close/>
                  <a:moveTo>
                    <a:pt x="30" y="18"/>
                  </a:moveTo>
                  <a:lnTo>
                    <a:pt x="12" y="0"/>
                  </a:lnTo>
                  <a:lnTo>
                    <a:pt x="0" y="18"/>
                  </a:lnTo>
                  <a:lnTo>
                    <a:pt x="12" y="36"/>
                  </a:lnTo>
                  <a:lnTo>
                    <a:pt x="30" y="18"/>
                  </a:lnTo>
                  <a:close/>
                </a:path>
              </a:pathLst>
            </a:custGeom>
            <a:solidFill>
              <a:srgbClr val="34AA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56" name="Freeform 173"/>
            <p:cNvSpPr>
              <a:spLocks noEditPoints="1"/>
            </p:cNvSpPr>
            <p:nvPr/>
          </p:nvSpPr>
          <p:spPr bwMode="auto">
            <a:xfrm>
              <a:off x="3780" y="2025"/>
              <a:ext cx="47" cy="60"/>
            </a:xfrm>
            <a:custGeom>
              <a:avLst/>
              <a:gdLst>
                <a:gd name="T0" fmla="*/ 47 w 47"/>
                <a:gd name="T1" fmla="*/ 42 h 60"/>
                <a:gd name="T2" fmla="*/ 35 w 47"/>
                <a:gd name="T3" fmla="*/ 24 h 60"/>
                <a:gd name="T4" fmla="*/ 18 w 47"/>
                <a:gd name="T5" fmla="*/ 42 h 60"/>
                <a:gd name="T6" fmla="*/ 29 w 47"/>
                <a:gd name="T7" fmla="*/ 60 h 60"/>
                <a:gd name="T8" fmla="*/ 47 w 47"/>
                <a:gd name="T9" fmla="*/ 42 h 60"/>
                <a:gd name="T10" fmla="*/ 29 w 47"/>
                <a:gd name="T11" fmla="*/ 18 h 60"/>
                <a:gd name="T12" fmla="*/ 24 w 47"/>
                <a:gd name="T13" fmla="*/ 12 h 60"/>
                <a:gd name="T14" fmla="*/ 18 w 47"/>
                <a:gd name="T15" fmla="*/ 0 h 60"/>
                <a:gd name="T16" fmla="*/ 0 w 47"/>
                <a:gd name="T17" fmla="*/ 12 h 60"/>
                <a:gd name="T18" fmla="*/ 6 w 47"/>
                <a:gd name="T19" fmla="*/ 24 h 60"/>
                <a:gd name="T20" fmla="*/ 12 w 47"/>
                <a:gd name="T21" fmla="*/ 30 h 60"/>
                <a:gd name="T22" fmla="*/ 29 w 47"/>
                <a:gd name="T23" fmla="*/ 18 h 6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7" h="60">
                  <a:moveTo>
                    <a:pt x="47" y="42"/>
                  </a:moveTo>
                  <a:lnTo>
                    <a:pt x="35" y="24"/>
                  </a:lnTo>
                  <a:lnTo>
                    <a:pt x="18" y="42"/>
                  </a:lnTo>
                  <a:lnTo>
                    <a:pt x="29" y="60"/>
                  </a:lnTo>
                  <a:lnTo>
                    <a:pt x="47" y="42"/>
                  </a:lnTo>
                  <a:close/>
                  <a:moveTo>
                    <a:pt x="29" y="18"/>
                  </a:moveTo>
                  <a:lnTo>
                    <a:pt x="24" y="12"/>
                  </a:lnTo>
                  <a:lnTo>
                    <a:pt x="18" y="0"/>
                  </a:lnTo>
                  <a:lnTo>
                    <a:pt x="0" y="12"/>
                  </a:lnTo>
                  <a:lnTo>
                    <a:pt x="6" y="24"/>
                  </a:lnTo>
                  <a:lnTo>
                    <a:pt x="12" y="30"/>
                  </a:lnTo>
                  <a:lnTo>
                    <a:pt x="29" y="18"/>
                  </a:lnTo>
                  <a:close/>
                </a:path>
              </a:pathLst>
            </a:custGeom>
            <a:solidFill>
              <a:srgbClr val="34AA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57" name="Freeform 174"/>
            <p:cNvSpPr>
              <a:spLocks noEditPoints="1"/>
            </p:cNvSpPr>
            <p:nvPr/>
          </p:nvSpPr>
          <p:spPr bwMode="auto">
            <a:xfrm>
              <a:off x="3762" y="1972"/>
              <a:ext cx="30" cy="53"/>
            </a:xfrm>
            <a:custGeom>
              <a:avLst/>
              <a:gdLst>
                <a:gd name="T0" fmla="*/ 30 w 30"/>
                <a:gd name="T1" fmla="*/ 42 h 53"/>
                <a:gd name="T2" fmla="*/ 30 w 30"/>
                <a:gd name="T3" fmla="*/ 36 h 53"/>
                <a:gd name="T4" fmla="*/ 24 w 30"/>
                <a:gd name="T5" fmla="*/ 24 h 53"/>
                <a:gd name="T6" fmla="*/ 6 w 30"/>
                <a:gd name="T7" fmla="*/ 30 h 53"/>
                <a:gd name="T8" fmla="*/ 6 w 30"/>
                <a:gd name="T9" fmla="*/ 42 h 53"/>
                <a:gd name="T10" fmla="*/ 12 w 30"/>
                <a:gd name="T11" fmla="*/ 53 h 53"/>
                <a:gd name="T12" fmla="*/ 30 w 30"/>
                <a:gd name="T13" fmla="*/ 42 h 53"/>
                <a:gd name="T14" fmla="*/ 24 w 30"/>
                <a:gd name="T15" fmla="*/ 12 h 53"/>
                <a:gd name="T16" fmla="*/ 24 w 30"/>
                <a:gd name="T17" fmla="*/ 0 h 53"/>
                <a:gd name="T18" fmla="*/ 0 w 30"/>
                <a:gd name="T19" fmla="*/ 0 h 53"/>
                <a:gd name="T20" fmla="*/ 0 w 30"/>
                <a:gd name="T21" fmla="*/ 18 h 53"/>
                <a:gd name="T22" fmla="*/ 24 w 30"/>
                <a:gd name="T23" fmla="*/ 12 h 5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0" h="53">
                  <a:moveTo>
                    <a:pt x="30" y="42"/>
                  </a:moveTo>
                  <a:lnTo>
                    <a:pt x="30" y="36"/>
                  </a:lnTo>
                  <a:lnTo>
                    <a:pt x="24" y="24"/>
                  </a:lnTo>
                  <a:lnTo>
                    <a:pt x="6" y="30"/>
                  </a:lnTo>
                  <a:lnTo>
                    <a:pt x="6" y="42"/>
                  </a:lnTo>
                  <a:lnTo>
                    <a:pt x="12" y="53"/>
                  </a:lnTo>
                  <a:lnTo>
                    <a:pt x="30" y="42"/>
                  </a:lnTo>
                  <a:close/>
                  <a:moveTo>
                    <a:pt x="24" y="12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24" y="12"/>
                  </a:lnTo>
                  <a:close/>
                </a:path>
              </a:pathLst>
            </a:custGeom>
            <a:solidFill>
              <a:srgbClr val="34AA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58" name="Freeform 175"/>
            <p:cNvSpPr>
              <a:spLocks noEditPoints="1"/>
            </p:cNvSpPr>
            <p:nvPr/>
          </p:nvSpPr>
          <p:spPr bwMode="auto">
            <a:xfrm>
              <a:off x="3762" y="1966"/>
              <a:ext cx="24" cy="6"/>
            </a:xfrm>
            <a:custGeom>
              <a:avLst/>
              <a:gdLst>
                <a:gd name="T0" fmla="*/ 24 w 24"/>
                <a:gd name="T1" fmla="*/ 6 h 6"/>
                <a:gd name="T2" fmla="*/ 24 w 24"/>
                <a:gd name="T3" fmla="*/ 0 h 6"/>
                <a:gd name="T4" fmla="*/ 0 w 24"/>
                <a:gd name="T5" fmla="*/ 0 h 6"/>
                <a:gd name="T6" fmla="*/ 0 w 24"/>
                <a:gd name="T7" fmla="*/ 6 h 6"/>
                <a:gd name="T8" fmla="*/ 24 w 24"/>
                <a:gd name="T9" fmla="*/ 6 h 6"/>
                <a:gd name="T10" fmla="*/ 0 w 24"/>
                <a:gd name="T11" fmla="*/ 6 h 6"/>
                <a:gd name="T12" fmla="*/ 0 w 24"/>
                <a:gd name="T13" fmla="*/ 6 h 6"/>
                <a:gd name="T14" fmla="*/ 0 w 24"/>
                <a:gd name="T15" fmla="*/ 6 h 6"/>
                <a:gd name="T16" fmla="*/ 12 w 24"/>
                <a:gd name="T17" fmla="*/ 6 h 6"/>
                <a:gd name="T18" fmla="*/ 0 w 24"/>
                <a:gd name="T19" fmla="*/ 6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6">
                  <a:moveTo>
                    <a:pt x="24" y="6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4" y="6"/>
                  </a:lnTo>
                  <a:close/>
                  <a:moveTo>
                    <a:pt x="0" y="6"/>
                  </a:moveTo>
                  <a:lnTo>
                    <a:pt x="0" y="6"/>
                  </a:lnTo>
                  <a:lnTo>
                    <a:pt x="12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34AA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59" name="Freeform 176"/>
            <p:cNvSpPr>
              <a:spLocks noEditPoints="1"/>
            </p:cNvSpPr>
            <p:nvPr/>
          </p:nvSpPr>
          <p:spPr bwMode="auto">
            <a:xfrm>
              <a:off x="3762" y="1894"/>
              <a:ext cx="42" cy="60"/>
            </a:xfrm>
            <a:custGeom>
              <a:avLst/>
              <a:gdLst>
                <a:gd name="T0" fmla="*/ 24 w 42"/>
                <a:gd name="T1" fmla="*/ 60 h 60"/>
                <a:gd name="T2" fmla="*/ 30 w 42"/>
                <a:gd name="T3" fmla="*/ 54 h 60"/>
                <a:gd name="T4" fmla="*/ 30 w 42"/>
                <a:gd name="T5" fmla="*/ 42 h 60"/>
                <a:gd name="T6" fmla="*/ 6 w 42"/>
                <a:gd name="T7" fmla="*/ 36 h 60"/>
                <a:gd name="T8" fmla="*/ 6 w 42"/>
                <a:gd name="T9" fmla="*/ 48 h 60"/>
                <a:gd name="T10" fmla="*/ 0 w 42"/>
                <a:gd name="T11" fmla="*/ 60 h 60"/>
                <a:gd name="T12" fmla="*/ 24 w 42"/>
                <a:gd name="T13" fmla="*/ 60 h 60"/>
                <a:gd name="T14" fmla="*/ 36 w 42"/>
                <a:gd name="T15" fmla="*/ 30 h 60"/>
                <a:gd name="T16" fmla="*/ 42 w 42"/>
                <a:gd name="T17" fmla="*/ 24 h 60"/>
                <a:gd name="T18" fmla="*/ 42 w 42"/>
                <a:gd name="T19" fmla="*/ 12 h 60"/>
                <a:gd name="T20" fmla="*/ 24 w 42"/>
                <a:gd name="T21" fmla="*/ 0 h 60"/>
                <a:gd name="T22" fmla="*/ 18 w 42"/>
                <a:gd name="T23" fmla="*/ 12 h 60"/>
                <a:gd name="T24" fmla="*/ 12 w 42"/>
                <a:gd name="T25" fmla="*/ 24 h 60"/>
                <a:gd name="T26" fmla="*/ 36 w 42"/>
                <a:gd name="T27" fmla="*/ 30 h 6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2" h="60">
                  <a:moveTo>
                    <a:pt x="24" y="60"/>
                  </a:moveTo>
                  <a:lnTo>
                    <a:pt x="30" y="54"/>
                  </a:lnTo>
                  <a:lnTo>
                    <a:pt x="30" y="42"/>
                  </a:lnTo>
                  <a:lnTo>
                    <a:pt x="6" y="36"/>
                  </a:lnTo>
                  <a:lnTo>
                    <a:pt x="6" y="48"/>
                  </a:lnTo>
                  <a:lnTo>
                    <a:pt x="0" y="60"/>
                  </a:lnTo>
                  <a:lnTo>
                    <a:pt x="24" y="60"/>
                  </a:lnTo>
                  <a:close/>
                  <a:moveTo>
                    <a:pt x="36" y="30"/>
                  </a:moveTo>
                  <a:lnTo>
                    <a:pt x="42" y="24"/>
                  </a:lnTo>
                  <a:lnTo>
                    <a:pt x="42" y="12"/>
                  </a:lnTo>
                  <a:lnTo>
                    <a:pt x="24" y="0"/>
                  </a:lnTo>
                  <a:lnTo>
                    <a:pt x="18" y="12"/>
                  </a:lnTo>
                  <a:lnTo>
                    <a:pt x="12" y="24"/>
                  </a:lnTo>
                  <a:lnTo>
                    <a:pt x="36" y="30"/>
                  </a:lnTo>
                  <a:close/>
                </a:path>
              </a:pathLst>
            </a:custGeom>
            <a:solidFill>
              <a:srgbClr val="34AA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60" name="Freeform 177"/>
            <p:cNvSpPr>
              <a:spLocks noEditPoints="1"/>
            </p:cNvSpPr>
            <p:nvPr/>
          </p:nvSpPr>
          <p:spPr bwMode="auto">
            <a:xfrm>
              <a:off x="3792" y="1840"/>
              <a:ext cx="59" cy="60"/>
            </a:xfrm>
            <a:custGeom>
              <a:avLst/>
              <a:gdLst>
                <a:gd name="T0" fmla="*/ 17 w 59"/>
                <a:gd name="T1" fmla="*/ 60 h 60"/>
                <a:gd name="T2" fmla="*/ 35 w 59"/>
                <a:gd name="T3" fmla="*/ 42 h 60"/>
                <a:gd name="T4" fmla="*/ 17 w 59"/>
                <a:gd name="T5" fmla="*/ 24 h 60"/>
                <a:gd name="T6" fmla="*/ 0 w 59"/>
                <a:gd name="T7" fmla="*/ 42 h 60"/>
                <a:gd name="T8" fmla="*/ 17 w 59"/>
                <a:gd name="T9" fmla="*/ 60 h 60"/>
                <a:gd name="T10" fmla="*/ 41 w 59"/>
                <a:gd name="T11" fmla="*/ 36 h 60"/>
                <a:gd name="T12" fmla="*/ 59 w 59"/>
                <a:gd name="T13" fmla="*/ 18 h 60"/>
                <a:gd name="T14" fmla="*/ 41 w 59"/>
                <a:gd name="T15" fmla="*/ 0 h 60"/>
                <a:gd name="T16" fmla="*/ 23 w 59"/>
                <a:gd name="T17" fmla="*/ 18 h 60"/>
                <a:gd name="T18" fmla="*/ 41 w 59"/>
                <a:gd name="T19" fmla="*/ 36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9" h="60">
                  <a:moveTo>
                    <a:pt x="17" y="60"/>
                  </a:moveTo>
                  <a:lnTo>
                    <a:pt x="35" y="42"/>
                  </a:lnTo>
                  <a:lnTo>
                    <a:pt x="17" y="24"/>
                  </a:lnTo>
                  <a:lnTo>
                    <a:pt x="0" y="42"/>
                  </a:lnTo>
                  <a:lnTo>
                    <a:pt x="17" y="60"/>
                  </a:lnTo>
                  <a:close/>
                  <a:moveTo>
                    <a:pt x="41" y="36"/>
                  </a:moveTo>
                  <a:lnTo>
                    <a:pt x="59" y="18"/>
                  </a:lnTo>
                  <a:lnTo>
                    <a:pt x="41" y="0"/>
                  </a:lnTo>
                  <a:lnTo>
                    <a:pt x="23" y="18"/>
                  </a:lnTo>
                  <a:lnTo>
                    <a:pt x="41" y="36"/>
                  </a:lnTo>
                  <a:close/>
                </a:path>
              </a:pathLst>
            </a:custGeom>
            <a:solidFill>
              <a:srgbClr val="34AA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61" name="Freeform 178"/>
            <p:cNvSpPr>
              <a:spLocks noEditPoints="1"/>
            </p:cNvSpPr>
            <p:nvPr/>
          </p:nvSpPr>
          <p:spPr bwMode="auto">
            <a:xfrm>
              <a:off x="3845" y="1805"/>
              <a:ext cx="60" cy="47"/>
            </a:xfrm>
            <a:custGeom>
              <a:avLst/>
              <a:gdLst>
                <a:gd name="T0" fmla="*/ 12 w 60"/>
                <a:gd name="T1" fmla="*/ 47 h 47"/>
                <a:gd name="T2" fmla="*/ 24 w 60"/>
                <a:gd name="T3" fmla="*/ 41 h 47"/>
                <a:gd name="T4" fmla="*/ 30 w 60"/>
                <a:gd name="T5" fmla="*/ 35 h 47"/>
                <a:gd name="T6" fmla="*/ 18 w 60"/>
                <a:gd name="T7" fmla="*/ 17 h 47"/>
                <a:gd name="T8" fmla="*/ 12 w 60"/>
                <a:gd name="T9" fmla="*/ 23 h 47"/>
                <a:gd name="T10" fmla="*/ 0 w 60"/>
                <a:gd name="T11" fmla="*/ 29 h 47"/>
                <a:gd name="T12" fmla="*/ 12 w 60"/>
                <a:gd name="T13" fmla="*/ 47 h 47"/>
                <a:gd name="T14" fmla="*/ 42 w 60"/>
                <a:gd name="T15" fmla="*/ 29 h 47"/>
                <a:gd name="T16" fmla="*/ 54 w 60"/>
                <a:gd name="T17" fmla="*/ 23 h 47"/>
                <a:gd name="T18" fmla="*/ 60 w 60"/>
                <a:gd name="T19" fmla="*/ 17 h 47"/>
                <a:gd name="T20" fmla="*/ 48 w 60"/>
                <a:gd name="T21" fmla="*/ 0 h 47"/>
                <a:gd name="T22" fmla="*/ 42 w 60"/>
                <a:gd name="T23" fmla="*/ 6 h 47"/>
                <a:gd name="T24" fmla="*/ 30 w 60"/>
                <a:gd name="T25" fmla="*/ 11 h 47"/>
                <a:gd name="T26" fmla="*/ 42 w 60"/>
                <a:gd name="T27" fmla="*/ 29 h 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47">
                  <a:moveTo>
                    <a:pt x="12" y="47"/>
                  </a:moveTo>
                  <a:lnTo>
                    <a:pt x="24" y="41"/>
                  </a:lnTo>
                  <a:lnTo>
                    <a:pt x="30" y="35"/>
                  </a:lnTo>
                  <a:lnTo>
                    <a:pt x="18" y="17"/>
                  </a:lnTo>
                  <a:lnTo>
                    <a:pt x="12" y="23"/>
                  </a:lnTo>
                  <a:lnTo>
                    <a:pt x="0" y="29"/>
                  </a:lnTo>
                  <a:lnTo>
                    <a:pt x="12" y="47"/>
                  </a:lnTo>
                  <a:close/>
                  <a:moveTo>
                    <a:pt x="42" y="29"/>
                  </a:moveTo>
                  <a:lnTo>
                    <a:pt x="54" y="23"/>
                  </a:lnTo>
                  <a:lnTo>
                    <a:pt x="60" y="17"/>
                  </a:lnTo>
                  <a:lnTo>
                    <a:pt x="48" y="0"/>
                  </a:lnTo>
                  <a:lnTo>
                    <a:pt x="42" y="6"/>
                  </a:lnTo>
                  <a:lnTo>
                    <a:pt x="30" y="11"/>
                  </a:lnTo>
                  <a:lnTo>
                    <a:pt x="42" y="29"/>
                  </a:lnTo>
                  <a:close/>
                </a:path>
              </a:pathLst>
            </a:custGeom>
            <a:solidFill>
              <a:srgbClr val="34AA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62" name="Freeform 179"/>
            <p:cNvSpPr>
              <a:spLocks noEditPoints="1"/>
            </p:cNvSpPr>
            <p:nvPr/>
          </p:nvSpPr>
          <p:spPr bwMode="auto">
            <a:xfrm>
              <a:off x="3905" y="1775"/>
              <a:ext cx="60" cy="47"/>
            </a:xfrm>
            <a:custGeom>
              <a:avLst/>
              <a:gdLst>
                <a:gd name="T0" fmla="*/ 12 w 60"/>
                <a:gd name="T1" fmla="*/ 47 h 47"/>
                <a:gd name="T2" fmla="*/ 24 w 60"/>
                <a:gd name="T3" fmla="*/ 41 h 47"/>
                <a:gd name="T4" fmla="*/ 30 w 60"/>
                <a:gd name="T5" fmla="*/ 36 h 47"/>
                <a:gd name="T6" fmla="*/ 18 w 60"/>
                <a:gd name="T7" fmla="*/ 12 h 47"/>
                <a:gd name="T8" fmla="*/ 12 w 60"/>
                <a:gd name="T9" fmla="*/ 18 h 47"/>
                <a:gd name="T10" fmla="*/ 0 w 60"/>
                <a:gd name="T11" fmla="*/ 24 h 47"/>
                <a:gd name="T12" fmla="*/ 12 w 60"/>
                <a:gd name="T13" fmla="*/ 47 h 47"/>
                <a:gd name="T14" fmla="*/ 42 w 60"/>
                <a:gd name="T15" fmla="*/ 30 h 47"/>
                <a:gd name="T16" fmla="*/ 54 w 60"/>
                <a:gd name="T17" fmla="*/ 30 h 47"/>
                <a:gd name="T18" fmla="*/ 60 w 60"/>
                <a:gd name="T19" fmla="*/ 24 h 47"/>
                <a:gd name="T20" fmla="*/ 54 w 60"/>
                <a:gd name="T21" fmla="*/ 0 h 47"/>
                <a:gd name="T22" fmla="*/ 42 w 60"/>
                <a:gd name="T23" fmla="*/ 6 h 47"/>
                <a:gd name="T24" fmla="*/ 30 w 60"/>
                <a:gd name="T25" fmla="*/ 12 h 47"/>
                <a:gd name="T26" fmla="*/ 42 w 60"/>
                <a:gd name="T27" fmla="*/ 30 h 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47">
                  <a:moveTo>
                    <a:pt x="12" y="47"/>
                  </a:moveTo>
                  <a:lnTo>
                    <a:pt x="24" y="41"/>
                  </a:lnTo>
                  <a:lnTo>
                    <a:pt x="30" y="36"/>
                  </a:lnTo>
                  <a:lnTo>
                    <a:pt x="18" y="12"/>
                  </a:lnTo>
                  <a:lnTo>
                    <a:pt x="12" y="18"/>
                  </a:lnTo>
                  <a:lnTo>
                    <a:pt x="0" y="24"/>
                  </a:lnTo>
                  <a:lnTo>
                    <a:pt x="12" y="47"/>
                  </a:lnTo>
                  <a:close/>
                  <a:moveTo>
                    <a:pt x="42" y="30"/>
                  </a:moveTo>
                  <a:lnTo>
                    <a:pt x="54" y="30"/>
                  </a:lnTo>
                  <a:lnTo>
                    <a:pt x="60" y="24"/>
                  </a:lnTo>
                  <a:lnTo>
                    <a:pt x="54" y="0"/>
                  </a:lnTo>
                  <a:lnTo>
                    <a:pt x="42" y="6"/>
                  </a:lnTo>
                  <a:lnTo>
                    <a:pt x="30" y="12"/>
                  </a:lnTo>
                  <a:lnTo>
                    <a:pt x="42" y="30"/>
                  </a:lnTo>
                  <a:close/>
                </a:path>
              </a:pathLst>
            </a:custGeom>
            <a:solidFill>
              <a:srgbClr val="34AA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63" name="Freeform 180"/>
            <p:cNvSpPr>
              <a:spLocks noEditPoints="1"/>
            </p:cNvSpPr>
            <p:nvPr/>
          </p:nvSpPr>
          <p:spPr bwMode="auto">
            <a:xfrm>
              <a:off x="3965" y="1751"/>
              <a:ext cx="66" cy="42"/>
            </a:xfrm>
            <a:custGeom>
              <a:avLst/>
              <a:gdLst>
                <a:gd name="T0" fmla="*/ 12 w 66"/>
                <a:gd name="T1" fmla="*/ 42 h 42"/>
                <a:gd name="T2" fmla="*/ 24 w 66"/>
                <a:gd name="T3" fmla="*/ 42 h 42"/>
                <a:gd name="T4" fmla="*/ 30 w 66"/>
                <a:gd name="T5" fmla="*/ 36 h 42"/>
                <a:gd name="T6" fmla="*/ 24 w 66"/>
                <a:gd name="T7" fmla="*/ 12 h 42"/>
                <a:gd name="T8" fmla="*/ 12 w 66"/>
                <a:gd name="T9" fmla="*/ 18 h 42"/>
                <a:gd name="T10" fmla="*/ 0 w 66"/>
                <a:gd name="T11" fmla="*/ 18 h 42"/>
                <a:gd name="T12" fmla="*/ 12 w 66"/>
                <a:gd name="T13" fmla="*/ 42 h 42"/>
                <a:gd name="T14" fmla="*/ 42 w 66"/>
                <a:gd name="T15" fmla="*/ 30 h 42"/>
                <a:gd name="T16" fmla="*/ 54 w 66"/>
                <a:gd name="T17" fmla="*/ 30 h 42"/>
                <a:gd name="T18" fmla="*/ 66 w 66"/>
                <a:gd name="T19" fmla="*/ 24 h 42"/>
                <a:gd name="T20" fmla="*/ 60 w 66"/>
                <a:gd name="T21" fmla="*/ 0 h 42"/>
                <a:gd name="T22" fmla="*/ 48 w 66"/>
                <a:gd name="T23" fmla="*/ 6 h 42"/>
                <a:gd name="T24" fmla="*/ 36 w 66"/>
                <a:gd name="T25" fmla="*/ 12 h 42"/>
                <a:gd name="T26" fmla="*/ 42 w 66"/>
                <a:gd name="T27" fmla="*/ 30 h 4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6" h="42">
                  <a:moveTo>
                    <a:pt x="12" y="42"/>
                  </a:moveTo>
                  <a:lnTo>
                    <a:pt x="24" y="42"/>
                  </a:lnTo>
                  <a:lnTo>
                    <a:pt x="30" y="36"/>
                  </a:lnTo>
                  <a:lnTo>
                    <a:pt x="24" y="12"/>
                  </a:lnTo>
                  <a:lnTo>
                    <a:pt x="12" y="18"/>
                  </a:lnTo>
                  <a:lnTo>
                    <a:pt x="0" y="18"/>
                  </a:lnTo>
                  <a:lnTo>
                    <a:pt x="12" y="42"/>
                  </a:lnTo>
                  <a:close/>
                  <a:moveTo>
                    <a:pt x="42" y="30"/>
                  </a:moveTo>
                  <a:lnTo>
                    <a:pt x="54" y="30"/>
                  </a:lnTo>
                  <a:lnTo>
                    <a:pt x="66" y="24"/>
                  </a:lnTo>
                  <a:lnTo>
                    <a:pt x="60" y="0"/>
                  </a:lnTo>
                  <a:lnTo>
                    <a:pt x="48" y="6"/>
                  </a:lnTo>
                  <a:lnTo>
                    <a:pt x="36" y="12"/>
                  </a:lnTo>
                  <a:lnTo>
                    <a:pt x="42" y="30"/>
                  </a:lnTo>
                  <a:close/>
                </a:path>
              </a:pathLst>
            </a:custGeom>
            <a:solidFill>
              <a:srgbClr val="34AA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64" name="Freeform 181"/>
            <p:cNvSpPr>
              <a:spLocks noEditPoints="1"/>
            </p:cNvSpPr>
            <p:nvPr/>
          </p:nvSpPr>
          <p:spPr bwMode="auto">
            <a:xfrm>
              <a:off x="4037" y="1739"/>
              <a:ext cx="60" cy="36"/>
            </a:xfrm>
            <a:custGeom>
              <a:avLst/>
              <a:gdLst>
                <a:gd name="T0" fmla="*/ 6 w 60"/>
                <a:gd name="T1" fmla="*/ 36 h 36"/>
                <a:gd name="T2" fmla="*/ 18 w 60"/>
                <a:gd name="T3" fmla="*/ 36 h 36"/>
                <a:gd name="T4" fmla="*/ 24 w 60"/>
                <a:gd name="T5" fmla="*/ 30 h 36"/>
                <a:gd name="T6" fmla="*/ 18 w 60"/>
                <a:gd name="T7" fmla="*/ 6 h 36"/>
                <a:gd name="T8" fmla="*/ 12 w 60"/>
                <a:gd name="T9" fmla="*/ 12 h 36"/>
                <a:gd name="T10" fmla="*/ 0 w 60"/>
                <a:gd name="T11" fmla="*/ 12 h 36"/>
                <a:gd name="T12" fmla="*/ 6 w 60"/>
                <a:gd name="T13" fmla="*/ 36 h 36"/>
                <a:gd name="T14" fmla="*/ 36 w 60"/>
                <a:gd name="T15" fmla="*/ 30 h 36"/>
                <a:gd name="T16" fmla="*/ 48 w 60"/>
                <a:gd name="T17" fmla="*/ 24 h 36"/>
                <a:gd name="T18" fmla="*/ 60 w 60"/>
                <a:gd name="T19" fmla="*/ 24 h 36"/>
                <a:gd name="T20" fmla="*/ 54 w 60"/>
                <a:gd name="T21" fmla="*/ 0 h 36"/>
                <a:gd name="T22" fmla="*/ 42 w 60"/>
                <a:gd name="T23" fmla="*/ 0 h 36"/>
                <a:gd name="T24" fmla="*/ 30 w 60"/>
                <a:gd name="T25" fmla="*/ 6 h 36"/>
                <a:gd name="T26" fmla="*/ 36 w 60"/>
                <a:gd name="T27" fmla="*/ 30 h 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36">
                  <a:moveTo>
                    <a:pt x="6" y="36"/>
                  </a:moveTo>
                  <a:lnTo>
                    <a:pt x="18" y="36"/>
                  </a:lnTo>
                  <a:lnTo>
                    <a:pt x="24" y="30"/>
                  </a:lnTo>
                  <a:lnTo>
                    <a:pt x="18" y="6"/>
                  </a:lnTo>
                  <a:lnTo>
                    <a:pt x="12" y="12"/>
                  </a:lnTo>
                  <a:lnTo>
                    <a:pt x="0" y="12"/>
                  </a:lnTo>
                  <a:lnTo>
                    <a:pt x="6" y="36"/>
                  </a:lnTo>
                  <a:close/>
                  <a:moveTo>
                    <a:pt x="36" y="30"/>
                  </a:moveTo>
                  <a:lnTo>
                    <a:pt x="48" y="24"/>
                  </a:lnTo>
                  <a:lnTo>
                    <a:pt x="60" y="24"/>
                  </a:lnTo>
                  <a:lnTo>
                    <a:pt x="54" y="0"/>
                  </a:lnTo>
                  <a:lnTo>
                    <a:pt x="42" y="0"/>
                  </a:lnTo>
                  <a:lnTo>
                    <a:pt x="30" y="6"/>
                  </a:lnTo>
                  <a:lnTo>
                    <a:pt x="36" y="30"/>
                  </a:lnTo>
                  <a:close/>
                </a:path>
              </a:pathLst>
            </a:custGeom>
            <a:solidFill>
              <a:srgbClr val="34AA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65" name="Freeform 182"/>
            <p:cNvSpPr>
              <a:spLocks noEditPoints="1"/>
            </p:cNvSpPr>
            <p:nvPr/>
          </p:nvSpPr>
          <p:spPr bwMode="auto">
            <a:xfrm>
              <a:off x="4103" y="1727"/>
              <a:ext cx="59" cy="30"/>
            </a:xfrm>
            <a:custGeom>
              <a:avLst/>
              <a:gdLst>
                <a:gd name="T0" fmla="*/ 0 w 59"/>
                <a:gd name="T1" fmla="*/ 30 h 30"/>
                <a:gd name="T2" fmla="*/ 12 w 59"/>
                <a:gd name="T3" fmla="*/ 30 h 30"/>
                <a:gd name="T4" fmla="*/ 23 w 59"/>
                <a:gd name="T5" fmla="*/ 30 h 30"/>
                <a:gd name="T6" fmla="*/ 23 w 59"/>
                <a:gd name="T7" fmla="*/ 6 h 30"/>
                <a:gd name="T8" fmla="*/ 12 w 59"/>
                <a:gd name="T9" fmla="*/ 6 h 30"/>
                <a:gd name="T10" fmla="*/ 0 w 59"/>
                <a:gd name="T11" fmla="*/ 6 h 30"/>
                <a:gd name="T12" fmla="*/ 0 w 59"/>
                <a:gd name="T13" fmla="*/ 30 h 30"/>
                <a:gd name="T14" fmla="*/ 35 w 59"/>
                <a:gd name="T15" fmla="*/ 24 h 30"/>
                <a:gd name="T16" fmla="*/ 47 w 59"/>
                <a:gd name="T17" fmla="*/ 24 h 30"/>
                <a:gd name="T18" fmla="*/ 59 w 59"/>
                <a:gd name="T19" fmla="*/ 24 h 30"/>
                <a:gd name="T20" fmla="*/ 53 w 59"/>
                <a:gd name="T21" fmla="*/ 0 h 30"/>
                <a:gd name="T22" fmla="*/ 41 w 59"/>
                <a:gd name="T23" fmla="*/ 0 h 30"/>
                <a:gd name="T24" fmla="*/ 29 w 59"/>
                <a:gd name="T25" fmla="*/ 0 h 30"/>
                <a:gd name="T26" fmla="*/ 35 w 59"/>
                <a:gd name="T27" fmla="*/ 24 h 3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30">
                  <a:moveTo>
                    <a:pt x="0" y="30"/>
                  </a:moveTo>
                  <a:lnTo>
                    <a:pt x="12" y="30"/>
                  </a:lnTo>
                  <a:lnTo>
                    <a:pt x="23" y="30"/>
                  </a:lnTo>
                  <a:lnTo>
                    <a:pt x="23" y="6"/>
                  </a:lnTo>
                  <a:lnTo>
                    <a:pt x="12" y="6"/>
                  </a:lnTo>
                  <a:lnTo>
                    <a:pt x="0" y="6"/>
                  </a:lnTo>
                  <a:lnTo>
                    <a:pt x="0" y="30"/>
                  </a:lnTo>
                  <a:close/>
                  <a:moveTo>
                    <a:pt x="35" y="24"/>
                  </a:moveTo>
                  <a:lnTo>
                    <a:pt x="47" y="24"/>
                  </a:lnTo>
                  <a:lnTo>
                    <a:pt x="59" y="24"/>
                  </a:lnTo>
                  <a:lnTo>
                    <a:pt x="53" y="0"/>
                  </a:lnTo>
                  <a:lnTo>
                    <a:pt x="41" y="0"/>
                  </a:lnTo>
                  <a:lnTo>
                    <a:pt x="29" y="0"/>
                  </a:lnTo>
                  <a:lnTo>
                    <a:pt x="35" y="24"/>
                  </a:lnTo>
                  <a:close/>
                </a:path>
              </a:pathLst>
            </a:custGeom>
            <a:solidFill>
              <a:srgbClr val="34AA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66" name="Freeform 183"/>
            <p:cNvSpPr>
              <a:spLocks noEditPoints="1"/>
            </p:cNvSpPr>
            <p:nvPr/>
          </p:nvSpPr>
          <p:spPr bwMode="auto">
            <a:xfrm>
              <a:off x="4168" y="1721"/>
              <a:ext cx="60" cy="30"/>
            </a:xfrm>
            <a:custGeom>
              <a:avLst/>
              <a:gdLst>
                <a:gd name="T0" fmla="*/ 6 w 60"/>
                <a:gd name="T1" fmla="*/ 30 h 30"/>
                <a:gd name="T2" fmla="*/ 18 w 60"/>
                <a:gd name="T3" fmla="*/ 24 h 30"/>
                <a:gd name="T4" fmla="*/ 24 w 60"/>
                <a:gd name="T5" fmla="*/ 24 h 30"/>
                <a:gd name="T6" fmla="*/ 24 w 60"/>
                <a:gd name="T7" fmla="*/ 0 h 30"/>
                <a:gd name="T8" fmla="*/ 12 w 60"/>
                <a:gd name="T9" fmla="*/ 6 h 30"/>
                <a:gd name="T10" fmla="*/ 0 w 60"/>
                <a:gd name="T11" fmla="*/ 6 h 30"/>
                <a:gd name="T12" fmla="*/ 6 w 60"/>
                <a:gd name="T13" fmla="*/ 30 h 30"/>
                <a:gd name="T14" fmla="*/ 36 w 60"/>
                <a:gd name="T15" fmla="*/ 24 h 30"/>
                <a:gd name="T16" fmla="*/ 48 w 60"/>
                <a:gd name="T17" fmla="*/ 24 h 30"/>
                <a:gd name="T18" fmla="*/ 60 w 60"/>
                <a:gd name="T19" fmla="*/ 24 h 30"/>
                <a:gd name="T20" fmla="*/ 60 w 60"/>
                <a:gd name="T21" fmla="*/ 0 h 30"/>
                <a:gd name="T22" fmla="*/ 48 w 60"/>
                <a:gd name="T23" fmla="*/ 0 h 30"/>
                <a:gd name="T24" fmla="*/ 36 w 60"/>
                <a:gd name="T25" fmla="*/ 0 h 30"/>
                <a:gd name="T26" fmla="*/ 36 w 60"/>
                <a:gd name="T27" fmla="*/ 24 h 3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30">
                  <a:moveTo>
                    <a:pt x="6" y="30"/>
                  </a:moveTo>
                  <a:lnTo>
                    <a:pt x="18" y="24"/>
                  </a:lnTo>
                  <a:lnTo>
                    <a:pt x="24" y="24"/>
                  </a:lnTo>
                  <a:lnTo>
                    <a:pt x="24" y="0"/>
                  </a:lnTo>
                  <a:lnTo>
                    <a:pt x="12" y="6"/>
                  </a:lnTo>
                  <a:lnTo>
                    <a:pt x="0" y="6"/>
                  </a:lnTo>
                  <a:lnTo>
                    <a:pt x="6" y="30"/>
                  </a:lnTo>
                  <a:close/>
                  <a:moveTo>
                    <a:pt x="36" y="24"/>
                  </a:moveTo>
                  <a:lnTo>
                    <a:pt x="48" y="24"/>
                  </a:lnTo>
                  <a:lnTo>
                    <a:pt x="60" y="24"/>
                  </a:lnTo>
                  <a:lnTo>
                    <a:pt x="60" y="0"/>
                  </a:lnTo>
                  <a:lnTo>
                    <a:pt x="48" y="0"/>
                  </a:lnTo>
                  <a:lnTo>
                    <a:pt x="36" y="0"/>
                  </a:lnTo>
                  <a:lnTo>
                    <a:pt x="36" y="24"/>
                  </a:lnTo>
                  <a:close/>
                </a:path>
              </a:pathLst>
            </a:custGeom>
            <a:solidFill>
              <a:srgbClr val="34AA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67" name="Freeform 184"/>
            <p:cNvSpPr>
              <a:spLocks noEditPoints="1"/>
            </p:cNvSpPr>
            <p:nvPr/>
          </p:nvSpPr>
          <p:spPr bwMode="auto">
            <a:xfrm>
              <a:off x="4240" y="1715"/>
              <a:ext cx="54" cy="30"/>
            </a:xfrm>
            <a:custGeom>
              <a:avLst/>
              <a:gdLst>
                <a:gd name="T0" fmla="*/ 0 w 54"/>
                <a:gd name="T1" fmla="*/ 30 h 30"/>
                <a:gd name="T2" fmla="*/ 12 w 54"/>
                <a:gd name="T3" fmla="*/ 24 h 30"/>
                <a:gd name="T4" fmla="*/ 24 w 54"/>
                <a:gd name="T5" fmla="*/ 24 h 30"/>
                <a:gd name="T6" fmla="*/ 18 w 54"/>
                <a:gd name="T7" fmla="*/ 0 h 30"/>
                <a:gd name="T8" fmla="*/ 12 w 54"/>
                <a:gd name="T9" fmla="*/ 0 h 30"/>
                <a:gd name="T10" fmla="*/ 0 w 54"/>
                <a:gd name="T11" fmla="*/ 6 h 30"/>
                <a:gd name="T12" fmla="*/ 0 w 54"/>
                <a:gd name="T13" fmla="*/ 30 h 30"/>
                <a:gd name="T14" fmla="*/ 30 w 54"/>
                <a:gd name="T15" fmla="*/ 24 h 30"/>
                <a:gd name="T16" fmla="*/ 42 w 54"/>
                <a:gd name="T17" fmla="*/ 24 h 30"/>
                <a:gd name="T18" fmla="*/ 54 w 54"/>
                <a:gd name="T19" fmla="*/ 24 h 30"/>
                <a:gd name="T20" fmla="*/ 54 w 54"/>
                <a:gd name="T21" fmla="*/ 0 h 30"/>
                <a:gd name="T22" fmla="*/ 42 w 54"/>
                <a:gd name="T23" fmla="*/ 0 h 30"/>
                <a:gd name="T24" fmla="*/ 30 w 54"/>
                <a:gd name="T25" fmla="*/ 0 h 30"/>
                <a:gd name="T26" fmla="*/ 30 w 54"/>
                <a:gd name="T27" fmla="*/ 24 h 3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4" h="30">
                  <a:moveTo>
                    <a:pt x="0" y="30"/>
                  </a:moveTo>
                  <a:lnTo>
                    <a:pt x="12" y="24"/>
                  </a:lnTo>
                  <a:lnTo>
                    <a:pt x="24" y="24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0" y="30"/>
                  </a:lnTo>
                  <a:close/>
                  <a:moveTo>
                    <a:pt x="30" y="24"/>
                  </a:moveTo>
                  <a:lnTo>
                    <a:pt x="42" y="24"/>
                  </a:lnTo>
                  <a:lnTo>
                    <a:pt x="54" y="24"/>
                  </a:lnTo>
                  <a:lnTo>
                    <a:pt x="54" y="0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30" y="24"/>
                  </a:lnTo>
                  <a:close/>
                </a:path>
              </a:pathLst>
            </a:custGeom>
            <a:solidFill>
              <a:srgbClr val="34AA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68" name="Freeform 185"/>
            <p:cNvSpPr>
              <a:spLocks noEditPoints="1"/>
            </p:cNvSpPr>
            <p:nvPr/>
          </p:nvSpPr>
          <p:spPr bwMode="auto">
            <a:xfrm>
              <a:off x="4306" y="1715"/>
              <a:ext cx="24" cy="24"/>
            </a:xfrm>
            <a:custGeom>
              <a:avLst/>
              <a:gdLst>
                <a:gd name="T0" fmla="*/ 0 w 24"/>
                <a:gd name="T1" fmla="*/ 24 h 24"/>
                <a:gd name="T2" fmla="*/ 18 w 24"/>
                <a:gd name="T3" fmla="*/ 24 h 24"/>
                <a:gd name="T4" fmla="*/ 18 w 24"/>
                <a:gd name="T5" fmla="*/ 0 h 24"/>
                <a:gd name="T6" fmla="*/ 0 w 24"/>
                <a:gd name="T7" fmla="*/ 0 h 24"/>
                <a:gd name="T8" fmla="*/ 0 w 24"/>
                <a:gd name="T9" fmla="*/ 24 h 24"/>
                <a:gd name="T10" fmla="*/ 18 w 24"/>
                <a:gd name="T11" fmla="*/ 24 h 24"/>
                <a:gd name="T12" fmla="*/ 24 w 24"/>
                <a:gd name="T13" fmla="*/ 24 h 24"/>
                <a:gd name="T14" fmla="*/ 24 w 24"/>
                <a:gd name="T15" fmla="*/ 0 h 24"/>
                <a:gd name="T16" fmla="*/ 18 w 24"/>
                <a:gd name="T17" fmla="*/ 0 h 24"/>
                <a:gd name="T18" fmla="*/ 18 w 24"/>
                <a:gd name="T19" fmla="*/ 24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24">
                  <a:moveTo>
                    <a:pt x="0" y="24"/>
                  </a:moveTo>
                  <a:lnTo>
                    <a:pt x="18" y="24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24"/>
                  </a:lnTo>
                  <a:close/>
                  <a:moveTo>
                    <a:pt x="18" y="24"/>
                  </a:moveTo>
                  <a:lnTo>
                    <a:pt x="24" y="24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18" y="24"/>
                  </a:lnTo>
                  <a:close/>
                </a:path>
              </a:pathLst>
            </a:custGeom>
            <a:solidFill>
              <a:srgbClr val="34AA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69" name="Freeform 186"/>
            <p:cNvSpPr>
              <a:spLocks noEditPoints="1"/>
            </p:cNvSpPr>
            <p:nvPr/>
          </p:nvSpPr>
          <p:spPr bwMode="auto">
            <a:xfrm>
              <a:off x="4324" y="1715"/>
              <a:ext cx="42" cy="24"/>
            </a:xfrm>
            <a:custGeom>
              <a:avLst/>
              <a:gdLst>
                <a:gd name="T0" fmla="*/ 0 w 42"/>
                <a:gd name="T1" fmla="*/ 0 h 24"/>
                <a:gd name="T2" fmla="*/ 0 w 42"/>
                <a:gd name="T3" fmla="*/ 0 h 24"/>
                <a:gd name="T4" fmla="*/ 0 w 42"/>
                <a:gd name="T5" fmla="*/ 0 h 24"/>
                <a:gd name="T6" fmla="*/ 0 w 42"/>
                <a:gd name="T7" fmla="*/ 12 h 24"/>
                <a:gd name="T8" fmla="*/ 0 w 42"/>
                <a:gd name="T9" fmla="*/ 0 h 24"/>
                <a:gd name="T10" fmla="*/ 18 w 42"/>
                <a:gd name="T11" fmla="*/ 24 h 24"/>
                <a:gd name="T12" fmla="*/ 36 w 42"/>
                <a:gd name="T13" fmla="*/ 24 h 24"/>
                <a:gd name="T14" fmla="*/ 42 w 42"/>
                <a:gd name="T15" fmla="*/ 0 h 24"/>
                <a:gd name="T16" fmla="*/ 30 w 42"/>
                <a:gd name="T17" fmla="*/ 0 h 24"/>
                <a:gd name="T18" fmla="*/ 18 w 42"/>
                <a:gd name="T19" fmla="*/ 0 h 24"/>
                <a:gd name="T20" fmla="*/ 18 w 42"/>
                <a:gd name="T21" fmla="*/ 24 h 2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" h="24">
                  <a:moveTo>
                    <a:pt x="0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0" y="0"/>
                  </a:lnTo>
                  <a:close/>
                  <a:moveTo>
                    <a:pt x="18" y="24"/>
                  </a:moveTo>
                  <a:lnTo>
                    <a:pt x="36" y="24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18" y="24"/>
                  </a:lnTo>
                  <a:close/>
                </a:path>
              </a:pathLst>
            </a:custGeom>
            <a:solidFill>
              <a:srgbClr val="34AA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0" name="Freeform 187"/>
            <p:cNvSpPr>
              <a:spLocks noEditPoints="1"/>
            </p:cNvSpPr>
            <p:nvPr/>
          </p:nvSpPr>
          <p:spPr bwMode="auto">
            <a:xfrm>
              <a:off x="4372" y="1715"/>
              <a:ext cx="60" cy="30"/>
            </a:xfrm>
            <a:custGeom>
              <a:avLst/>
              <a:gdLst>
                <a:gd name="T0" fmla="*/ 0 w 60"/>
                <a:gd name="T1" fmla="*/ 24 h 30"/>
                <a:gd name="T2" fmla="*/ 12 w 60"/>
                <a:gd name="T3" fmla="*/ 24 h 30"/>
                <a:gd name="T4" fmla="*/ 24 w 60"/>
                <a:gd name="T5" fmla="*/ 30 h 30"/>
                <a:gd name="T6" fmla="*/ 24 w 60"/>
                <a:gd name="T7" fmla="*/ 0 h 30"/>
                <a:gd name="T8" fmla="*/ 12 w 60"/>
                <a:gd name="T9" fmla="*/ 0 h 30"/>
                <a:gd name="T10" fmla="*/ 0 w 60"/>
                <a:gd name="T11" fmla="*/ 0 h 30"/>
                <a:gd name="T12" fmla="*/ 0 w 60"/>
                <a:gd name="T13" fmla="*/ 24 h 30"/>
                <a:gd name="T14" fmla="*/ 36 w 60"/>
                <a:gd name="T15" fmla="*/ 30 h 30"/>
                <a:gd name="T16" fmla="*/ 48 w 60"/>
                <a:gd name="T17" fmla="*/ 30 h 30"/>
                <a:gd name="T18" fmla="*/ 60 w 60"/>
                <a:gd name="T19" fmla="*/ 30 h 30"/>
                <a:gd name="T20" fmla="*/ 60 w 60"/>
                <a:gd name="T21" fmla="*/ 6 h 30"/>
                <a:gd name="T22" fmla="*/ 48 w 60"/>
                <a:gd name="T23" fmla="*/ 6 h 30"/>
                <a:gd name="T24" fmla="*/ 36 w 60"/>
                <a:gd name="T25" fmla="*/ 6 h 30"/>
                <a:gd name="T26" fmla="*/ 36 w 60"/>
                <a:gd name="T27" fmla="*/ 30 h 3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30">
                  <a:moveTo>
                    <a:pt x="0" y="24"/>
                  </a:moveTo>
                  <a:lnTo>
                    <a:pt x="12" y="24"/>
                  </a:lnTo>
                  <a:lnTo>
                    <a:pt x="24" y="30"/>
                  </a:lnTo>
                  <a:lnTo>
                    <a:pt x="24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24"/>
                  </a:lnTo>
                  <a:close/>
                  <a:moveTo>
                    <a:pt x="36" y="30"/>
                  </a:moveTo>
                  <a:lnTo>
                    <a:pt x="48" y="30"/>
                  </a:lnTo>
                  <a:lnTo>
                    <a:pt x="60" y="30"/>
                  </a:lnTo>
                  <a:lnTo>
                    <a:pt x="60" y="6"/>
                  </a:lnTo>
                  <a:lnTo>
                    <a:pt x="48" y="6"/>
                  </a:lnTo>
                  <a:lnTo>
                    <a:pt x="36" y="6"/>
                  </a:lnTo>
                  <a:lnTo>
                    <a:pt x="36" y="30"/>
                  </a:lnTo>
                  <a:close/>
                </a:path>
              </a:pathLst>
            </a:custGeom>
            <a:solidFill>
              <a:srgbClr val="34AA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1" name="Freeform 188"/>
            <p:cNvSpPr>
              <a:spLocks noEditPoints="1"/>
            </p:cNvSpPr>
            <p:nvPr/>
          </p:nvSpPr>
          <p:spPr bwMode="auto">
            <a:xfrm>
              <a:off x="4437" y="1721"/>
              <a:ext cx="60" cy="30"/>
            </a:xfrm>
            <a:custGeom>
              <a:avLst/>
              <a:gdLst>
                <a:gd name="T0" fmla="*/ 0 w 60"/>
                <a:gd name="T1" fmla="*/ 24 h 30"/>
                <a:gd name="T2" fmla="*/ 12 w 60"/>
                <a:gd name="T3" fmla="*/ 24 h 30"/>
                <a:gd name="T4" fmla="*/ 24 w 60"/>
                <a:gd name="T5" fmla="*/ 30 h 30"/>
                <a:gd name="T6" fmla="*/ 30 w 60"/>
                <a:gd name="T7" fmla="*/ 6 h 30"/>
                <a:gd name="T8" fmla="*/ 18 w 60"/>
                <a:gd name="T9" fmla="*/ 0 h 30"/>
                <a:gd name="T10" fmla="*/ 6 w 60"/>
                <a:gd name="T11" fmla="*/ 0 h 30"/>
                <a:gd name="T12" fmla="*/ 0 w 60"/>
                <a:gd name="T13" fmla="*/ 24 h 30"/>
                <a:gd name="T14" fmla="*/ 36 w 60"/>
                <a:gd name="T15" fmla="*/ 30 h 30"/>
                <a:gd name="T16" fmla="*/ 48 w 60"/>
                <a:gd name="T17" fmla="*/ 30 h 30"/>
                <a:gd name="T18" fmla="*/ 60 w 60"/>
                <a:gd name="T19" fmla="*/ 30 h 30"/>
                <a:gd name="T20" fmla="*/ 60 w 60"/>
                <a:gd name="T21" fmla="*/ 6 h 30"/>
                <a:gd name="T22" fmla="*/ 42 w 60"/>
                <a:gd name="T23" fmla="*/ 6 h 30"/>
                <a:gd name="T24" fmla="*/ 36 w 60"/>
                <a:gd name="T25" fmla="*/ 30 h 3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0" h="30">
                  <a:moveTo>
                    <a:pt x="0" y="24"/>
                  </a:moveTo>
                  <a:lnTo>
                    <a:pt x="12" y="24"/>
                  </a:lnTo>
                  <a:lnTo>
                    <a:pt x="24" y="30"/>
                  </a:lnTo>
                  <a:lnTo>
                    <a:pt x="30" y="6"/>
                  </a:lnTo>
                  <a:lnTo>
                    <a:pt x="18" y="0"/>
                  </a:lnTo>
                  <a:lnTo>
                    <a:pt x="6" y="0"/>
                  </a:lnTo>
                  <a:lnTo>
                    <a:pt x="0" y="24"/>
                  </a:lnTo>
                  <a:close/>
                  <a:moveTo>
                    <a:pt x="36" y="30"/>
                  </a:moveTo>
                  <a:lnTo>
                    <a:pt x="48" y="30"/>
                  </a:lnTo>
                  <a:lnTo>
                    <a:pt x="60" y="30"/>
                  </a:lnTo>
                  <a:lnTo>
                    <a:pt x="60" y="6"/>
                  </a:lnTo>
                  <a:lnTo>
                    <a:pt x="42" y="6"/>
                  </a:lnTo>
                  <a:lnTo>
                    <a:pt x="36" y="30"/>
                  </a:lnTo>
                  <a:close/>
                </a:path>
              </a:pathLst>
            </a:custGeom>
            <a:solidFill>
              <a:srgbClr val="34AA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2" name="Freeform 189"/>
            <p:cNvSpPr>
              <a:spLocks noEditPoints="1"/>
            </p:cNvSpPr>
            <p:nvPr/>
          </p:nvSpPr>
          <p:spPr bwMode="auto">
            <a:xfrm>
              <a:off x="4503" y="1733"/>
              <a:ext cx="66" cy="36"/>
            </a:xfrm>
            <a:custGeom>
              <a:avLst/>
              <a:gdLst>
                <a:gd name="T0" fmla="*/ 0 w 66"/>
                <a:gd name="T1" fmla="*/ 24 h 36"/>
                <a:gd name="T2" fmla="*/ 12 w 66"/>
                <a:gd name="T3" fmla="*/ 24 h 36"/>
                <a:gd name="T4" fmla="*/ 24 w 66"/>
                <a:gd name="T5" fmla="*/ 24 h 36"/>
                <a:gd name="T6" fmla="*/ 30 w 66"/>
                <a:gd name="T7" fmla="*/ 6 h 36"/>
                <a:gd name="T8" fmla="*/ 18 w 66"/>
                <a:gd name="T9" fmla="*/ 0 h 36"/>
                <a:gd name="T10" fmla="*/ 6 w 66"/>
                <a:gd name="T11" fmla="*/ 0 h 36"/>
                <a:gd name="T12" fmla="*/ 0 w 66"/>
                <a:gd name="T13" fmla="*/ 24 h 36"/>
                <a:gd name="T14" fmla="*/ 36 w 66"/>
                <a:gd name="T15" fmla="*/ 30 h 36"/>
                <a:gd name="T16" fmla="*/ 48 w 66"/>
                <a:gd name="T17" fmla="*/ 30 h 36"/>
                <a:gd name="T18" fmla="*/ 60 w 66"/>
                <a:gd name="T19" fmla="*/ 36 h 36"/>
                <a:gd name="T20" fmla="*/ 66 w 66"/>
                <a:gd name="T21" fmla="*/ 12 h 36"/>
                <a:gd name="T22" fmla="*/ 54 w 66"/>
                <a:gd name="T23" fmla="*/ 6 h 36"/>
                <a:gd name="T24" fmla="*/ 42 w 66"/>
                <a:gd name="T25" fmla="*/ 6 h 36"/>
                <a:gd name="T26" fmla="*/ 36 w 66"/>
                <a:gd name="T27" fmla="*/ 30 h 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6" h="36">
                  <a:moveTo>
                    <a:pt x="0" y="24"/>
                  </a:moveTo>
                  <a:lnTo>
                    <a:pt x="12" y="24"/>
                  </a:lnTo>
                  <a:lnTo>
                    <a:pt x="24" y="24"/>
                  </a:lnTo>
                  <a:lnTo>
                    <a:pt x="30" y="6"/>
                  </a:lnTo>
                  <a:lnTo>
                    <a:pt x="18" y="0"/>
                  </a:lnTo>
                  <a:lnTo>
                    <a:pt x="6" y="0"/>
                  </a:lnTo>
                  <a:lnTo>
                    <a:pt x="0" y="24"/>
                  </a:lnTo>
                  <a:close/>
                  <a:moveTo>
                    <a:pt x="36" y="30"/>
                  </a:moveTo>
                  <a:lnTo>
                    <a:pt x="48" y="30"/>
                  </a:lnTo>
                  <a:lnTo>
                    <a:pt x="60" y="36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6"/>
                  </a:lnTo>
                  <a:lnTo>
                    <a:pt x="36" y="30"/>
                  </a:lnTo>
                  <a:close/>
                </a:path>
              </a:pathLst>
            </a:custGeom>
            <a:solidFill>
              <a:srgbClr val="34AA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3" name="Freeform 190"/>
            <p:cNvSpPr>
              <a:spLocks noEditPoints="1"/>
            </p:cNvSpPr>
            <p:nvPr/>
          </p:nvSpPr>
          <p:spPr bwMode="auto">
            <a:xfrm>
              <a:off x="4569" y="1745"/>
              <a:ext cx="66" cy="42"/>
            </a:xfrm>
            <a:custGeom>
              <a:avLst/>
              <a:gdLst>
                <a:gd name="T0" fmla="*/ 0 w 66"/>
                <a:gd name="T1" fmla="*/ 24 h 42"/>
                <a:gd name="T2" fmla="*/ 12 w 66"/>
                <a:gd name="T3" fmla="*/ 30 h 42"/>
                <a:gd name="T4" fmla="*/ 24 w 66"/>
                <a:gd name="T5" fmla="*/ 30 h 42"/>
                <a:gd name="T6" fmla="*/ 30 w 66"/>
                <a:gd name="T7" fmla="*/ 6 h 42"/>
                <a:gd name="T8" fmla="*/ 18 w 66"/>
                <a:gd name="T9" fmla="*/ 6 h 42"/>
                <a:gd name="T10" fmla="*/ 6 w 66"/>
                <a:gd name="T11" fmla="*/ 0 h 42"/>
                <a:gd name="T12" fmla="*/ 0 w 66"/>
                <a:gd name="T13" fmla="*/ 24 h 42"/>
                <a:gd name="T14" fmla="*/ 36 w 66"/>
                <a:gd name="T15" fmla="*/ 36 h 42"/>
                <a:gd name="T16" fmla="*/ 48 w 66"/>
                <a:gd name="T17" fmla="*/ 36 h 42"/>
                <a:gd name="T18" fmla="*/ 54 w 66"/>
                <a:gd name="T19" fmla="*/ 42 h 42"/>
                <a:gd name="T20" fmla="*/ 66 w 66"/>
                <a:gd name="T21" fmla="*/ 18 h 42"/>
                <a:gd name="T22" fmla="*/ 54 w 66"/>
                <a:gd name="T23" fmla="*/ 18 h 42"/>
                <a:gd name="T24" fmla="*/ 42 w 66"/>
                <a:gd name="T25" fmla="*/ 12 h 42"/>
                <a:gd name="T26" fmla="*/ 36 w 66"/>
                <a:gd name="T27" fmla="*/ 36 h 4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6" h="42">
                  <a:moveTo>
                    <a:pt x="0" y="24"/>
                  </a:moveTo>
                  <a:lnTo>
                    <a:pt x="12" y="30"/>
                  </a:lnTo>
                  <a:lnTo>
                    <a:pt x="24" y="30"/>
                  </a:lnTo>
                  <a:lnTo>
                    <a:pt x="30" y="6"/>
                  </a:lnTo>
                  <a:lnTo>
                    <a:pt x="18" y="6"/>
                  </a:lnTo>
                  <a:lnTo>
                    <a:pt x="6" y="0"/>
                  </a:lnTo>
                  <a:lnTo>
                    <a:pt x="0" y="24"/>
                  </a:lnTo>
                  <a:close/>
                  <a:moveTo>
                    <a:pt x="36" y="36"/>
                  </a:moveTo>
                  <a:lnTo>
                    <a:pt x="48" y="36"/>
                  </a:lnTo>
                  <a:lnTo>
                    <a:pt x="54" y="42"/>
                  </a:lnTo>
                  <a:lnTo>
                    <a:pt x="66" y="18"/>
                  </a:lnTo>
                  <a:lnTo>
                    <a:pt x="54" y="18"/>
                  </a:lnTo>
                  <a:lnTo>
                    <a:pt x="42" y="12"/>
                  </a:lnTo>
                  <a:lnTo>
                    <a:pt x="36" y="36"/>
                  </a:lnTo>
                  <a:close/>
                </a:path>
              </a:pathLst>
            </a:custGeom>
            <a:solidFill>
              <a:srgbClr val="34AA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4" name="Freeform 191"/>
            <p:cNvSpPr>
              <a:spLocks noEditPoints="1"/>
            </p:cNvSpPr>
            <p:nvPr/>
          </p:nvSpPr>
          <p:spPr bwMode="auto">
            <a:xfrm>
              <a:off x="4635" y="1769"/>
              <a:ext cx="60" cy="42"/>
            </a:xfrm>
            <a:custGeom>
              <a:avLst/>
              <a:gdLst>
                <a:gd name="T0" fmla="*/ 0 w 60"/>
                <a:gd name="T1" fmla="*/ 18 h 42"/>
                <a:gd name="T2" fmla="*/ 12 w 60"/>
                <a:gd name="T3" fmla="*/ 24 h 42"/>
                <a:gd name="T4" fmla="*/ 18 w 60"/>
                <a:gd name="T5" fmla="*/ 30 h 42"/>
                <a:gd name="T6" fmla="*/ 30 w 60"/>
                <a:gd name="T7" fmla="*/ 6 h 42"/>
                <a:gd name="T8" fmla="*/ 18 w 60"/>
                <a:gd name="T9" fmla="*/ 0 h 42"/>
                <a:gd name="T10" fmla="*/ 6 w 60"/>
                <a:gd name="T11" fmla="*/ 0 h 42"/>
                <a:gd name="T12" fmla="*/ 0 w 60"/>
                <a:gd name="T13" fmla="*/ 18 h 42"/>
                <a:gd name="T14" fmla="*/ 30 w 60"/>
                <a:gd name="T15" fmla="*/ 30 h 42"/>
                <a:gd name="T16" fmla="*/ 42 w 60"/>
                <a:gd name="T17" fmla="*/ 36 h 42"/>
                <a:gd name="T18" fmla="*/ 54 w 60"/>
                <a:gd name="T19" fmla="*/ 42 h 42"/>
                <a:gd name="T20" fmla="*/ 60 w 60"/>
                <a:gd name="T21" fmla="*/ 18 h 42"/>
                <a:gd name="T22" fmla="*/ 54 w 60"/>
                <a:gd name="T23" fmla="*/ 18 h 42"/>
                <a:gd name="T24" fmla="*/ 42 w 60"/>
                <a:gd name="T25" fmla="*/ 12 h 42"/>
                <a:gd name="T26" fmla="*/ 30 w 60"/>
                <a:gd name="T27" fmla="*/ 30 h 4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42">
                  <a:moveTo>
                    <a:pt x="0" y="18"/>
                  </a:moveTo>
                  <a:lnTo>
                    <a:pt x="12" y="24"/>
                  </a:lnTo>
                  <a:lnTo>
                    <a:pt x="18" y="30"/>
                  </a:lnTo>
                  <a:lnTo>
                    <a:pt x="30" y="6"/>
                  </a:lnTo>
                  <a:lnTo>
                    <a:pt x="18" y="0"/>
                  </a:lnTo>
                  <a:lnTo>
                    <a:pt x="6" y="0"/>
                  </a:lnTo>
                  <a:lnTo>
                    <a:pt x="0" y="18"/>
                  </a:lnTo>
                  <a:close/>
                  <a:moveTo>
                    <a:pt x="30" y="30"/>
                  </a:moveTo>
                  <a:lnTo>
                    <a:pt x="42" y="36"/>
                  </a:lnTo>
                  <a:lnTo>
                    <a:pt x="54" y="42"/>
                  </a:lnTo>
                  <a:lnTo>
                    <a:pt x="60" y="18"/>
                  </a:lnTo>
                  <a:lnTo>
                    <a:pt x="54" y="18"/>
                  </a:lnTo>
                  <a:lnTo>
                    <a:pt x="42" y="12"/>
                  </a:lnTo>
                  <a:lnTo>
                    <a:pt x="30" y="30"/>
                  </a:lnTo>
                  <a:close/>
                </a:path>
              </a:pathLst>
            </a:custGeom>
            <a:solidFill>
              <a:srgbClr val="34AA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5" name="Freeform 192"/>
            <p:cNvSpPr>
              <a:spLocks noEditPoints="1"/>
            </p:cNvSpPr>
            <p:nvPr/>
          </p:nvSpPr>
          <p:spPr bwMode="auto">
            <a:xfrm>
              <a:off x="4695" y="1793"/>
              <a:ext cx="59" cy="47"/>
            </a:xfrm>
            <a:custGeom>
              <a:avLst/>
              <a:gdLst>
                <a:gd name="T0" fmla="*/ 0 w 59"/>
                <a:gd name="T1" fmla="*/ 23 h 47"/>
                <a:gd name="T2" fmla="*/ 12 w 59"/>
                <a:gd name="T3" fmla="*/ 29 h 47"/>
                <a:gd name="T4" fmla="*/ 18 w 59"/>
                <a:gd name="T5" fmla="*/ 29 h 47"/>
                <a:gd name="T6" fmla="*/ 30 w 59"/>
                <a:gd name="T7" fmla="*/ 12 h 47"/>
                <a:gd name="T8" fmla="*/ 24 w 59"/>
                <a:gd name="T9" fmla="*/ 6 h 47"/>
                <a:gd name="T10" fmla="*/ 12 w 59"/>
                <a:gd name="T11" fmla="*/ 0 h 47"/>
                <a:gd name="T12" fmla="*/ 0 w 59"/>
                <a:gd name="T13" fmla="*/ 23 h 47"/>
                <a:gd name="T14" fmla="*/ 30 w 59"/>
                <a:gd name="T15" fmla="*/ 35 h 47"/>
                <a:gd name="T16" fmla="*/ 42 w 59"/>
                <a:gd name="T17" fmla="*/ 41 h 47"/>
                <a:gd name="T18" fmla="*/ 48 w 59"/>
                <a:gd name="T19" fmla="*/ 47 h 47"/>
                <a:gd name="T20" fmla="*/ 59 w 59"/>
                <a:gd name="T21" fmla="*/ 29 h 47"/>
                <a:gd name="T22" fmla="*/ 54 w 59"/>
                <a:gd name="T23" fmla="*/ 23 h 47"/>
                <a:gd name="T24" fmla="*/ 42 w 59"/>
                <a:gd name="T25" fmla="*/ 18 h 47"/>
                <a:gd name="T26" fmla="*/ 30 w 59"/>
                <a:gd name="T27" fmla="*/ 35 h 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47">
                  <a:moveTo>
                    <a:pt x="0" y="23"/>
                  </a:moveTo>
                  <a:lnTo>
                    <a:pt x="12" y="29"/>
                  </a:lnTo>
                  <a:lnTo>
                    <a:pt x="18" y="29"/>
                  </a:lnTo>
                  <a:lnTo>
                    <a:pt x="30" y="12"/>
                  </a:lnTo>
                  <a:lnTo>
                    <a:pt x="24" y="6"/>
                  </a:lnTo>
                  <a:lnTo>
                    <a:pt x="12" y="0"/>
                  </a:lnTo>
                  <a:lnTo>
                    <a:pt x="0" y="23"/>
                  </a:lnTo>
                  <a:close/>
                  <a:moveTo>
                    <a:pt x="30" y="35"/>
                  </a:moveTo>
                  <a:lnTo>
                    <a:pt x="42" y="41"/>
                  </a:lnTo>
                  <a:lnTo>
                    <a:pt x="48" y="47"/>
                  </a:lnTo>
                  <a:lnTo>
                    <a:pt x="59" y="29"/>
                  </a:lnTo>
                  <a:lnTo>
                    <a:pt x="54" y="23"/>
                  </a:lnTo>
                  <a:lnTo>
                    <a:pt x="42" y="18"/>
                  </a:lnTo>
                  <a:lnTo>
                    <a:pt x="30" y="35"/>
                  </a:lnTo>
                  <a:close/>
                </a:path>
              </a:pathLst>
            </a:custGeom>
            <a:solidFill>
              <a:srgbClr val="34AA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6" name="Freeform 193"/>
            <p:cNvSpPr>
              <a:spLocks noEditPoints="1"/>
            </p:cNvSpPr>
            <p:nvPr/>
          </p:nvSpPr>
          <p:spPr bwMode="auto">
            <a:xfrm>
              <a:off x="4754" y="1828"/>
              <a:ext cx="54" cy="54"/>
            </a:xfrm>
            <a:custGeom>
              <a:avLst/>
              <a:gdLst>
                <a:gd name="T0" fmla="*/ 0 w 54"/>
                <a:gd name="T1" fmla="*/ 18 h 54"/>
                <a:gd name="T2" fmla="*/ 12 w 54"/>
                <a:gd name="T3" fmla="*/ 24 h 54"/>
                <a:gd name="T4" fmla="*/ 18 w 54"/>
                <a:gd name="T5" fmla="*/ 30 h 54"/>
                <a:gd name="T6" fmla="*/ 30 w 54"/>
                <a:gd name="T7" fmla="*/ 12 h 54"/>
                <a:gd name="T8" fmla="*/ 24 w 54"/>
                <a:gd name="T9" fmla="*/ 6 h 54"/>
                <a:gd name="T10" fmla="*/ 12 w 54"/>
                <a:gd name="T11" fmla="*/ 0 h 54"/>
                <a:gd name="T12" fmla="*/ 0 w 54"/>
                <a:gd name="T13" fmla="*/ 18 h 54"/>
                <a:gd name="T14" fmla="*/ 24 w 54"/>
                <a:gd name="T15" fmla="*/ 36 h 54"/>
                <a:gd name="T16" fmla="*/ 42 w 54"/>
                <a:gd name="T17" fmla="*/ 54 h 54"/>
                <a:gd name="T18" fmla="*/ 54 w 54"/>
                <a:gd name="T19" fmla="*/ 36 h 54"/>
                <a:gd name="T20" fmla="*/ 42 w 54"/>
                <a:gd name="T21" fmla="*/ 18 h 54"/>
                <a:gd name="T22" fmla="*/ 24 w 54"/>
                <a:gd name="T23" fmla="*/ 36 h 5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4" h="54">
                  <a:moveTo>
                    <a:pt x="0" y="18"/>
                  </a:moveTo>
                  <a:lnTo>
                    <a:pt x="12" y="24"/>
                  </a:lnTo>
                  <a:lnTo>
                    <a:pt x="18" y="30"/>
                  </a:lnTo>
                  <a:lnTo>
                    <a:pt x="30" y="12"/>
                  </a:lnTo>
                  <a:lnTo>
                    <a:pt x="24" y="6"/>
                  </a:lnTo>
                  <a:lnTo>
                    <a:pt x="12" y="0"/>
                  </a:lnTo>
                  <a:lnTo>
                    <a:pt x="0" y="18"/>
                  </a:lnTo>
                  <a:close/>
                  <a:moveTo>
                    <a:pt x="24" y="36"/>
                  </a:moveTo>
                  <a:lnTo>
                    <a:pt x="42" y="54"/>
                  </a:lnTo>
                  <a:lnTo>
                    <a:pt x="54" y="36"/>
                  </a:lnTo>
                  <a:lnTo>
                    <a:pt x="42" y="18"/>
                  </a:lnTo>
                  <a:lnTo>
                    <a:pt x="24" y="36"/>
                  </a:lnTo>
                  <a:close/>
                </a:path>
              </a:pathLst>
            </a:custGeom>
            <a:solidFill>
              <a:srgbClr val="34AA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7" name="Freeform 194"/>
            <p:cNvSpPr>
              <a:spLocks noEditPoints="1"/>
            </p:cNvSpPr>
            <p:nvPr/>
          </p:nvSpPr>
          <p:spPr bwMode="auto">
            <a:xfrm>
              <a:off x="4802" y="1870"/>
              <a:ext cx="54" cy="60"/>
            </a:xfrm>
            <a:custGeom>
              <a:avLst/>
              <a:gdLst>
                <a:gd name="T0" fmla="*/ 0 w 54"/>
                <a:gd name="T1" fmla="*/ 18 h 60"/>
                <a:gd name="T2" fmla="*/ 12 w 54"/>
                <a:gd name="T3" fmla="*/ 36 h 60"/>
                <a:gd name="T4" fmla="*/ 30 w 54"/>
                <a:gd name="T5" fmla="*/ 18 h 60"/>
                <a:gd name="T6" fmla="*/ 18 w 54"/>
                <a:gd name="T7" fmla="*/ 0 h 60"/>
                <a:gd name="T8" fmla="*/ 0 w 54"/>
                <a:gd name="T9" fmla="*/ 18 h 60"/>
                <a:gd name="T10" fmla="*/ 18 w 54"/>
                <a:gd name="T11" fmla="*/ 42 h 60"/>
                <a:gd name="T12" fmla="*/ 24 w 54"/>
                <a:gd name="T13" fmla="*/ 54 h 60"/>
                <a:gd name="T14" fmla="*/ 30 w 54"/>
                <a:gd name="T15" fmla="*/ 60 h 60"/>
                <a:gd name="T16" fmla="*/ 54 w 54"/>
                <a:gd name="T17" fmla="*/ 54 h 60"/>
                <a:gd name="T18" fmla="*/ 48 w 54"/>
                <a:gd name="T19" fmla="*/ 42 h 60"/>
                <a:gd name="T20" fmla="*/ 42 w 54"/>
                <a:gd name="T21" fmla="*/ 30 h 60"/>
                <a:gd name="T22" fmla="*/ 18 w 54"/>
                <a:gd name="T23" fmla="*/ 42 h 6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4" h="60">
                  <a:moveTo>
                    <a:pt x="0" y="18"/>
                  </a:moveTo>
                  <a:lnTo>
                    <a:pt x="12" y="36"/>
                  </a:lnTo>
                  <a:lnTo>
                    <a:pt x="30" y="18"/>
                  </a:lnTo>
                  <a:lnTo>
                    <a:pt x="18" y="0"/>
                  </a:lnTo>
                  <a:lnTo>
                    <a:pt x="0" y="18"/>
                  </a:lnTo>
                  <a:close/>
                  <a:moveTo>
                    <a:pt x="18" y="42"/>
                  </a:moveTo>
                  <a:lnTo>
                    <a:pt x="24" y="54"/>
                  </a:lnTo>
                  <a:lnTo>
                    <a:pt x="30" y="60"/>
                  </a:lnTo>
                  <a:lnTo>
                    <a:pt x="54" y="54"/>
                  </a:lnTo>
                  <a:lnTo>
                    <a:pt x="48" y="42"/>
                  </a:lnTo>
                  <a:lnTo>
                    <a:pt x="42" y="30"/>
                  </a:lnTo>
                  <a:lnTo>
                    <a:pt x="18" y="42"/>
                  </a:lnTo>
                  <a:close/>
                </a:path>
              </a:pathLst>
            </a:custGeom>
            <a:solidFill>
              <a:srgbClr val="34AA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8" name="Freeform 195"/>
            <p:cNvSpPr>
              <a:spLocks noEditPoints="1"/>
            </p:cNvSpPr>
            <p:nvPr/>
          </p:nvSpPr>
          <p:spPr bwMode="auto">
            <a:xfrm>
              <a:off x="4838" y="1930"/>
              <a:ext cx="30" cy="60"/>
            </a:xfrm>
            <a:custGeom>
              <a:avLst/>
              <a:gdLst>
                <a:gd name="T0" fmla="*/ 0 w 30"/>
                <a:gd name="T1" fmla="*/ 12 h 60"/>
                <a:gd name="T2" fmla="*/ 0 w 30"/>
                <a:gd name="T3" fmla="*/ 24 h 60"/>
                <a:gd name="T4" fmla="*/ 6 w 30"/>
                <a:gd name="T5" fmla="*/ 30 h 60"/>
                <a:gd name="T6" fmla="*/ 30 w 30"/>
                <a:gd name="T7" fmla="*/ 24 h 60"/>
                <a:gd name="T8" fmla="*/ 24 w 30"/>
                <a:gd name="T9" fmla="*/ 12 h 60"/>
                <a:gd name="T10" fmla="*/ 18 w 30"/>
                <a:gd name="T11" fmla="*/ 0 h 60"/>
                <a:gd name="T12" fmla="*/ 0 w 30"/>
                <a:gd name="T13" fmla="*/ 12 h 60"/>
                <a:gd name="T14" fmla="*/ 6 w 30"/>
                <a:gd name="T15" fmla="*/ 42 h 60"/>
                <a:gd name="T16" fmla="*/ 6 w 30"/>
                <a:gd name="T17" fmla="*/ 60 h 60"/>
                <a:gd name="T18" fmla="*/ 30 w 30"/>
                <a:gd name="T19" fmla="*/ 54 h 60"/>
                <a:gd name="T20" fmla="*/ 30 w 30"/>
                <a:gd name="T21" fmla="*/ 36 h 60"/>
                <a:gd name="T22" fmla="*/ 6 w 30"/>
                <a:gd name="T23" fmla="*/ 42 h 6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0" h="60">
                  <a:moveTo>
                    <a:pt x="0" y="12"/>
                  </a:moveTo>
                  <a:lnTo>
                    <a:pt x="0" y="24"/>
                  </a:lnTo>
                  <a:lnTo>
                    <a:pt x="6" y="30"/>
                  </a:lnTo>
                  <a:lnTo>
                    <a:pt x="30" y="24"/>
                  </a:lnTo>
                  <a:lnTo>
                    <a:pt x="24" y="12"/>
                  </a:lnTo>
                  <a:lnTo>
                    <a:pt x="18" y="0"/>
                  </a:lnTo>
                  <a:lnTo>
                    <a:pt x="0" y="12"/>
                  </a:lnTo>
                  <a:close/>
                  <a:moveTo>
                    <a:pt x="6" y="42"/>
                  </a:moveTo>
                  <a:lnTo>
                    <a:pt x="6" y="60"/>
                  </a:lnTo>
                  <a:lnTo>
                    <a:pt x="30" y="54"/>
                  </a:lnTo>
                  <a:lnTo>
                    <a:pt x="30" y="36"/>
                  </a:lnTo>
                  <a:lnTo>
                    <a:pt x="6" y="42"/>
                  </a:lnTo>
                  <a:close/>
                </a:path>
              </a:pathLst>
            </a:custGeom>
            <a:solidFill>
              <a:srgbClr val="34AA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9" name="Line 196"/>
            <p:cNvSpPr>
              <a:spLocks noChangeShapeType="1"/>
            </p:cNvSpPr>
            <p:nvPr/>
          </p:nvSpPr>
          <p:spPr bwMode="auto">
            <a:xfrm>
              <a:off x="3774" y="1984"/>
              <a:ext cx="1082" cy="1"/>
            </a:xfrm>
            <a:prstGeom prst="line">
              <a:avLst/>
            </a:prstGeom>
            <a:noFill/>
            <a:ln w="0">
              <a:solidFill>
                <a:srgbClr val="FFFFFF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0" name="Rectangle 197"/>
            <p:cNvSpPr>
              <a:spLocks noChangeArrowheads="1"/>
            </p:cNvSpPr>
            <p:nvPr/>
          </p:nvSpPr>
          <p:spPr bwMode="auto">
            <a:xfrm>
              <a:off x="3774" y="1978"/>
              <a:ext cx="24" cy="18"/>
            </a:xfrm>
            <a:prstGeom prst="rect">
              <a:avLst/>
            </a:pr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481" name="Freeform 198"/>
            <p:cNvSpPr>
              <a:spLocks noEditPoints="1"/>
            </p:cNvSpPr>
            <p:nvPr/>
          </p:nvSpPr>
          <p:spPr bwMode="auto">
            <a:xfrm>
              <a:off x="3809" y="1978"/>
              <a:ext cx="54" cy="18"/>
            </a:xfrm>
            <a:custGeom>
              <a:avLst/>
              <a:gdLst>
                <a:gd name="T0" fmla="*/ 0 w 54"/>
                <a:gd name="T1" fmla="*/ 18 h 18"/>
                <a:gd name="T2" fmla="*/ 18 w 54"/>
                <a:gd name="T3" fmla="*/ 18 h 18"/>
                <a:gd name="T4" fmla="*/ 18 w 54"/>
                <a:gd name="T5" fmla="*/ 0 h 18"/>
                <a:gd name="T6" fmla="*/ 0 w 54"/>
                <a:gd name="T7" fmla="*/ 0 h 18"/>
                <a:gd name="T8" fmla="*/ 0 w 54"/>
                <a:gd name="T9" fmla="*/ 18 h 18"/>
                <a:gd name="T10" fmla="*/ 30 w 54"/>
                <a:gd name="T11" fmla="*/ 18 h 18"/>
                <a:gd name="T12" fmla="*/ 54 w 54"/>
                <a:gd name="T13" fmla="*/ 18 h 18"/>
                <a:gd name="T14" fmla="*/ 54 w 54"/>
                <a:gd name="T15" fmla="*/ 0 h 18"/>
                <a:gd name="T16" fmla="*/ 30 w 54"/>
                <a:gd name="T17" fmla="*/ 0 h 18"/>
                <a:gd name="T18" fmla="*/ 30 w 54"/>
                <a:gd name="T19" fmla="*/ 18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18">
                  <a:moveTo>
                    <a:pt x="0" y="18"/>
                  </a:moveTo>
                  <a:lnTo>
                    <a:pt x="18" y="18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18"/>
                  </a:lnTo>
                  <a:close/>
                  <a:moveTo>
                    <a:pt x="30" y="18"/>
                  </a:moveTo>
                  <a:lnTo>
                    <a:pt x="54" y="18"/>
                  </a:lnTo>
                  <a:lnTo>
                    <a:pt x="54" y="0"/>
                  </a:lnTo>
                  <a:lnTo>
                    <a:pt x="30" y="0"/>
                  </a:lnTo>
                  <a:lnTo>
                    <a:pt x="30" y="18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2" name="Freeform 199"/>
            <p:cNvSpPr>
              <a:spLocks noEditPoints="1"/>
            </p:cNvSpPr>
            <p:nvPr/>
          </p:nvSpPr>
          <p:spPr bwMode="auto">
            <a:xfrm>
              <a:off x="3875" y="1978"/>
              <a:ext cx="54" cy="18"/>
            </a:xfrm>
            <a:custGeom>
              <a:avLst/>
              <a:gdLst>
                <a:gd name="T0" fmla="*/ 0 w 54"/>
                <a:gd name="T1" fmla="*/ 18 h 18"/>
                <a:gd name="T2" fmla="*/ 24 w 54"/>
                <a:gd name="T3" fmla="*/ 18 h 18"/>
                <a:gd name="T4" fmla="*/ 24 w 54"/>
                <a:gd name="T5" fmla="*/ 0 h 18"/>
                <a:gd name="T6" fmla="*/ 0 w 54"/>
                <a:gd name="T7" fmla="*/ 0 h 18"/>
                <a:gd name="T8" fmla="*/ 0 w 54"/>
                <a:gd name="T9" fmla="*/ 18 h 18"/>
                <a:gd name="T10" fmla="*/ 36 w 54"/>
                <a:gd name="T11" fmla="*/ 18 h 18"/>
                <a:gd name="T12" fmla="*/ 54 w 54"/>
                <a:gd name="T13" fmla="*/ 18 h 18"/>
                <a:gd name="T14" fmla="*/ 54 w 54"/>
                <a:gd name="T15" fmla="*/ 0 h 18"/>
                <a:gd name="T16" fmla="*/ 36 w 54"/>
                <a:gd name="T17" fmla="*/ 0 h 18"/>
                <a:gd name="T18" fmla="*/ 36 w 54"/>
                <a:gd name="T19" fmla="*/ 18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18">
                  <a:moveTo>
                    <a:pt x="0" y="18"/>
                  </a:moveTo>
                  <a:lnTo>
                    <a:pt x="24" y="18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18"/>
                  </a:lnTo>
                  <a:close/>
                  <a:moveTo>
                    <a:pt x="36" y="18"/>
                  </a:moveTo>
                  <a:lnTo>
                    <a:pt x="54" y="18"/>
                  </a:lnTo>
                  <a:lnTo>
                    <a:pt x="54" y="0"/>
                  </a:lnTo>
                  <a:lnTo>
                    <a:pt x="36" y="0"/>
                  </a:lnTo>
                  <a:lnTo>
                    <a:pt x="36" y="18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3" name="Freeform 200"/>
            <p:cNvSpPr>
              <a:spLocks noEditPoints="1"/>
            </p:cNvSpPr>
            <p:nvPr/>
          </p:nvSpPr>
          <p:spPr bwMode="auto">
            <a:xfrm>
              <a:off x="3941" y="1978"/>
              <a:ext cx="60" cy="18"/>
            </a:xfrm>
            <a:custGeom>
              <a:avLst/>
              <a:gdLst>
                <a:gd name="T0" fmla="*/ 0 w 60"/>
                <a:gd name="T1" fmla="*/ 18 h 18"/>
                <a:gd name="T2" fmla="*/ 24 w 60"/>
                <a:gd name="T3" fmla="*/ 18 h 18"/>
                <a:gd name="T4" fmla="*/ 24 w 60"/>
                <a:gd name="T5" fmla="*/ 0 h 18"/>
                <a:gd name="T6" fmla="*/ 0 w 60"/>
                <a:gd name="T7" fmla="*/ 0 h 18"/>
                <a:gd name="T8" fmla="*/ 0 w 60"/>
                <a:gd name="T9" fmla="*/ 18 h 18"/>
                <a:gd name="T10" fmla="*/ 36 w 60"/>
                <a:gd name="T11" fmla="*/ 18 h 18"/>
                <a:gd name="T12" fmla="*/ 60 w 60"/>
                <a:gd name="T13" fmla="*/ 18 h 18"/>
                <a:gd name="T14" fmla="*/ 60 w 60"/>
                <a:gd name="T15" fmla="*/ 0 h 18"/>
                <a:gd name="T16" fmla="*/ 36 w 60"/>
                <a:gd name="T17" fmla="*/ 0 h 18"/>
                <a:gd name="T18" fmla="*/ 36 w 60"/>
                <a:gd name="T19" fmla="*/ 18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18">
                  <a:moveTo>
                    <a:pt x="0" y="18"/>
                  </a:moveTo>
                  <a:lnTo>
                    <a:pt x="24" y="18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18"/>
                  </a:lnTo>
                  <a:close/>
                  <a:moveTo>
                    <a:pt x="36" y="18"/>
                  </a:moveTo>
                  <a:lnTo>
                    <a:pt x="60" y="18"/>
                  </a:lnTo>
                  <a:lnTo>
                    <a:pt x="60" y="0"/>
                  </a:lnTo>
                  <a:lnTo>
                    <a:pt x="36" y="0"/>
                  </a:lnTo>
                  <a:lnTo>
                    <a:pt x="36" y="18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4" name="Freeform 201"/>
            <p:cNvSpPr>
              <a:spLocks noEditPoints="1"/>
            </p:cNvSpPr>
            <p:nvPr/>
          </p:nvSpPr>
          <p:spPr bwMode="auto">
            <a:xfrm>
              <a:off x="4013" y="1978"/>
              <a:ext cx="54" cy="18"/>
            </a:xfrm>
            <a:custGeom>
              <a:avLst/>
              <a:gdLst>
                <a:gd name="T0" fmla="*/ 0 w 54"/>
                <a:gd name="T1" fmla="*/ 18 h 18"/>
                <a:gd name="T2" fmla="*/ 18 w 54"/>
                <a:gd name="T3" fmla="*/ 18 h 18"/>
                <a:gd name="T4" fmla="*/ 18 w 54"/>
                <a:gd name="T5" fmla="*/ 0 h 18"/>
                <a:gd name="T6" fmla="*/ 0 w 54"/>
                <a:gd name="T7" fmla="*/ 0 h 18"/>
                <a:gd name="T8" fmla="*/ 0 w 54"/>
                <a:gd name="T9" fmla="*/ 18 h 18"/>
                <a:gd name="T10" fmla="*/ 30 w 54"/>
                <a:gd name="T11" fmla="*/ 18 h 18"/>
                <a:gd name="T12" fmla="*/ 54 w 54"/>
                <a:gd name="T13" fmla="*/ 18 h 18"/>
                <a:gd name="T14" fmla="*/ 54 w 54"/>
                <a:gd name="T15" fmla="*/ 0 h 18"/>
                <a:gd name="T16" fmla="*/ 30 w 54"/>
                <a:gd name="T17" fmla="*/ 0 h 18"/>
                <a:gd name="T18" fmla="*/ 30 w 54"/>
                <a:gd name="T19" fmla="*/ 18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18">
                  <a:moveTo>
                    <a:pt x="0" y="18"/>
                  </a:moveTo>
                  <a:lnTo>
                    <a:pt x="18" y="18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18"/>
                  </a:lnTo>
                  <a:close/>
                  <a:moveTo>
                    <a:pt x="30" y="18"/>
                  </a:moveTo>
                  <a:lnTo>
                    <a:pt x="54" y="18"/>
                  </a:lnTo>
                  <a:lnTo>
                    <a:pt x="54" y="0"/>
                  </a:lnTo>
                  <a:lnTo>
                    <a:pt x="30" y="0"/>
                  </a:lnTo>
                  <a:lnTo>
                    <a:pt x="30" y="18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5" name="Freeform 202"/>
            <p:cNvSpPr>
              <a:spLocks noEditPoints="1"/>
            </p:cNvSpPr>
            <p:nvPr/>
          </p:nvSpPr>
          <p:spPr bwMode="auto">
            <a:xfrm>
              <a:off x="4079" y="1978"/>
              <a:ext cx="53" cy="18"/>
            </a:xfrm>
            <a:custGeom>
              <a:avLst/>
              <a:gdLst>
                <a:gd name="T0" fmla="*/ 0 w 53"/>
                <a:gd name="T1" fmla="*/ 18 h 18"/>
                <a:gd name="T2" fmla="*/ 24 w 53"/>
                <a:gd name="T3" fmla="*/ 18 h 18"/>
                <a:gd name="T4" fmla="*/ 24 w 53"/>
                <a:gd name="T5" fmla="*/ 0 h 18"/>
                <a:gd name="T6" fmla="*/ 0 w 53"/>
                <a:gd name="T7" fmla="*/ 0 h 18"/>
                <a:gd name="T8" fmla="*/ 0 w 53"/>
                <a:gd name="T9" fmla="*/ 18 h 18"/>
                <a:gd name="T10" fmla="*/ 36 w 53"/>
                <a:gd name="T11" fmla="*/ 18 h 18"/>
                <a:gd name="T12" fmla="*/ 53 w 53"/>
                <a:gd name="T13" fmla="*/ 18 h 18"/>
                <a:gd name="T14" fmla="*/ 53 w 53"/>
                <a:gd name="T15" fmla="*/ 0 h 18"/>
                <a:gd name="T16" fmla="*/ 36 w 53"/>
                <a:gd name="T17" fmla="*/ 0 h 18"/>
                <a:gd name="T18" fmla="*/ 36 w 53"/>
                <a:gd name="T19" fmla="*/ 18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3" h="18">
                  <a:moveTo>
                    <a:pt x="0" y="18"/>
                  </a:moveTo>
                  <a:lnTo>
                    <a:pt x="24" y="18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18"/>
                  </a:lnTo>
                  <a:close/>
                  <a:moveTo>
                    <a:pt x="36" y="18"/>
                  </a:moveTo>
                  <a:lnTo>
                    <a:pt x="53" y="18"/>
                  </a:lnTo>
                  <a:lnTo>
                    <a:pt x="53" y="0"/>
                  </a:lnTo>
                  <a:lnTo>
                    <a:pt x="36" y="0"/>
                  </a:lnTo>
                  <a:lnTo>
                    <a:pt x="36" y="18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6" name="Freeform 203"/>
            <p:cNvSpPr>
              <a:spLocks noEditPoints="1"/>
            </p:cNvSpPr>
            <p:nvPr/>
          </p:nvSpPr>
          <p:spPr bwMode="auto">
            <a:xfrm>
              <a:off x="4144" y="1978"/>
              <a:ext cx="60" cy="18"/>
            </a:xfrm>
            <a:custGeom>
              <a:avLst/>
              <a:gdLst>
                <a:gd name="T0" fmla="*/ 0 w 60"/>
                <a:gd name="T1" fmla="*/ 18 h 18"/>
                <a:gd name="T2" fmla="*/ 24 w 60"/>
                <a:gd name="T3" fmla="*/ 18 h 18"/>
                <a:gd name="T4" fmla="*/ 24 w 60"/>
                <a:gd name="T5" fmla="*/ 0 h 18"/>
                <a:gd name="T6" fmla="*/ 0 w 60"/>
                <a:gd name="T7" fmla="*/ 0 h 18"/>
                <a:gd name="T8" fmla="*/ 0 w 60"/>
                <a:gd name="T9" fmla="*/ 18 h 18"/>
                <a:gd name="T10" fmla="*/ 36 w 60"/>
                <a:gd name="T11" fmla="*/ 18 h 18"/>
                <a:gd name="T12" fmla="*/ 60 w 60"/>
                <a:gd name="T13" fmla="*/ 18 h 18"/>
                <a:gd name="T14" fmla="*/ 60 w 60"/>
                <a:gd name="T15" fmla="*/ 0 h 18"/>
                <a:gd name="T16" fmla="*/ 36 w 60"/>
                <a:gd name="T17" fmla="*/ 0 h 18"/>
                <a:gd name="T18" fmla="*/ 36 w 60"/>
                <a:gd name="T19" fmla="*/ 18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18">
                  <a:moveTo>
                    <a:pt x="0" y="18"/>
                  </a:moveTo>
                  <a:lnTo>
                    <a:pt x="24" y="18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18"/>
                  </a:lnTo>
                  <a:close/>
                  <a:moveTo>
                    <a:pt x="36" y="18"/>
                  </a:moveTo>
                  <a:lnTo>
                    <a:pt x="60" y="18"/>
                  </a:lnTo>
                  <a:lnTo>
                    <a:pt x="60" y="0"/>
                  </a:lnTo>
                  <a:lnTo>
                    <a:pt x="36" y="0"/>
                  </a:lnTo>
                  <a:lnTo>
                    <a:pt x="36" y="18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7" name="Freeform 204"/>
            <p:cNvSpPr>
              <a:spLocks noEditPoints="1"/>
            </p:cNvSpPr>
            <p:nvPr/>
          </p:nvSpPr>
          <p:spPr bwMode="auto">
            <a:xfrm>
              <a:off x="4216" y="1978"/>
              <a:ext cx="54" cy="18"/>
            </a:xfrm>
            <a:custGeom>
              <a:avLst/>
              <a:gdLst>
                <a:gd name="T0" fmla="*/ 0 w 54"/>
                <a:gd name="T1" fmla="*/ 18 h 18"/>
                <a:gd name="T2" fmla="*/ 18 w 54"/>
                <a:gd name="T3" fmla="*/ 18 h 18"/>
                <a:gd name="T4" fmla="*/ 18 w 54"/>
                <a:gd name="T5" fmla="*/ 0 h 18"/>
                <a:gd name="T6" fmla="*/ 0 w 54"/>
                <a:gd name="T7" fmla="*/ 0 h 18"/>
                <a:gd name="T8" fmla="*/ 0 w 54"/>
                <a:gd name="T9" fmla="*/ 18 h 18"/>
                <a:gd name="T10" fmla="*/ 30 w 54"/>
                <a:gd name="T11" fmla="*/ 18 h 18"/>
                <a:gd name="T12" fmla="*/ 54 w 54"/>
                <a:gd name="T13" fmla="*/ 18 h 18"/>
                <a:gd name="T14" fmla="*/ 54 w 54"/>
                <a:gd name="T15" fmla="*/ 0 h 18"/>
                <a:gd name="T16" fmla="*/ 30 w 54"/>
                <a:gd name="T17" fmla="*/ 0 h 18"/>
                <a:gd name="T18" fmla="*/ 30 w 54"/>
                <a:gd name="T19" fmla="*/ 18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18">
                  <a:moveTo>
                    <a:pt x="0" y="18"/>
                  </a:moveTo>
                  <a:lnTo>
                    <a:pt x="18" y="18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18"/>
                  </a:lnTo>
                  <a:close/>
                  <a:moveTo>
                    <a:pt x="30" y="18"/>
                  </a:moveTo>
                  <a:lnTo>
                    <a:pt x="54" y="18"/>
                  </a:lnTo>
                  <a:lnTo>
                    <a:pt x="54" y="0"/>
                  </a:lnTo>
                  <a:lnTo>
                    <a:pt x="30" y="0"/>
                  </a:lnTo>
                  <a:lnTo>
                    <a:pt x="30" y="18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8" name="Freeform 205"/>
            <p:cNvSpPr>
              <a:spLocks noEditPoints="1"/>
            </p:cNvSpPr>
            <p:nvPr/>
          </p:nvSpPr>
          <p:spPr bwMode="auto">
            <a:xfrm>
              <a:off x="4282" y="1978"/>
              <a:ext cx="54" cy="18"/>
            </a:xfrm>
            <a:custGeom>
              <a:avLst/>
              <a:gdLst>
                <a:gd name="T0" fmla="*/ 0 w 54"/>
                <a:gd name="T1" fmla="*/ 18 h 18"/>
                <a:gd name="T2" fmla="*/ 24 w 54"/>
                <a:gd name="T3" fmla="*/ 18 h 18"/>
                <a:gd name="T4" fmla="*/ 24 w 54"/>
                <a:gd name="T5" fmla="*/ 0 h 18"/>
                <a:gd name="T6" fmla="*/ 0 w 54"/>
                <a:gd name="T7" fmla="*/ 0 h 18"/>
                <a:gd name="T8" fmla="*/ 0 w 54"/>
                <a:gd name="T9" fmla="*/ 18 h 18"/>
                <a:gd name="T10" fmla="*/ 36 w 54"/>
                <a:gd name="T11" fmla="*/ 18 h 18"/>
                <a:gd name="T12" fmla="*/ 54 w 54"/>
                <a:gd name="T13" fmla="*/ 18 h 18"/>
                <a:gd name="T14" fmla="*/ 54 w 54"/>
                <a:gd name="T15" fmla="*/ 0 h 18"/>
                <a:gd name="T16" fmla="*/ 36 w 54"/>
                <a:gd name="T17" fmla="*/ 0 h 18"/>
                <a:gd name="T18" fmla="*/ 36 w 54"/>
                <a:gd name="T19" fmla="*/ 18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18">
                  <a:moveTo>
                    <a:pt x="0" y="18"/>
                  </a:moveTo>
                  <a:lnTo>
                    <a:pt x="24" y="18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18"/>
                  </a:lnTo>
                  <a:close/>
                  <a:moveTo>
                    <a:pt x="36" y="18"/>
                  </a:moveTo>
                  <a:lnTo>
                    <a:pt x="54" y="18"/>
                  </a:lnTo>
                  <a:lnTo>
                    <a:pt x="54" y="0"/>
                  </a:lnTo>
                  <a:lnTo>
                    <a:pt x="36" y="0"/>
                  </a:lnTo>
                  <a:lnTo>
                    <a:pt x="36" y="18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9" name="Freeform 206"/>
            <p:cNvSpPr>
              <a:spLocks noEditPoints="1"/>
            </p:cNvSpPr>
            <p:nvPr/>
          </p:nvSpPr>
          <p:spPr bwMode="auto">
            <a:xfrm>
              <a:off x="4348" y="1978"/>
              <a:ext cx="60" cy="18"/>
            </a:xfrm>
            <a:custGeom>
              <a:avLst/>
              <a:gdLst>
                <a:gd name="T0" fmla="*/ 0 w 60"/>
                <a:gd name="T1" fmla="*/ 18 h 18"/>
                <a:gd name="T2" fmla="*/ 24 w 60"/>
                <a:gd name="T3" fmla="*/ 18 h 18"/>
                <a:gd name="T4" fmla="*/ 24 w 60"/>
                <a:gd name="T5" fmla="*/ 0 h 18"/>
                <a:gd name="T6" fmla="*/ 0 w 60"/>
                <a:gd name="T7" fmla="*/ 0 h 18"/>
                <a:gd name="T8" fmla="*/ 0 w 60"/>
                <a:gd name="T9" fmla="*/ 18 h 18"/>
                <a:gd name="T10" fmla="*/ 36 w 60"/>
                <a:gd name="T11" fmla="*/ 18 h 18"/>
                <a:gd name="T12" fmla="*/ 60 w 60"/>
                <a:gd name="T13" fmla="*/ 18 h 18"/>
                <a:gd name="T14" fmla="*/ 60 w 60"/>
                <a:gd name="T15" fmla="*/ 0 h 18"/>
                <a:gd name="T16" fmla="*/ 36 w 60"/>
                <a:gd name="T17" fmla="*/ 0 h 18"/>
                <a:gd name="T18" fmla="*/ 36 w 60"/>
                <a:gd name="T19" fmla="*/ 18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18">
                  <a:moveTo>
                    <a:pt x="0" y="18"/>
                  </a:moveTo>
                  <a:lnTo>
                    <a:pt x="24" y="18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18"/>
                  </a:lnTo>
                  <a:close/>
                  <a:moveTo>
                    <a:pt x="36" y="18"/>
                  </a:moveTo>
                  <a:lnTo>
                    <a:pt x="60" y="18"/>
                  </a:lnTo>
                  <a:lnTo>
                    <a:pt x="60" y="0"/>
                  </a:lnTo>
                  <a:lnTo>
                    <a:pt x="36" y="0"/>
                  </a:lnTo>
                  <a:lnTo>
                    <a:pt x="36" y="18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90" name="Freeform 207"/>
            <p:cNvSpPr>
              <a:spLocks noEditPoints="1"/>
            </p:cNvSpPr>
            <p:nvPr/>
          </p:nvSpPr>
          <p:spPr bwMode="auto">
            <a:xfrm>
              <a:off x="4420" y="1978"/>
              <a:ext cx="53" cy="18"/>
            </a:xfrm>
            <a:custGeom>
              <a:avLst/>
              <a:gdLst>
                <a:gd name="T0" fmla="*/ 0 w 53"/>
                <a:gd name="T1" fmla="*/ 18 h 18"/>
                <a:gd name="T2" fmla="*/ 17 w 53"/>
                <a:gd name="T3" fmla="*/ 18 h 18"/>
                <a:gd name="T4" fmla="*/ 17 w 53"/>
                <a:gd name="T5" fmla="*/ 0 h 18"/>
                <a:gd name="T6" fmla="*/ 0 w 53"/>
                <a:gd name="T7" fmla="*/ 0 h 18"/>
                <a:gd name="T8" fmla="*/ 0 w 53"/>
                <a:gd name="T9" fmla="*/ 18 h 18"/>
                <a:gd name="T10" fmla="*/ 29 w 53"/>
                <a:gd name="T11" fmla="*/ 18 h 18"/>
                <a:gd name="T12" fmla="*/ 53 w 53"/>
                <a:gd name="T13" fmla="*/ 18 h 18"/>
                <a:gd name="T14" fmla="*/ 53 w 53"/>
                <a:gd name="T15" fmla="*/ 0 h 18"/>
                <a:gd name="T16" fmla="*/ 29 w 53"/>
                <a:gd name="T17" fmla="*/ 0 h 18"/>
                <a:gd name="T18" fmla="*/ 29 w 53"/>
                <a:gd name="T19" fmla="*/ 18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3" h="18">
                  <a:moveTo>
                    <a:pt x="0" y="18"/>
                  </a:moveTo>
                  <a:lnTo>
                    <a:pt x="17" y="18"/>
                  </a:lnTo>
                  <a:lnTo>
                    <a:pt x="17" y="0"/>
                  </a:lnTo>
                  <a:lnTo>
                    <a:pt x="0" y="0"/>
                  </a:lnTo>
                  <a:lnTo>
                    <a:pt x="0" y="18"/>
                  </a:lnTo>
                  <a:close/>
                  <a:moveTo>
                    <a:pt x="29" y="18"/>
                  </a:moveTo>
                  <a:lnTo>
                    <a:pt x="53" y="18"/>
                  </a:lnTo>
                  <a:lnTo>
                    <a:pt x="53" y="0"/>
                  </a:lnTo>
                  <a:lnTo>
                    <a:pt x="29" y="0"/>
                  </a:lnTo>
                  <a:lnTo>
                    <a:pt x="29" y="18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91" name="Freeform 208"/>
            <p:cNvSpPr>
              <a:spLocks noEditPoints="1"/>
            </p:cNvSpPr>
            <p:nvPr/>
          </p:nvSpPr>
          <p:spPr bwMode="auto">
            <a:xfrm>
              <a:off x="4485" y="1978"/>
              <a:ext cx="54" cy="18"/>
            </a:xfrm>
            <a:custGeom>
              <a:avLst/>
              <a:gdLst>
                <a:gd name="T0" fmla="*/ 0 w 54"/>
                <a:gd name="T1" fmla="*/ 18 h 18"/>
                <a:gd name="T2" fmla="*/ 24 w 54"/>
                <a:gd name="T3" fmla="*/ 18 h 18"/>
                <a:gd name="T4" fmla="*/ 24 w 54"/>
                <a:gd name="T5" fmla="*/ 0 h 18"/>
                <a:gd name="T6" fmla="*/ 0 w 54"/>
                <a:gd name="T7" fmla="*/ 0 h 18"/>
                <a:gd name="T8" fmla="*/ 0 w 54"/>
                <a:gd name="T9" fmla="*/ 18 h 18"/>
                <a:gd name="T10" fmla="*/ 36 w 54"/>
                <a:gd name="T11" fmla="*/ 18 h 18"/>
                <a:gd name="T12" fmla="*/ 54 w 54"/>
                <a:gd name="T13" fmla="*/ 18 h 18"/>
                <a:gd name="T14" fmla="*/ 54 w 54"/>
                <a:gd name="T15" fmla="*/ 0 h 18"/>
                <a:gd name="T16" fmla="*/ 36 w 54"/>
                <a:gd name="T17" fmla="*/ 0 h 18"/>
                <a:gd name="T18" fmla="*/ 36 w 54"/>
                <a:gd name="T19" fmla="*/ 18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18">
                  <a:moveTo>
                    <a:pt x="0" y="18"/>
                  </a:moveTo>
                  <a:lnTo>
                    <a:pt x="24" y="18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18"/>
                  </a:lnTo>
                  <a:close/>
                  <a:moveTo>
                    <a:pt x="36" y="18"/>
                  </a:moveTo>
                  <a:lnTo>
                    <a:pt x="54" y="18"/>
                  </a:lnTo>
                  <a:lnTo>
                    <a:pt x="54" y="0"/>
                  </a:lnTo>
                  <a:lnTo>
                    <a:pt x="36" y="0"/>
                  </a:lnTo>
                  <a:lnTo>
                    <a:pt x="36" y="18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92" name="Freeform 209"/>
            <p:cNvSpPr>
              <a:spLocks noEditPoints="1"/>
            </p:cNvSpPr>
            <p:nvPr/>
          </p:nvSpPr>
          <p:spPr bwMode="auto">
            <a:xfrm>
              <a:off x="4551" y="1978"/>
              <a:ext cx="60" cy="18"/>
            </a:xfrm>
            <a:custGeom>
              <a:avLst/>
              <a:gdLst>
                <a:gd name="T0" fmla="*/ 0 w 60"/>
                <a:gd name="T1" fmla="*/ 18 h 18"/>
                <a:gd name="T2" fmla="*/ 24 w 60"/>
                <a:gd name="T3" fmla="*/ 18 h 18"/>
                <a:gd name="T4" fmla="*/ 24 w 60"/>
                <a:gd name="T5" fmla="*/ 0 h 18"/>
                <a:gd name="T6" fmla="*/ 0 w 60"/>
                <a:gd name="T7" fmla="*/ 0 h 18"/>
                <a:gd name="T8" fmla="*/ 0 w 60"/>
                <a:gd name="T9" fmla="*/ 18 h 18"/>
                <a:gd name="T10" fmla="*/ 36 w 60"/>
                <a:gd name="T11" fmla="*/ 18 h 18"/>
                <a:gd name="T12" fmla="*/ 60 w 60"/>
                <a:gd name="T13" fmla="*/ 18 h 18"/>
                <a:gd name="T14" fmla="*/ 60 w 60"/>
                <a:gd name="T15" fmla="*/ 0 h 18"/>
                <a:gd name="T16" fmla="*/ 36 w 60"/>
                <a:gd name="T17" fmla="*/ 0 h 18"/>
                <a:gd name="T18" fmla="*/ 36 w 60"/>
                <a:gd name="T19" fmla="*/ 18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18">
                  <a:moveTo>
                    <a:pt x="0" y="18"/>
                  </a:moveTo>
                  <a:lnTo>
                    <a:pt x="24" y="18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18"/>
                  </a:lnTo>
                  <a:close/>
                  <a:moveTo>
                    <a:pt x="36" y="18"/>
                  </a:moveTo>
                  <a:lnTo>
                    <a:pt x="60" y="18"/>
                  </a:lnTo>
                  <a:lnTo>
                    <a:pt x="60" y="0"/>
                  </a:lnTo>
                  <a:lnTo>
                    <a:pt x="36" y="0"/>
                  </a:lnTo>
                  <a:lnTo>
                    <a:pt x="36" y="18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93" name="Freeform 210"/>
            <p:cNvSpPr>
              <a:spLocks noEditPoints="1"/>
            </p:cNvSpPr>
            <p:nvPr/>
          </p:nvSpPr>
          <p:spPr bwMode="auto">
            <a:xfrm>
              <a:off x="4623" y="1978"/>
              <a:ext cx="54" cy="18"/>
            </a:xfrm>
            <a:custGeom>
              <a:avLst/>
              <a:gdLst>
                <a:gd name="T0" fmla="*/ 0 w 54"/>
                <a:gd name="T1" fmla="*/ 18 h 18"/>
                <a:gd name="T2" fmla="*/ 18 w 54"/>
                <a:gd name="T3" fmla="*/ 18 h 18"/>
                <a:gd name="T4" fmla="*/ 18 w 54"/>
                <a:gd name="T5" fmla="*/ 0 h 18"/>
                <a:gd name="T6" fmla="*/ 0 w 54"/>
                <a:gd name="T7" fmla="*/ 0 h 18"/>
                <a:gd name="T8" fmla="*/ 0 w 54"/>
                <a:gd name="T9" fmla="*/ 18 h 18"/>
                <a:gd name="T10" fmla="*/ 30 w 54"/>
                <a:gd name="T11" fmla="*/ 18 h 18"/>
                <a:gd name="T12" fmla="*/ 54 w 54"/>
                <a:gd name="T13" fmla="*/ 18 h 18"/>
                <a:gd name="T14" fmla="*/ 54 w 54"/>
                <a:gd name="T15" fmla="*/ 0 h 18"/>
                <a:gd name="T16" fmla="*/ 30 w 54"/>
                <a:gd name="T17" fmla="*/ 0 h 18"/>
                <a:gd name="T18" fmla="*/ 30 w 54"/>
                <a:gd name="T19" fmla="*/ 18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18">
                  <a:moveTo>
                    <a:pt x="0" y="18"/>
                  </a:moveTo>
                  <a:lnTo>
                    <a:pt x="18" y="18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18"/>
                  </a:lnTo>
                  <a:close/>
                  <a:moveTo>
                    <a:pt x="30" y="18"/>
                  </a:moveTo>
                  <a:lnTo>
                    <a:pt x="54" y="18"/>
                  </a:lnTo>
                  <a:lnTo>
                    <a:pt x="54" y="0"/>
                  </a:lnTo>
                  <a:lnTo>
                    <a:pt x="30" y="0"/>
                  </a:lnTo>
                  <a:lnTo>
                    <a:pt x="30" y="18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94" name="Freeform 211"/>
            <p:cNvSpPr>
              <a:spLocks noEditPoints="1"/>
            </p:cNvSpPr>
            <p:nvPr/>
          </p:nvSpPr>
          <p:spPr bwMode="auto">
            <a:xfrm>
              <a:off x="4689" y="1978"/>
              <a:ext cx="54" cy="18"/>
            </a:xfrm>
            <a:custGeom>
              <a:avLst/>
              <a:gdLst>
                <a:gd name="T0" fmla="*/ 0 w 54"/>
                <a:gd name="T1" fmla="*/ 18 h 18"/>
                <a:gd name="T2" fmla="*/ 24 w 54"/>
                <a:gd name="T3" fmla="*/ 18 h 18"/>
                <a:gd name="T4" fmla="*/ 24 w 54"/>
                <a:gd name="T5" fmla="*/ 0 h 18"/>
                <a:gd name="T6" fmla="*/ 0 w 54"/>
                <a:gd name="T7" fmla="*/ 0 h 18"/>
                <a:gd name="T8" fmla="*/ 0 w 54"/>
                <a:gd name="T9" fmla="*/ 18 h 18"/>
                <a:gd name="T10" fmla="*/ 36 w 54"/>
                <a:gd name="T11" fmla="*/ 18 h 18"/>
                <a:gd name="T12" fmla="*/ 54 w 54"/>
                <a:gd name="T13" fmla="*/ 18 h 18"/>
                <a:gd name="T14" fmla="*/ 54 w 54"/>
                <a:gd name="T15" fmla="*/ 0 h 18"/>
                <a:gd name="T16" fmla="*/ 36 w 54"/>
                <a:gd name="T17" fmla="*/ 0 h 18"/>
                <a:gd name="T18" fmla="*/ 36 w 54"/>
                <a:gd name="T19" fmla="*/ 18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18">
                  <a:moveTo>
                    <a:pt x="0" y="18"/>
                  </a:moveTo>
                  <a:lnTo>
                    <a:pt x="24" y="18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18"/>
                  </a:lnTo>
                  <a:close/>
                  <a:moveTo>
                    <a:pt x="36" y="18"/>
                  </a:moveTo>
                  <a:lnTo>
                    <a:pt x="54" y="18"/>
                  </a:lnTo>
                  <a:lnTo>
                    <a:pt x="54" y="0"/>
                  </a:lnTo>
                  <a:lnTo>
                    <a:pt x="36" y="0"/>
                  </a:lnTo>
                  <a:lnTo>
                    <a:pt x="36" y="18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95" name="Freeform 212"/>
            <p:cNvSpPr>
              <a:spLocks noEditPoints="1"/>
            </p:cNvSpPr>
            <p:nvPr/>
          </p:nvSpPr>
          <p:spPr bwMode="auto">
            <a:xfrm>
              <a:off x="4754" y="1978"/>
              <a:ext cx="60" cy="18"/>
            </a:xfrm>
            <a:custGeom>
              <a:avLst/>
              <a:gdLst>
                <a:gd name="T0" fmla="*/ 0 w 60"/>
                <a:gd name="T1" fmla="*/ 18 h 18"/>
                <a:gd name="T2" fmla="*/ 24 w 60"/>
                <a:gd name="T3" fmla="*/ 18 h 18"/>
                <a:gd name="T4" fmla="*/ 24 w 60"/>
                <a:gd name="T5" fmla="*/ 0 h 18"/>
                <a:gd name="T6" fmla="*/ 0 w 60"/>
                <a:gd name="T7" fmla="*/ 0 h 18"/>
                <a:gd name="T8" fmla="*/ 0 w 60"/>
                <a:gd name="T9" fmla="*/ 18 h 18"/>
                <a:gd name="T10" fmla="*/ 36 w 60"/>
                <a:gd name="T11" fmla="*/ 18 h 18"/>
                <a:gd name="T12" fmla="*/ 60 w 60"/>
                <a:gd name="T13" fmla="*/ 18 h 18"/>
                <a:gd name="T14" fmla="*/ 60 w 60"/>
                <a:gd name="T15" fmla="*/ 0 h 18"/>
                <a:gd name="T16" fmla="*/ 36 w 60"/>
                <a:gd name="T17" fmla="*/ 0 h 18"/>
                <a:gd name="T18" fmla="*/ 36 w 60"/>
                <a:gd name="T19" fmla="*/ 18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18">
                  <a:moveTo>
                    <a:pt x="0" y="18"/>
                  </a:moveTo>
                  <a:lnTo>
                    <a:pt x="24" y="18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18"/>
                  </a:lnTo>
                  <a:close/>
                  <a:moveTo>
                    <a:pt x="36" y="18"/>
                  </a:moveTo>
                  <a:lnTo>
                    <a:pt x="60" y="18"/>
                  </a:lnTo>
                  <a:lnTo>
                    <a:pt x="60" y="0"/>
                  </a:lnTo>
                  <a:lnTo>
                    <a:pt x="36" y="0"/>
                  </a:lnTo>
                  <a:lnTo>
                    <a:pt x="36" y="18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96" name="Rectangle 213"/>
            <p:cNvSpPr>
              <a:spLocks noChangeArrowheads="1"/>
            </p:cNvSpPr>
            <p:nvPr/>
          </p:nvSpPr>
          <p:spPr bwMode="auto">
            <a:xfrm>
              <a:off x="4826" y="1978"/>
              <a:ext cx="18" cy="18"/>
            </a:xfrm>
            <a:prstGeom prst="rect">
              <a:avLst/>
            </a:pr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497" name="Freeform 214"/>
            <p:cNvSpPr>
              <a:spLocks/>
            </p:cNvSpPr>
            <p:nvPr/>
          </p:nvSpPr>
          <p:spPr bwMode="auto">
            <a:xfrm>
              <a:off x="3756" y="1966"/>
              <a:ext cx="42" cy="42"/>
            </a:xfrm>
            <a:custGeom>
              <a:avLst/>
              <a:gdLst>
                <a:gd name="T0" fmla="*/ 0 w 42"/>
                <a:gd name="T1" fmla="*/ 18 h 42"/>
                <a:gd name="T2" fmla="*/ 6 w 42"/>
                <a:gd name="T3" fmla="*/ 6 h 42"/>
                <a:gd name="T4" fmla="*/ 18 w 42"/>
                <a:gd name="T5" fmla="*/ 0 h 42"/>
                <a:gd name="T6" fmla="*/ 36 w 42"/>
                <a:gd name="T7" fmla="*/ 6 h 42"/>
                <a:gd name="T8" fmla="*/ 42 w 42"/>
                <a:gd name="T9" fmla="*/ 18 h 42"/>
                <a:gd name="T10" fmla="*/ 36 w 42"/>
                <a:gd name="T11" fmla="*/ 36 h 42"/>
                <a:gd name="T12" fmla="*/ 18 w 42"/>
                <a:gd name="T13" fmla="*/ 42 h 42"/>
                <a:gd name="T14" fmla="*/ 6 w 42"/>
                <a:gd name="T15" fmla="*/ 36 h 42"/>
                <a:gd name="T16" fmla="*/ 0 w 42"/>
                <a:gd name="T17" fmla="*/ 18 h 42"/>
                <a:gd name="T18" fmla="*/ 0 w 42"/>
                <a:gd name="T19" fmla="*/ 18 h 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42">
                  <a:moveTo>
                    <a:pt x="0" y="18"/>
                  </a:moveTo>
                  <a:lnTo>
                    <a:pt x="6" y="6"/>
                  </a:lnTo>
                  <a:lnTo>
                    <a:pt x="18" y="0"/>
                  </a:lnTo>
                  <a:lnTo>
                    <a:pt x="36" y="6"/>
                  </a:lnTo>
                  <a:lnTo>
                    <a:pt x="42" y="18"/>
                  </a:lnTo>
                  <a:lnTo>
                    <a:pt x="36" y="36"/>
                  </a:lnTo>
                  <a:lnTo>
                    <a:pt x="18" y="42"/>
                  </a:lnTo>
                  <a:lnTo>
                    <a:pt x="6" y="3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98" name="Freeform 215"/>
            <p:cNvSpPr>
              <a:spLocks/>
            </p:cNvSpPr>
            <p:nvPr/>
          </p:nvSpPr>
          <p:spPr bwMode="auto">
            <a:xfrm>
              <a:off x="3756" y="1966"/>
              <a:ext cx="18" cy="18"/>
            </a:xfrm>
            <a:custGeom>
              <a:avLst/>
              <a:gdLst>
                <a:gd name="T0" fmla="*/ 0 w 18"/>
                <a:gd name="T1" fmla="*/ 18 h 18"/>
                <a:gd name="T2" fmla="*/ 6 w 18"/>
                <a:gd name="T3" fmla="*/ 6 h 18"/>
                <a:gd name="T4" fmla="*/ 18 w 18"/>
                <a:gd name="T5" fmla="*/ 0 h 18"/>
                <a:gd name="T6" fmla="*/ 18 w 18"/>
                <a:gd name="T7" fmla="*/ 0 h 18"/>
                <a:gd name="T8" fmla="*/ 6 w 18"/>
                <a:gd name="T9" fmla="*/ 6 h 18"/>
                <a:gd name="T10" fmla="*/ 0 w 18"/>
                <a:gd name="T11" fmla="*/ 18 h 18"/>
                <a:gd name="T12" fmla="*/ 0 w 18"/>
                <a:gd name="T13" fmla="*/ 18 h 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" h="18">
                  <a:moveTo>
                    <a:pt x="0" y="18"/>
                  </a:moveTo>
                  <a:lnTo>
                    <a:pt x="6" y="6"/>
                  </a:lnTo>
                  <a:lnTo>
                    <a:pt x="18" y="0"/>
                  </a:lnTo>
                  <a:lnTo>
                    <a:pt x="6" y="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99" name="Freeform 216"/>
            <p:cNvSpPr>
              <a:spLocks noEditPoints="1"/>
            </p:cNvSpPr>
            <p:nvPr/>
          </p:nvSpPr>
          <p:spPr bwMode="auto">
            <a:xfrm>
              <a:off x="3774" y="1966"/>
              <a:ext cx="24" cy="18"/>
            </a:xfrm>
            <a:custGeom>
              <a:avLst/>
              <a:gdLst>
                <a:gd name="T0" fmla="*/ 0 w 24"/>
                <a:gd name="T1" fmla="*/ 0 h 18"/>
                <a:gd name="T2" fmla="*/ 18 w 24"/>
                <a:gd name="T3" fmla="*/ 6 h 18"/>
                <a:gd name="T4" fmla="*/ 24 w 24"/>
                <a:gd name="T5" fmla="*/ 18 h 18"/>
                <a:gd name="T6" fmla="*/ 24 w 24"/>
                <a:gd name="T7" fmla="*/ 18 h 18"/>
                <a:gd name="T8" fmla="*/ 18 w 24"/>
                <a:gd name="T9" fmla="*/ 6 h 18"/>
                <a:gd name="T10" fmla="*/ 0 w 24"/>
                <a:gd name="T11" fmla="*/ 0 h 18"/>
                <a:gd name="T12" fmla="*/ 0 w 24"/>
                <a:gd name="T13" fmla="*/ 0 h 18"/>
                <a:gd name="T14" fmla="*/ 0 w 24"/>
                <a:gd name="T15" fmla="*/ 0 h 18"/>
                <a:gd name="T16" fmla="*/ 0 w 24"/>
                <a:gd name="T17" fmla="*/ 0 h 18"/>
                <a:gd name="T18" fmla="*/ 0 w 24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8">
                  <a:moveTo>
                    <a:pt x="0" y="0"/>
                  </a:moveTo>
                  <a:lnTo>
                    <a:pt x="18" y="6"/>
                  </a:lnTo>
                  <a:lnTo>
                    <a:pt x="24" y="18"/>
                  </a:lnTo>
                  <a:lnTo>
                    <a:pt x="18" y="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00" name="Freeform 217"/>
            <p:cNvSpPr>
              <a:spLocks noEditPoints="1"/>
            </p:cNvSpPr>
            <p:nvPr/>
          </p:nvSpPr>
          <p:spPr bwMode="auto">
            <a:xfrm>
              <a:off x="3774" y="1984"/>
              <a:ext cx="24" cy="24"/>
            </a:xfrm>
            <a:custGeom>
              <a:avLst/>
              <a:gdLst>
                <a:gd name="T0" fmla="*/ 24 w 24"/>
                <a:gd name="T1" fmla="*/ 0 h 24"/>
                <a:gd name="T2" fmla="*/ 18 w 24"/>
                <a:gd name="T3" fmla="*/ 18 h 24"/>
                <a:gd name="T4" fmla="*/ 0 w 24"/>
                <a:gd name="T5" fmla="*/ 24 h 24"/>
                <a:gd name="T6" fmla="*/ 0 w 24"/>
                <a:gd name="T7" fmla="*/ 24 h 24"/>
                <a:gd name="T8" fmla="*/ 18 w 24"/>
                <a:gd name="T9" fmla="*/ 18 h 24"/>
                <a:gd name="T10" fmla="*/ 24 w 24"/>
                <a:gd name="T11" fmla="*/ 0 h 24"/>
                <a:gd name="T12" fmla="*/ 24 w 24"/>
                <a:gd name="T13" fmla="*/ 0 h 24"/>
                <a:gd name="T14" fmla="*/ 24 w 24"/>
                <a:gd name="T15" fmla="*/ 0 h 24"/>
                <a:gd name="T16" fmla="*/ 24 w 24"/>
                <a:gd name="T17" fmla="*/ 0 h 24"/>
                <a:gd name="T18" fmla="*/ 24 w 24"/>
                <a:gd name="T19" fmla="*/ 0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24">
                  <a:moveTo>
                    <a:pt x="24" y="0"/>
                  </a:moveTo>
                  <a:lnTo>
                    <a:pt x="18" y="18"/>
                  </a:lnTo>
                  <a:lnTo>
                    <a:pt x="0" y="24"/>
                  </a:lnTo>
                  <a:lnTo>
                    <a:pt x="18" y="18"/>
                  </a:lnTo>
                  <a:lnTo>
                    <a:pt x="24" y="0"/>
                  </a:lnTo>
                  <a:close/>
                  <a:moveTo>
                    <a:pt x="24" y="0"/>
                  </a:moveTo>
                  <a:lnTo>
                    <a:pt x="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01" name="Freeform 218"/>
            <p:cNvSpPr>
              <a:spLocks noEditPoints="1"/>
            </p:cNvSpPr>
            <p:nvPr/>
          </p:nvSpPr>
          <p:spPr bwMode="auto">
            <a:xfrm>
              <a:off x="3756" y="1984"/>
              <a:ext cx="18" cy="24"/>
            </a:xfrm>
            <a:custGeom>
              <a:avLst/>
              <a:gdLst>
                <a:gd name="T0" fmla="*/ 18 w 18"/>
                <a:gd name="T1" fmla="*/ 24 h 24"/>
                <a:gd name="T2" fmla="*/ 6 w 18"/>
                <a:gd name="T3" fmla="*/ 18 h 24"/>
                <a:gd name="T4" fmla="*/ 0 w 18"/>
                <a:gd name="T5" fmla="*/ 0 h 24"/>
                <a:gd name="T6" fmla="*/ 0 w 18"/>
                <a:gd name="T7" fmla="*/ 0 h 24"/>
                <a:gd name="T8" fmla="*/ 6 w 18"/>
                <a:gd name="T9" fmla="*/ 18 h 24"/>
                <a:gd name="T10" fmla="*/ 18 w 18"/>
                <a:gd name="T11" fmla="*/ 24 h 24"/>
                <a:gd name="T12" fmla="*/ 18 w 18"/>
                <a:gd name="T13" fmla="*/ 24 h 24"/>
                <a:gd name="T14" fmla="*/ 18 w 18"/>
                <a:gd name="T15" fmla="*/ 24 h 24"/>
                <a:gd name="T16" fmla="*/ 18 w 18"/>
                <a:gd name="T17" fmla="*/ 24 h 24"/>
                <a:gd name="T18" fmla="*/ 18 w 18"/>
                <a:gd name="T19" fmla="*/ 24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" h="24">
                  <a:moveTo>
                    <a:pt x="18" y="24"/>
                  </a:moveTo>
                  <a:lnTo>
                    <a:pt x="6" y="18"/>
                  </a:lnTo>
                  <a:lnTo>
                    <a:pt x="0" y="0"/>
                  </a:lnTo>
                  <a:lnTo>
                    <a:pt x="6" y="18"/>
                  </a:lnTo>
                  <a:lnTo>
                    <a:pt x="18" y="24"/>
                  </a:lnTo>
                  <a:close/>
                  <a:moveTo>
                    <a:pt x="18" y="24"/>
                  </a:moveTo>
                  <a:lnTo>
                    <a:pt x="18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02" name="Freeform 219"/>
            <p:cNvSpPr>
              <a:spLocks/>
            </p:cNvSpPr>
            <p:nvPr/>
          </p:nvSpPr>
          <p:spPr bwMode="auto">
            <a:xfrm>
              <a:off x="3756" y="1984"/>
              <a:ext cx="1" cy="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03" name="Line 220"/>
            <p:cNvSpPr>
              <a:spLocks noChangeShapeType="1"/>
            </p:cNvSpPr>
            <p:nvPr/>
          </p:nvSpPr>
          <p:spPr bwMode="auto">
            <a:xfrm flipV="1">
              <a:off x="4013" y="1984"/>
              <a:ext cx="281" cy="227"/>
            </a:xfrm>
            <a:prstGeom prst="line">
              <a:avLst/>
            </a:prstGeom>
            <a:noFill/>
            <a:ln w="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04" name="Freeform 221"/>
            <p:cNvSpPr>
              <a:spLocks/>
            </p:cNvSpPr>
            <p:nvPr/>
          </p:nvSpPr>
          <p:spPr bwMode="auto">
            <a:xfrm>
              <a:off x="4007" y="2187"/>
              <a:ext cx="30" cy="36"/>
            </a:xfrm>
            <a:custGeom>
              <a:avLst/>
              <a:gdLst>
                <a:gd name="T0" fmla="*/ 18 w 30"/>
                <a:gd name="T1" fmla="*/ 36 h 36"/>
                <a:gd name="T2" fmla="*/ 30 w 30"/>
                <a:gd name="T3" fmla="*/ 18 h 36"/>
                <a:gd name="T4" fmla="*/ 18 w 30"/>
                <a:gd name="T5" fmla="*/ 0 h 36"/>
                <a:gd name="T6" fmla="*/ 0 w 30"/>
                <a:gd name="T7" fmla="*/ 18 h 36"/>
                <a:gd name="T8" fmla="*/ 18 w 30"/>
                <a:gd name="T9" fmla="*/ 36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" h="36">
                  <a:moveTo>
                    <a:pt x="18" y="36"/>
                  </a:moveTo>
                  <a:lnTo>
                    <a:pt x="30" y="18"/>
                  </a:lnTo>
                  <a:lnTo>
                    <a:pt x="18" y="0"/>
                  </a:lnTo>
                  <a:lnTo>
                    <a:pt x="0" y="18"/>
                  </a:lnTo>
                  <a:lnTo>
                    <a:pt x="18" y="36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05" name="Freeform 222"/>
            <p:cNvSpPr>
              <a:spLocks noEditPoints="1"/>
            </p:cNvSpPr>
            <p:nvPr/>
          </p:nvSpPr>
          <p:spPr bwMode="auto">
            <a:xfrm>
              <a:off x="4031" y="2145"/>
              <a:ext cx="60" cy="54"/>
            </a:xfrm>
            <a:custGeom>
              <a:avLst/>
              <a:gdLst>
                <a:gd name="T0" fmla="*/ 18 w 60"/>
                <a:gd name="T1" fmla="*/ 54 h 54"/>
                <a:gd name="T2" fmla="*/ 36 w 60"/>
                <a:gd name="T3" fmla="*/ 42 h 54"/>
                <a:gd name="T4" fmla="*/ 18 w 60"/>
                <a:gd name="T5" fmla="*/ 24 h 54"/>
                <a:gd name="T6" fmla="*/ 0 w 60"/>
                <a:gd name="T7" fmla="*/ 36 h 54"/>
                <a:gd name="T8" fmla="*/ 18 w 60"/>
                <a:gd name="T9" fmla="*/ 54 h 54"/>
                <a:gd name="T10" fmla="*/ 42 w 60"/>
                <a:gd name="T11" fmla="*/ 36 h 54"/>
                <a:gd name="T12" fmla="*/ 60 w 60"/>
                <a:gd name="T13" fmla="*/ 18 h 54"/>
                <a:gd name="T14" fmla="*/ 48 w 60"/>
                <a:gd name="T15" fmla="*/ 0 h 54"/>
                <a:gd name="T16" fmla="*/ 30 w 60"/>
                <a:gd name="T17" fmla="*/ 12 h 54"/>
                <a:gd name="T18" fmla="*/ 42 w 60"/>
                <a:gd name="T19" fmla="*/ 36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54">
                  <a:moveTo>
                    <a:pt x="18" y="54"/>
                  </a:moveTo>
                  <a:lnTo>
                    <a:pt x="36" y="42"/>
                  </a:lnTo>
                  <a:lnTo>
                    <a:pt x="18" y="24"/>
                  </a:lnTo>
                  <a:lnTo>
                    <a:pt x="0" y="36"/>
                  </a:lnTo>
                  <a:lnTo>
                    <a:pt x="18" y="54"/>
                  </a:lnTo>
                  <a:close/>
                  <a:moveTo>
                    <a:pt x="42" y="36"/>
                  </a:moveTo>
                  <a:lnTo>
                    <a:pt x="60" y="18"/>
                  </a:lnTo>
                  <a:lnTo>
                    <a:pt x="48" y="0"/>
                  </a:lnTo>
                  <a:lnTo>
                    <a:pt x="30" y="12"/>
                  </a:lnTo>
                  <a:lnTo>
                    <a:pt x="42" y="36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06" name="Freeform 223"/>
            <p:cNvSpPr>
              <a:spLocks noEditPoints="1"/>
            </p:cNvSpPr>
            <p:nvPr/>
          </p:nvSpPr>
          <p:spPr bwMode="auto">
            <a:xfrm>
              <a:off x="4085" y="2103"/>
              <a:ext cx="59" cy="54"/>
            </a:xfrm>
            <a:custGeom>
              <a:avLst/>
              <a:gdLst>
                <a:gd name="T0" fmla="*/ 18 w 59"/>
                <a:gd name="T1" fmla="*/ 54 h 54"/>
                <a:gd name="T2" fmla="*/ 36 w 59"/>
                <a:gd name="T3" fmla="*/ 42 h 54"/>
                <a:gd name="T4" fmla="*/ 18 w 59"/>
                <a:gd name="T5" fmla="*/ 18 h 54"/>
                <a:gd name="T6" fmla="*/ 0 w 59"/>
                <a:gd name="T7" fmla="*/ 36 h 54"/>
                <a:gd name="T8" fmla="*/ 18 w 59"/>
                <a:gd name="T9" fmla="*/ 54 h 54"/>
                <a:gd name="T10" fmla="*/ 41 w 59"/>
                <a:gd name="T11" fmla="*/ 30 h 54"/>
                <a:gd name="T12" fmla="*/ 59 w 59"/>
                <a:gd name="T13" fmla="*/ 18 h 54"/>
                <a:gd name="T14" fmla="*/ 47 w 59"/>
                <a:gd name="T15" fmla="*/ 0 h 54"/>
                <a:gd name="T16" fmla="*/ 30 w 59"/>
                <a:gd name="T17" fmla="*/ 12 h 54"/>
                <a:gd name="T18" fmla="*/ 41 w 59"/>
                <a:gd name="T19" fmla="*/ 30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9" h="54">
                  <a:moveTo>
                    <a:pt x="18" y="54"/>
                  </a:moveTo>
                  <a:lnTo>
                    <a:pt x="36" y="42"/>
                  </a:lnTo>
                  <a:lnTo>
                    <a:pt x="18" y="18"/>
                  </a:lnTo>
                  <a:lnTo>
                    <a:pt x="0" y="36"/>
                  </a:lnTo>
                  <a:lnTo>
                    <a:pt x="18" y="54"/>
                  </a:lnTo>
                  <a:close/>
                  <a:moveTo>
                    <a:pt x="41" y="30"/>
                  </a:moveTo>
                  <a:lnTo>
                    <a:pt x="59" y="18"/>
                  </a:lnTo>
                  <a:lnTo>
                    <a:pt x="47" y="0"/>
                  </a:lnTo>
                  <a:lnTo>
                    <a:pt x="30" y="12"/>
                  </a:lnTo>
                  <a:lnTo>
                    <a:pt x="41" y="30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07" name="Freeform 224"/>
            <p:cNvSpPr>
              <a:spLocks noEditPoints="1"/>
            </p:cNvSpPr>
            <p:nvPr/>
          </p:nvSpPr>
          <p:spPr bwMode="auto">
            <a:xfrm>
              <a:off x="4138" y="2061"/>
              <a:ext cx="60" cy="54"/>
            </a:xfrm>
            <a:custGeom>
              <a:avLst/>
              <a:gdLst>
                <a:gd name="T0" fmla="*/ 18 w 60"/>
                <a:gd name="T1" fmla="*/ 54 h 54"/>
                <a:gd name="T2" fmla="*/ 36 w 60"/>
                <a:gd name="T3" fmla="*/ 36 h 54"/>
                <a:gd name="T4" fmla="*/ 18 w 60"/>
                <a:gd name="T5" fmla="*/ 18 h 54"/>
                <a:gd name="T6" fmla="*/ 0 w 60"/>
                <a:gd name="T7" fmla="*/ 36 h 54"/>
                <a:gd name="T8" fmla="*/ 18 w 60"/>
                <a:gd name="T9" fmla="*/ 54 h 54"/>
                <a:gd name="T10" fmla="*/ 42 w 60"/>
                <a:gd name="T11" fmla="*/ 30 h 54"/>
                <a:gd name="T12" fmla="*/ 60 w 60"/>
                <a:gd name="T13" fmla="*/ 18 h 54"/>
                <a:gd name="T14" fmla="*/ 42 w 60"/>
                <a:gd name="T15" fmla="*/ 0 h 54"/>
                <a:gd name="T16" fmla="*/ 24 w 60"/>
                <a:gd name="T17" fmla="*/ 12 h 54"/>
                <a:gd name="T18" fmla="*/ 42 w 60"/>
                <a:gd name="T19" fmla="*/ 30 h 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54">
                  <a:moveTo>
                    <a:pt x="18" y="54"/>
                  </a:moveTo>
                  <a:lnTo>
                    <a:pt x="36" y="36"/>
                  </a:lnTo>
                  <a:lnTo>
                    <a:pt x="18" y="18"/>
                  </a:lnTo>
                  <a:lnTo>
                    <a:pt x="0" y="36"/>
                  </a:lnTo>
                  <a:lnTo>
                    <a:pt x="18" y="54"/>
                  </a:lnTo>
                  <a:close/>
                  <a:moveTo>
                    <a:pt x="42" y="30"/>
                  </a:moveTo>
                  <a:lnTo>
                    <a:pt x="60" y="18"/>
                  </a:lnTo>
                  <a:lnTo>
                    <a:pt x="42" y="0"/>
                  </a:lnTo>
                  <a:lnTo>
                    <a:pt x="24" y="12"/>
                  </a:lnTo>
                  <a:lnTo>
                    <a:pt x="42" y="30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08" name="Freeform 225"/>
            <p:cNvSpPr>
              <a:spLocks noEditPoints="1"/>
            </p:cNvSpPr>
            <p:nvPr/>
          </p:nvSpPr>
          <p:spPr bwMode="auto">
            <a:xfrm>
              <a:off x="4192" y="2020"/>
              <a:ext cx="60" cy="53"/>
            </a:xfrm>
            <a:custGeom>
              <a:avLst/>
              <a:gdLst>
                <a:gd name="T0" fmla="*/ 12 w 60"/>
                <a:gd name="T1" fmla="*/ 53 h 53"/>
                <a:gd name="T2" fmla="*/ 30 w 60"/>
                <a:gd name="T3" fmla="*/ 35 h 53"/>
                <a:gd name="T4" fmla="*/ 18 w 60"/>
                <a:gd name="T5" fmla="*/ 17 h 53"/>
                <a:gd name="T6" fmla="*/ 0 w 60"/>
                <a:gd name="T7" fmla="*/ 35 h 53"/>
                <a:gd name="T8" fmla="*/ 12 w 60"/>
                <a:gd name="T9" fmla="*/ 53 h 53"/>
                <a:gd name="T10" fmla="*/ 42 w 60"/>
                <a:gd name="T11" fmla="*/ 29 h 53"/>
                <a:gd name="T12" fmla="*/ 60 w 60"/>
                <a:gd name="T13" fmla="*/ 17 h 53"/>
                <a:gd name="T14" fmla="*/ 42 w 60"/>
                <a:gd name="T15" fmla="*/ 0 h 53"/>
                <a:gd name="T16" fmla="*/ 24 w 60"/>
                <a:gd name="T17" fmla="*/ 11 h 53"/>
                <a:gd name="T18" fmla="*/ 42 w 60"/>
                <a:gd name="T19" fmla="*/ 29 h 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53">
                  <a:moveTo>
                    <a:pt x="12" y="53"/>
                  </a:moveTo>
                  <a:lnTo>
                    <a:pt x="30" y="35"/>
                  </a:lnTo>
                  <a:lnTo>
                    <a:pt x="18" y="17"/>
                  </a:lnTo>
                  <a:lnTo>
                    <a:pt x="0" y="35"/>
                  </a:lnTo>
                  <a:lnTo>
                    <a:pt x="12" y="53"/>
                  </a:lnTo>
                  <a:close/>
                  <a:moveTo>
                    <a:pt x="42" y="29"/>
                  </a:moveTo>
                  <a:lnTo>
                    <a:pt x="60" y="17"/>
                  </a:lnTo>
                  <a:lnTo>
                    <a:pt x="42" y="0"/>
                  </a:lnTo>
                  <a:lnTo>
                    <a:pt x="24" y="11"/>
                  </a:lnTo>
                  <a:lnTo>
                    <a:pt x="42" y="29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09" name="Freeform 226"/>
            <p:cNvSpPr>
              <a:spLocks noEditPoints="1"/>
            </p:cNvSpPr>
            <p:nvPr/>
          </p:nvSpPr>
          <p:spPr bwMode="auto">
            <a:xfrm>
              <a:off x="4246" y="1978"/>
              <a:ext cx="54" cy="53"/>
            </a:xfrm>
            <a:custGeom>
              <a:avLst/>
              <a:gdLst>
                <a:gd name="T0" fmla="*/ 12 w 54"/>
                <a:gd name="T1" fmla="*/ 53 h 53"/>
                <a:gd name="T2" fmla="*/ 30 w 54"/>
                <a:gd name="T3" fmla="*/ 36 h 53"/>
                <a:gd name="T4" fmla="*/ 18 w 54"/>
                <a:gd name="T5" fmla="*/ 18 h 53"/>
                <a:gd name="T6" fmla="*/ 0 w 54"/>
                <a:gd name="T7" fmla="*/ 30 h 53"/>
                <a:gd name="T8" fmla="*/ 12 w 54"/>
                <a:gd name="T9" fmla="*/ 53 h 53"/>
                <a:gd name="T10" fmla="*/ 42 w 54"/>
                <a:gd name="T11" fmla="*/ 30 h 53"/>
                <a:gd name="T12" fmla="*/ 54 w 54"/>
                <a:gd name="T13" fmla="*/ 18 h 53"/>
                <a:gd name="T14" fmla="*/ 42 w 54"/>
                <a:gd name="T15" fmla="*/ 0 h 53"/>
                <a:gd name="T16" fmla="*/ 24 w 54"/>
                <a:gd name="T17" fmla="*/ 12 h 53"/>
                <a:gd name="T18" fmla="*/ 42 w 54"/>
                <a:gd name="T19" fmla="*/ 30 h 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53">
                  <a:moveTo>
                    <a:pt x="12" y="53"/>
                  </a:moveTo>
                  <a:lnTo>
                    <a:pt x="30" y="36"/>
                  </a:lnTo>
                  <a:lnTo>
                    <a:pt x="18" y="18"/>
                  </a:lnTo>
                  <a:lnTo>
                    <a:pt x="0" y="30"/>
                  </a:lnTo>
                  <a:lnTo>
                    <a:pt x="12" y="53"/>
                  </a:lnTo>
                  <a:close/>
                  <a:moveTo>
                    <a:pt x="42" y="30"/>
                  </a:moveTo>
                  <a:lnTo>
                    <a:pt x="54" y="18"/>
                  </a:lnTo>
                  <a:lnTo>
                    <a:pt x="42" y="0"/>
                  </a:lnTo>
                  <a:lnTo>
                    <a:pt x="24" y="12"/>
                  </a:lnTo>
                  <a:lnTo>
                    <a:pt x="42" y="30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10" name="Freeform 227"/>
            <p:cNvSpPr>
              <a:spLocks/>
            </p:cNvSpPr>
            <p:nvPr/>
          </p:nvSpPr>
          <p:spPr bwMode="auto">
            <a:xfrm>
              <a:off x="4085" y="3208"/>
              <a:ext cx="209" cy="472"/>
            </a:xfrm>
            <a:custGeom>
              <a:avLst/>
              <a:gdLst>
                <a:gd name="T0" fmla="*/ 209 w 209"/>
                <a:gd name="T1" fmla="*/ 448 h 472"/>
                <a:gd name="T2" fmla="*/ 185 w 209"/>
                <a:gd name="T3" fmla="*/ 442 h 472"/>
                <a:gd name="T4" fmla="*/ 155 w 209"/>
                <a:gd name="T5" fmla="*/ 418 h 472"/>
                <a:gd name="T6" fmla="*/ 131 w 209"/>
                <a:gd name="T7" fmla="*/ 376 h 472"/>
                <a:gd name="T8" fmla="*/ 107 w 209"/>
                <a:gd name="T9" fmla="*/ 322 h 472"/>
                <a:gd name="T10" fmla="*/ 83 w 209"/>
                <a:gd name="T11" fmla="*/ 251 h 472"/>
                <a:gd name="T12" fmla="*/ 59 w 209"/>
                <a:gd name="T13" fmla="*/ 173 h 472"/>
                <a:gd name="T14" fmla="*/ 36 w 209"/>
                <a:gd name="T15" fmla="*/ 89 h 472"/>
                <a:gd name="T16" fmla="*/ 18 w 209"/>
                <a:gd name="T17" fmla="*/ 0 h 472"/>
                <a:gd name="T18" fmla="*/ 0 w 209"/>
                <a:gd name="T19" fmla="*/ 6 h 472"/>
                <a:gd name="T20" fmla="*/ 18 w 209"/>
                <a:gd name="T21" fmla="*/ 95 h 472"/>
                <a:gd name="T22" fmla="*/ 41 w 209"/>
                <a:gd name="T23" fmla="*/ 179 h 472"/>
                <a:gd name="T24" fmla="*/ 59 w 209"/>
                <a:gd name="T25" fmla="*/ 257 h 472"/>
                <a:gd name="T26" fmla="*/ 83 w 209"/>
                <a:gd name="T27" fmla="*/ 328 h 472"/>
                <a:gd name="T28" fmla="*/ 107 w 209"/>
                <a:gd name="T29" fmla="*/ 382 h 472"/>
                <a:gd name="T30" fmla="*/ 137 w 209"/>
                <a:gd name="T31" fmla="*/ 430 h 472"/>
                <a:gd name="T32" fmla="*/ 173 w 209"/>
                <a:gd name="T33" fmla="*/ 460 h 472"/>
                <a:gd name="T34" fmla="*/ 209 w 209"/>
                <a:gd name="T35" fmla="*/ 472 h 472"/>
                <a:gd name="T36" fmla="*/ 209 w 209"/>
                <a:gd name="T37" fmla="*/ 448 h 47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09" h="472">
                  <a:moveTo>
                    <a:pt x="209" y="448"/>
                  </a:moveTo>
                  <a:lnTo>
                    <a:pt x="185" y="442"/>
                  </a:lnTo>
                  <a:lnTo>
                    <a:pt x="155" y="418"/>
                  </a:lnTo>
                  <a:lnTo>
                    <a:pt x="131" y="376"/>
                  </a:lnTo>
                  <a:lnTo>
                    <a:pt x="107" y="322"/>
                  </a:lnTo>
                  <a:lnTo>
                    <a:pt x="83" y="251"/>
                  </a:lnTo>
                  <a:lnTo>
                    <a:pt x="59" y="173"/>
                  </a:lnTo>
                  <a:lnTo>
                    <a:pt x="36" y="89"/>
                  </a:lnTo>
                  <a:lnTo>
                    <a:pt x="18" y="0"/>
                  </a:lnTo>
                  <a:lnTo>
                    <a:pt x="0" y="6"/>
                  </a:lnTo>
                  <a:lnTo>
                    <a:pt x="18" y="95"/>
                  </a:lnTo>
                  <a:lnTo>
                    <a:pt x="41" y="179"/>
                  </a:lnTo>
                  <a:lnTo>
                    <a:pt x="59" y="257"/>
                  </a:lnTo>
                  <a:lnTo>
                    <a:pt x="83" y="328"/>
                  </a:lnTo>
                  <a:lnTo>
                    <a:pt x="107" y="382"/>
                  </a:lnTo>
                  <a:lnTo>
                    <a:pt x="137" y="430"/>
                  </a:lnTo>
                  <a:lnTo>
                    <a:pt x="173" y="460"/>
                  </a:lnTo>
                  <a:lnTo>
                    <a:pt x="209" y="472"/>
                  </a:lnTo>
                  <a:lnTo>
                    <a:pt x="209" y="448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11" name="Freeform 228"/>
            <p:cNvSpPr>
              <a:spLocks noEditPoints="1"/>
            </p:cNvSpPr>
            <p:nvPr/>
          </p:nvSpPr>
          <p:spPr bwMode="auto">
            <a:xfrm>
              <a:off x="3959" y="2527"/>
              <a:ext cx="144" cy="687"/>
            </a:xfrm>
            <a:custGeom>
              <a:avLst/>
              <a:gdLst>
                <a:gd name="T0" fmla="*/ 144 w 144"/>
                <a:gd name="T1" fmla="*/ 681 h 687"/>
                <a:gd name="T2" fmla="*/ 108 w 144"/>
                <a:gd name="T3" fmla="*/ 532 h 687"/>
                <a:gd name="T4" fmla="*/ 66 w 144"/>
                <a:gd name="T5" fmla="*/ 376 h 687"/>
                <a:gd name="T6" fmla="*/ 54 w 144"/>
                <a:gd name="T7" fmla="*/ 287 h 687"/>
                <a:gd name="T8" fmla="*/ 36 w 144"/>
                <a:gd name="T9" fmla="*/ 197 h 687"/>
                <a:gd name="T10" fmla="*/ 30 w 144"/>
                <a:gd name="T11" fmla="*/ 102 h 687"/>
                <a:gd name="T12" fmla="*/ 24 w 144"/>
                <a:gd name="T13" fmla="*/ 0 h 687"/>
                <a:gd name="T14" fmla="*/ 0 w 144"/>
                <a:gd name="T15" fmla="*/ 0 h 687"/>
                <a:gd name="T16" fmla="*/ 6 w 144"/>
                <a:gd name="T17" fmla="*/ 102 h 687"/>
                <a:gd name="T18" fmla="*/ 12 w 144"/>
                <a:gd name="T19" fmla="*/ 203 h 687"/>
                <a:gd name="T20" fmla="*/ 30 w 144"/>
                <a:gd name="T21" fmla="*/ 293 h 687"/>
                <a:gd name="T22" fmla="*/ 48 w 144"/>
                <a:gd name="T23" fmla="*/ 376 h 687"/>
                <a:gd name="T24" fmla="*/ 84 w 144"/>
                <a:gd name="T25" fmla="*/ 538 h 687"/>
                <a:gd name="T26" fmla="*/ 126 w 144"/>
                <a:gd name="T27" fmla="*/ 687 h 687"/>
                <a:gd name="T28" fmla="*/ 144 w 144"/>
                <a:gd name="T29" fmla="*/ 681 h 687"/>
                <a:gd name="T30" fmla="*/ 144 w 144"/>
                <a:gd name="T31" fmla="*/ 681 h 687"/>
                <a:gd name="T32" fmla="*/ 144 w 144"/>
                <a:gd name="T33" fmla="*/ 681 h 687"/>
                <a:gd name="T34" fmla="*/ 144 w 144"/>
                <a:gd name="T35" fmla="*/ 681 h 687"/>
                <a:gd name="T36" fmla="*/ 138 w 144"/>
                <a:gd name="T37" fmla="*/ 687 h 687"/>
                <a:gd name="T38" fmla="*/ 144 w 144"/>
                <a:gd name="T39" fmla="*/ 681 h 68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44" h="687">
                  <a:moveTo>
                    <a:pt x="144" y="681"/>
                  </a:moveTo>
                  <a:lnTo>
                    <a:pt x="108" y="532"/>
                  </a:lnTo>
                  <a:lnTo>
                    <a:pt x="66" y="376"/>
                  </a:lnTo>
                  <a:lnTo>
                    <a:pt x="54" y="287"/>
                  </a:lnTo>
                  <a:lnTo>
                    <a:pt x="36" y="197"/>
                  </a:lnTo>
                  <a:lnTo>
                    <a:pt x="30" y="102"/>
                  </a:lnTo>
                  <a:lnTo>
                    <a:pt x="24" y="0"/>
                  </a:lnTo>
                  <a:lnTo>
                    <a:pt x="0" y="0"/>
                  </a:lnTo>
                  <a:lnTo>
                    <a:pt x="6" y="102"/>
                  </a:lnTo>
                  <a:lnTo>
                    <a:pt x="12" y="203"/>
                  </a:lnTo>
                  <a:lnTo>
                    <a:pt x="30" y="293"/>
                  </a:lnTo>
                  <a:lnTo>
                    <a:pt x="48" y="376"/>
                  </a:lnTo>
                  <a:lnTo>
                    <a:pt x="84" y="538"/>
                  </a:lnTo>
                  <a:lnTo>
                    <a:pt x="126" y="687"/>
                  </a:lnTo>
                  <a:lnTo>
                    <a:pt x="144" y="681"/>
                  </a:lnTo>
                  <a:close/>
                  <a:moveTo>
                    <a:pt x="144" y="681"/>
                  </a:moveTo>
                  <a:lnTo>
                    <a:pt x="144" y="681"/>
                  </a:lnTo>
                  <a:lnTo>
                    <a:pt x="138" y="687"/>
                  </a:lnTo>
                  <a:lnTo>
                    <a:pt x="144" y="681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12" name="Freeform 229"/>
            <p:cNvSpPr>
              <a:spLocks noEditPoints="1"/>
            </p:cNvSpPr>
            <p:nvPr/>
          </p:nvSpPr>
          <p:spPr bwMode="auto">
            <a:xfrm>
              <a:off x="3959" y="1972"/>
              <a:ext cx="114" cy="555"/>
            </a:xfrm>
            <a:custGeom>
              <a:avLst/>
              <a:gdLst>
                <a:gd name="T0" fmla="*/ 24 w 114"/>
                <a:gd name="T1" fmla="*/ 555 h 555"/>
                <a:gd name="T2" fmla="*/ 30 w 114"/>
                <a:gd name="T3" fmla="*/ 483 h 555"/>
                <a:gd name="T4" fmla="*/ 36 w 114"/>
                <a:gd name="T5" fmla="*/ 412 h 555"/>
                <a:gd name="T6" fmla="*/ 60 w 114"/>
                <a:gd name="T7" fmla="*/ 268 h 555"/>
                <a:gd name="T8" fmla="*/ 90 w 114"/>
                <a:gd name="T9" fmla="*/ 131 h 555"/>
                <a:gd name="T10" fmla="*/ 114 w 114"/>
                <a:gd name="T11" fmla="*/ 0 h 555"/>
                <a:gd name="T12" fmla="*/ 90 w 114"/>
                <a:gd name="T13" fmla="*/ 0 h 555"/>
                <a:gd name="T14" fmla="*/ 66 w 114"/>
                <a:gd name="T15" fmla="*/ 125 h 555"/>
                <a:gd name="T16" fmla="*/ 36 w 114"/>
                <a:gd name="T17" fmla="*/ 262 h 555"/>
                <a:gd name="T18" fmla="*/ 12 w 114"/>
                <a:gd name="T19" fmla="*/ 406 h 555"/>
                <a:gd name="T20" fmla="*/ 6 w 114"/>
                <a:gd name="T21" fmla="*/ 477 h 555"/>
                <a:gd name="T22" fmla="*/ 0 w 114"/>
                <a:gd name="T23" fmla="*/ 555 h 555"/>
                <a:gd name="T24" fmla="*/ 24 w 114"/>
                <a:gd name="T25" fmla="*/ 555 h 555"/>
                <a:gd name="T26" fmla="*/ 0 w 114"/>
                <a:gd name="T27" fmla="*/ 555 h 555"/>
                <a:gd name="T28" fmla="*/ 0 w 114"/>
                <a:gd name="T29" fmla="*/ 555 h 555"/>
                <a:gd name="T30" fmla="*/ 12 w 114"/>
                <a:gd name="T31" fmla="*/ 555 h 555"/>
                <a:gd name="T32" fmla="*/ 0 w 114"/>
                <a:gd name="T33" fmla="*/ 555 h 55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14" h="555">
                  <a:moveTo>
                    <a:pt x="24" y="555"/>
                  </a:moveTo>
                  <a:lnTo>
                    <a:pt x="30" y="483"/>
                  </a:lnTo>
                  <a:lnTo>
                    <a:pt x="36" y="412"/>
                  </a:lnTo>
                  <a:lnTo>
                    <a:pt x="60" y="268"/>
                  </a:lnTo>
                  <a:lnTo>
                    <a:pt x="90" y="131"/>
                  </a:lnTo>
                  <a:lnTo>
                    <a:pt x="114" y="0"/>
                  </a:lnTo>
                  <a:lnTo>
                    <a:pt x="90" y="0"/>
                  </a:lnTo>
                  <a:lnTo>
                    <a:pt x="66" y="125"/>
                  </a:lnTo>
                  <a:lnTo>
                    <a:pt x="36" y="262"/>
                  </a:lnTo>
                  <a:lnTo>
                    <a:pt x="12" y="406"/>
                  </a:lnTo>
                  <a:lnTo>
                    <a:pt x="6" y="477"/>
                  </a:lnTo>
                  <a:lnTo>
                    <a:pt x="0" y="555"/>
                  </a:lnTo>
                  <a:lnTo>
                    <a:pt x="24" y="555"/>
                  </a:lnTo>
                  <a:close/>
                  <a:moveTo>
                    <a:pt x="0" y="555"/>
                  </a:moveTo>
                  <a:lnTo>
                    <a:pt x="0" y="555"/>
                  </a:lnTo>
                  <a:lnTo>
                    <a:pt x="12" y="555"/>
                  </a:lnTo>
                  <a:lnTo>
                    <a:pt x="0" y="555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13" name="Freeform 230"/>
            <p:cNvSpPr>
              <a:spLocks noEditPoints="1"/>
            </p:cNvSpPr>
            <p:nvPr/>
          </p:nvSpPr>
          <p:spPr bwMode="auto">
            <a:xfrm>
              <a:off x="4049" y="1375"/>
              <a:ext cx="245" cy="597"/>
            </a:xfrm>
            <a:custGeom>
              <a:avLst/>
              <a:gdLst>
                <a:gd name="T0" fmla="*/ 24 w 245"/>
                <a:gd name="T1" fmla="*/ 597 h 597"/>
                <a:gd name="T2" fmla="*/ 48 w 245"/>
                <a:gd name="T3" fmla="*/ 471 h 597"/>
                <a:gd name="T4" fmla="*/ 66 w 245"/>
                <a:gd name="T5" fmla="*/ 358 h 597"/>
                <a:gd name="T6" fmla="*/ 89 w 245"/>
                <a:gd name="T7" fmla="*/ 262 h 597"/>
                <a:gd name="T8" fmla="*/ 119 w 245"/>
                <a:gd name="T9" fmla="*/ 179 h 597"/>
                <a:gd name="T10" fmla="*/ 149 w 245"/>
                <a:gd name="T11" fmla="*/ 107 h 597"/>
                <a:gd name="T12" fmla="*/ 179 w 245"/>
                <a:gd name="T13" fmla="*/ 59 h 597"/>
                <a:gd name="T14" fmla="*/ 209 w 245"/>
                <a:gd name="T15" fmla="*/ 29 h 597"/>
                <a:gd name="T16" fmla="*/ 245 w 245"/>
                <a:gd name="T17" fmla="*/ 23 h 597"/>
                <a:gd name="T18" fmla="*/ 245 w 245"/>
                <a:gd name="T19" fmla="*/ 0 h 597"/>
                <a:gd name="T20" fmla="*/ 197 w 245"/>
                <a:gd name="T21" fmla="*/ 12 h 597"/>
                <a:gd name="T22" fmla="*/ 161 w 245"/>
                <a:gd name="T23" fmla="*/ 47 h 597"/>
                <a:gd name="T24" fmla="*/ 125 w 245"/>
                <a:gd name="T25" fmla="*/ 101 h 597"/>
                <a:gd name="T26" fmla="*/ 95 w 245"/>
                <a:gd name="T27" fmla="*/ 167 h 597"/>
                <a:gd name="T28" fmla="*/ 72 w 245"/>
                <a:gd name="T29" fmla="*/ 256 h 597"/>
                <a:gd name="T30" fmla="*/ 48 w 245"/>
                <a:gd name="T31" fmla="*/ 358 h 597"/>
                <a:gd name="T32" fmla="*/ 24 w 245"/>
                <a:gd name="T33" fmla="*/ 471 h 597"/>
                <a:gd name="T34" fmla="*/ 0 w 245"/>
                <a:gd name="T35" fmla="*/ 597 h 597"/>
                <a:gd name="T36" fmla="*/ 24 w 245"/>
                <a:gd name="T37" fmla="*/ 597 h 597"/>
                <a:gd name="T38" fmla="*/ 0 w 245"/>
                <a:gd name="T39" fmla="*/ 597 h 597"/>
                <a:gd name="T40" fmla="*/ 0 w 245"/>
                <a:gd name="T41" fmla="*/ 597 h 597"/>
                <a:gd name="T42" fmla="*/ 0 w 245"/>
                <a:gd name="T43" fmla="*/ 597 h 597"/>
                <a:gd name="T44" fmla="*/ 12 w 245"/>
                <a:gd name="T45" fmla="*/ 597 h 597"/>
                <a:gd name="T46" fmla="*/ 0 w 245"/>
                <a:gd name="T47" fmla="*/ 597 h 59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45" h="597">
                  <a:moveTo>
                    <a:pt x="24" y="597"/>
                  </a:moveTo>
                  <a:lnTo>
                    <a:pt x="48" y="471"/>
                  </a:lnTo>
                  <a:lnTo>
                    <a:pt x="66" y="358"/>
                  </a:lnTo>
                  <a:lnTo>
                    <a:pt x="89" y="262"/>
                  </a:lnTo>
                  <a:lnTo>
                    <a:pt x="119" y="179"/>
                  </a:lnTo>
                  <a:lnTo>
                    <a:pt x="149" y="107"/>
                  </a:lnTo>
                  <a:lnTo>
                    <a:pt x="179" y="59"/>
                  </a:lnTo>
                  <a:lnTo>
                    <a:pt x="209" y="29"/>
                  </a:lnTo>
                  <a:lnTo>
                    <a:pt x="245" y="23"/>
                  </a:lnTo>
                  <a:lnTo>
                    <a:pt x="245" y="0"/>
                  </a:lnTo>
                  <a:lnTo>
                    <a:pt x="197" y="12"/>
                  </a:lnTo>
                  <a:lnTo>
                    <a:pt x="161" y="47"/>
                  </a:lnTo>
                  <a:lnTo>
                    <a:pt x="125" y="101"/>
                  </a:lnTo>
                  <a:lnTo>
                    <a:pt x="95" y="167"/>
                  </a:lnTo>
                  <a:lnTo>
                    <a:pt x="72" y="256"/>
                  </a:lnTo>
                  <a:lnTo>
                    <a:pt x="48" y="358"/>
                  </a:lnTo>
                  <a:lnTo>
                    <a:pt x="24" y="471"/>
                  </a:lnTo>
                  <a:lnTo>
                    <a:pt x="0" y="597"/>
                  </a:lnTo>
                  <a:lnTo>
                    <a:pt x="24" y="597"/>
                  </a:lnTo>
                  <a:close/>
                  <a:moveTo>
                    <a:pt x="0" y="597"/>
                  </a:moveTo>
                  <a:lnTo>
                    <a:pt x="0" y="597"/>
                  </a:lnTo>
                  <a:lnTo>
                    <a:pt x="12" y="597"/>
                  </a:lnTo>
                  <a:lnTo>
                    <a:pt x="0" y="597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14" name="Freeform 231"/>
            <p:cNvSpPr>
              <a:spLocks/>
            </p:cNvSpPr>
            <p:nvPr/>
          </p:nvSpPr>
          <p:spPr bwMode="auto">
            <a:xfrm>
              <a:off x="4162" y="3489"/>
              <a:ext cx="24" cy="29"/>
            </a:xfrm>
            <a:custGeom>
              <a:avLst/>
              <a:gdLst>
                <a:gd name="T0" fmla="*/ 24 w 24"/>
                <a:gd name="T1" fmla="*/ 5 h 29"/>
                <a:gd name="T2" fmla="*/ 12 w 24"/>
                <a:gd name="T3" fmla="*/ 5 h 29"/>
                <a:gd name="T4" fmla="*/ 0 w 24"/>
                <a:gd name="T5" fmla="*/ 0 h 29"/>
                <a:gd name="T6" fmla="*/ 0 w 24"/>
                <a:gd name="T7" fmla="*/ 23 h 29"/>
                <a:gd name="T8" fmla="*/ 12 w 24"/>
                <a:gd name="T9" fmla="*/ 29 h 29"/>
                <a:gd name="T10" fmla="*/ 18 w 24"/>
                <a:gd name="T11" fmla="*/ 29 h 29"/>
                <a:gd name="T12" fmla="*/ 24 w 24"/>
                <a:gd name="T13" fmla="*/ 5 h 2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" h="29">
                  <a:moveTo>
                    <a:pt x="24" y="5"/>
                  </a:moveTo>
                  <a:lnTo>
                    <a:pt x="12" y="5"/>
                  </a:lnTo>
                  <a:lnTo>
                    <a:pt x="0" y="0"/>
                  </a:lnTo>
                  <a:lnTo>
                    <a:pt x="0" y="23"/>
                  </a:lnTo>
                  <a:lnTo>
                    <a:pt x="12" y="29"/>
                  </a:lnTo>
                  <a:lnTo>
                    <a:pt x="18" y="29"/>
                  </a:lnTo>
                  <a:lnTo>
                    <a:pt x="24" y="5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15" name="Freeform 232"/>
            <p:cNvSpPr>
              <a:spLocks noEditPoints="1"/>
            </p:cNvSpPr>
            <p:nvPr/>
          </p:nvSpPr>
          <p:spPr bwMode="auto">
            <a:xfrm>
              <a:off x="4091" y="3477"/>
              <a:ext cx="65" cy="35"/>
            </a:xfrm>
            <a:custGeom>
              <a:avLst/>
              <a:gdLst>
                <a:gd name="T0" fmla="*/ 65 w 65"/>
                <a:gd name="T1" fmla="*/ 12 h 35"/>
                <a:gd name="T2" fmla="*/ 53 w 65"/>
                <a:gd name="T3" fmla="*/ 12 h 35"/>
                <a:gd name="T4" fmla="*/ 41 w 65"/>
                <a:gd name="T5" fmla="*/ 6 h 35"/>
                <a:gd name="T6" fmla="*/ 35 w 65"/>
                <a:gd name="T7" fmla="*/ 29 h 35"/>
                <a:gd name="T8" fmla="*/ 47 w 65"/>
                <a:gd name="T9" fmla="*/ 35 h 35"/>
                <a:gd name="T10" fmla="*/ 59 w 65"/>
                <a:gd name="T11" fmla="*/ 35 h 35"/>
                <a:gd name="T12" fmla="*/ 65 w 65"/>
                <a:gd name="T13" fmla="*/ 12 h 35"/>
                <a:gd name="T14" fmla="*/ 30 w 65"/>
                <a:gd name="T15" fmla="*/ 6 h 35"/>
                <a:gd name="T16" fmla="*/ 24 w 65"/>
                <a:gd name="T17" fmla="*/ 0 h 35"/>
                <a:gd name="T18" fmla="*/ 12 w 65"/>
                <a:gd name="T19" fmla="*/ 0 h 35"/>
                <a:gd name="T20" fmla="*/ 0 w 65"/>
                <a:gd name="T21" fmla="*/ 17 h 35"/>
                <a:gd name="T22" fmla="*/ 12 w 65"/>
                <a:gd name="T23" fmla="*/ 23 h 35"/>
                <a:gd name="T24" fmla="*/ 24 w 65"/>
                <a:gd name="T25" fmla="*/ 29 h 35"/>
                <a:gd name="T26" fmla="*/ 30 w 65"/>
                <a:gd name="T27" fmla="*/ 6 h 3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5" h="35">
                  <a:moveTo>
                    <a:pt x="65" y="12"/>
                  </a:moveTo>
                  <a:lnTo>
                    <a:pt x="53" y="12"/>
                  </a:lnTo>
                  <a:lnTo>
                    <a:pt x="41" y="6"/>
                  </a:lnTo>
                  <a:lnTo>
                    <a:pt x="35" y="29"/>
                  </a:lnTo>
                  <a:lnTo>
                    <a:pt x="47" y="35"/>
                  </a:lnTo>
                  <a:lnTo>
                    <a:pt x="59" y="35"/>
                  </a:lnTo>
                  <a:lnTo>
                    <a:pt x="65" y="12"/>
                  </a:lnTo>
                  <a:close/>
                  <a:moveTo>
                    <a:pt x="30" y="6"/>
                  </a:moveTo>
                  <a:lnTo>
                    <a:pt x="24" y="0"/>
                  </a:lnTo>
                  <a:lnTo>
                    <a:pt x="12" y="0"/>
                  </a:lnTo>
                  <a:lnTo>
                    <a:pt x="0" y="17"/>
                  </a:lnTo>
                  <a:lnTo>
                    <a:pt x="12" y="23"/>
                  </a:lnTo>
                  <a:lnTo>
                    <a:pt x="24" y="29"/>
                  </a:lnTo>
                  <a:lnTo>
                    <a:pt x="30" y="6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16" name="Freeform 233"/>
            <p:cNvSpPr>
              <a:spLocks noEditPoints="1"/>
            </p:cNvSpPr>
            <p:nvPr/>
          </p:nvSpPr>
          <p:spPr bwMode="auto">
            <a:xfrm>
              <a:off x="4031" y="3453"/>
              <a:ext cx="60" cy="41"/>
            </a:xfrm>
            <a:custGeom>
              <a:avLst/>
              <a:gdLst>
                <a:gd name="T0" fmla="*/ 60 w 60"/>
                <a:gd name="T1" fmla="*/ 18 h 41"/>
                <a:gd name="T2" fmla="*/ 48 w 60"/>
                <a:gd name="T3" fmla="*/ 18 h 41"/>
                <a:gd name="T4" fmla="*/ 36 w 60"/>
                <a:gd name="T5" fmla="*/ 12 h 41"/>
                <a:gd name="T6" fmla="*/ 30 w 60"/>
                <a:gd name="T7" fmla="*/ 36 h 41"/>
                <a:gd name="T8" fmla="*/ 42 w 60"/>
                <a:gd name="T9" fmla="*/ 36 h 41"/>
                <a:gd name="T10" fmla="*/ 54 w 60"/>
                <a:gd name="T11" fmla="*/ 41 h 41"/>
                <a:gd name="T12" fmla="*/ 60 w 60"/>
                <a:gd name="T13" fmla="*/ 18 h 41"/>
                <a:gd name="T14" fmla="*/ 30 w 60"/>
                <a:gd name="T15" fmla="*/ 6 h 41"/>
                <a:gd name="T16" fmla="*/ 24 w 60"/>
                <a:gd name="T17" fmla="*/ 6 h 41"/>
                <a:gd name="T18" fmla="*/ 12 w 60"/>
                <a:gd name="T19" fmla="*/ 0 h 41"/>
                <a:gd name="T20" fmla="*/ 0 w 60"/>
                <a:gd name="T21" fmla="*/ 18 h 41"/>
                <a:gd name="T22" fmla="*/ 12 w 60"/>
                <a:gd name="T23" fmla="*/ 24 h 41"/>
                <a:gd name="T24" fmla="*/ 18 w 60"/>
                <a:gd name="T25" fmla="*/ 30 h 41"/>
                <a:gd name="T26" fmla="*/ 30 w 60"/>
                <a:gd name="T27" fmla="*/ 6 h 4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41">
                  <a:moveTo>
                    <a:pt x="60" y="18"/>
                  </a:moveTo>
                  <a:lnTo>
                    <a:pt x="48" y="18"/>
                  </a:lnTo>
                  <a:lnTo>
                    <a:pt x="36" y="12"/>
                  </a:lnTo>
                  <a:lnTo>
                    <a:pt x="30" y="36"/>
                  </a:lnTo>
                  <a:lnTo>
                    <a:pt x="42" y="36"/>
                  </a:lnTo>
                  <a:lnTo>
                    <a:pt x="54" y="41"/>
                  </a:lnTo>
                  <a:lnTo>
                    <a:pt x="60" y="18"/>
                  </a:lnTo>
                  <a:close/>
                  <a:moveTo>
                    <a:pt x="30" y="6"/>
                  </a:moveTo>
                  <a:lnTo>
                    <a:pt x="24" y="6"/>
                  </a:lnTo>
                  <a:lnTo>
                    <a:pt x="12" y="0"/>
                  </a:lnTo>
                  <a:lnTo>
                    <a:pt x="0" y="18"/>
                  </a:lnTo>
                  <a:lnTo>
                    <a:pt x="12" y="24"/>
                  </a:lnTo>
                  <a:lnTo>
                    <a:pt x="18" y="30"/>
                  </a:lnTo>
                  <a:lnTo>
                    <a:pt x="30" y="6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17" name="Freeform 234"/>
            <p:cNvSpPr>
              <a:spLocks noEditPoints="1"/>
            </p:cNvSpPr>
            <p:nvPr/>
          </p:nvSpPr>
          <p:spPr bwMode="auto">
            <a:xfrm>
              <a:off x="3971" y="3411"/>
              <a:ext cx="60" cy="54"/>
            </a:xfrm>
            <a:custGeom>
              <a:avLst/>
              <a:gdLst>
                <a:gd name="T0" fmla="*/ 60 w 60"/>
                <a:gd name="T1" fmla="*/ 36 h 54"/>
                <a:gd name="T2" fmla="*/ 54 w 60"/>
                <a:gd name="T3" fmla="*/ 30 h 54"/>
                <a:gd name="T4" fmla="*/ 42 w 60"/>
                <a:gd name="T5" fmla="*/ 24 h 54"/>
                <a:gd name="T6" fmla="*/ 30 w 60"/>
                <a:gd name="T7" fmla="*/ 42 h 54"/>
                <a:gd name="T8" fmla="*/ 42 w 60"/>
                <a:gd name="T9" fmla="*/ 48 h 54"/>
                <a:gd name="T10" fmla="*/ 48 w 60"/>
                <a:gd name="T11" fmla="*/ 54 h 54"/>
                <a:gd name="T12" fmla="*/ 60 w 60"/>
                <a:gd name="T13" fmla="*/ 36 h 54"/>
                <a:gd name="T14" fmla="*/ 36 w 60"/>
                <a:gd name="T15" fmla="*/ 18 h 54"/>
                <a:gd name="T16" fmla="*/ 18 w 60"/>
                <a:gd name="T17" fmla="*/ 0 h 54"/>
                <a:gd name="T18" fmla="*/ 0 w 60"/>
                <a:gd name="T19" fmla="*/ 18 h 54"/>
                <a:gd name="T20" fmla="*/ 18 w 60"/>
                <a:gd name="T21" fmla="*/ 36 h 54"/>
                <a:gd name="T22" fmla="*/ 36 w 60"/>
                <a:gd name="T23" fmla="*/ 18 h 5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0" h="54">
                  <a:moveTo>
                    <a:pt x="60" y="36"/>
                  </a:moveTo>
                  <a:lnTo>
                    <a:pt x="54" y="30"/>
                  </a:lnTo>
                  <a:lnTo>
                    <a:pt x="42" y="24"/>
                  </a:lnTo>
                  <a:lnTo>
                    <a:pt x="30" y="42"/>
                  </a:lnTo>
                  <a:lnTo>
                    <a:pt x="42" y="48"/>
                  </a:lnTo>
                  <a:lnTo>
                    <a:pt x="48" y="54"/>
                  </a:lnTo>
                  <a:lnTo>
                    <a:pt x="60" y="36"/>
                  </a:lnTo>
                  <a:close/>
                  <a:moveTo>
                    <a:pt x="36" y="18"/>
                  </a:moveTo>
                  <a:lnTo>
                    <a:pt x="18" y="0"/>
                  </a:lnTo>
                  <a:lnTo>
                    <a:pt x="0" y="18"/>
                  </a:lnTo>
                  <a:lnTo>
                    <a:pt x="18" y="36"/>
                  </a:lnTo>
                  <a:lnTo>
                    <a:pt x="36" y="18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18" name="Freeform 235"/>
            <p:cNvSpPr>
              <a:spLocks noEditPoints="1"/>
            </p:cNvSpPr>
            <p:nvPr/>
          </p:nvSpPr>
          <p:spPr bwMode="auto">
            <a:xfrm>
              <a:off x="3947" y="3375"/>
              <a:ext cx="36" cy="42"/>
            </a:xfrm>
            <a:custGeom>
              <a:avLst/>
              <a:gdLst>
                <a:gd name="T0" fmla="*/ 36 w 36"/>
                <a:gd name="T1" fmla="*/ 30 h 42"/>
                <a:gd name="T2" fmla="*/ 36 w 36"/>
                <a:gd name="T3" fmla="*/ 24 h 42"/>
                <a:gd name="T4" fmla="*/ 30 w 36"/>
                <a:gd name="T5" fmla="*/ 12 h 42"/>
                <a:gd name="T6" fmla="*/ 6 w 36"/>
                <a:gd name="T7" fmla="*/ 24 h 42"/>
                <a:gd name="T8" fmla="*/ 12 w 36"/>
                <a:gd name="T9" fmla="*/ 36 h 42"/>
                <a:gd name="T10" fmla="*/ 18 w 36"/>
                <a:gd name="T11" fmla="*/ 42 h 42"/>
                <a:gd name="T12" fmla="*/ 36 w 36"/>
                <a:gd name="T13" fmla="*/ 30 h 42"/>
                <a:gd name="T14" fmla="*/ 24 w 36"/>
                <a:gd name="T15" fmla="*/ 6 h 42"/>
                <a:gd name="T16" fmla="*/ 24 w 36"/>
                <a:gd name="T17" fmla="*/ 0 h 42"/>
                <a:gd name="T18" fmla="*/ 0 w 36"/>
                <a:gd name="T19" fmla="*/ 0 h 42"/>
                <a:gd name="T20" fmla="*/ 0 w 36"/>
                <a:gd name="T21" fmla="*/ 6 h 42"/>
                <a:gd name="T22" fmla="*/ 24 w 36"/>
                <a:gd name="T23" fmla="*/ 6 h 4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6" h="42">
                  <a:moveTo>
                    <a:pt x="36" y="30"/>
                  </a:moveTo>
                  <a:lnTo>
                    <a:pt x="36" y="24"/>
                  </a:lnTo>
                  <a:lnTo>
                    <a:pt x="30" y="12"/>
                  </a:lnTo>
                  <a:lnTo>
                    <a:pt x="6" y="24"/>
                  </a:lnTo>
                  <a:lnTo>
                    <a:pt x="12" y="36"/>
                  </a:lnTo>
                  <a:lnTo>
                    <a:pt x="18" y="42"/>
                  </a:lnTo>
                  <a:lnTo>
                    <a:pt x="36" y="30"/>
                  </a:lnTo>
                  <a:close/>
                  <a:moveTo>
                    <a:pt x="24" y="6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4" y="6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19" name="Freeform 236"/>
            <p:cNvSpPr>
              <a:spLocks noEditPoints="1"/>
            </p:cNvSpPr>
            <p:nvPr/>
          </p:nvSpPr>
          <p:spPr bwMode="auto">
            <a:xfrm>
              <a:off x="3947" y="3357"/>
              <a:ext cx="30" cy="18"/>
            </a:xfrm>
            <a:custGeom>
              <a:avLst/>
              <a:gdLst>
                <a:gd name="T0" fmla="*/ 24 w 30"/>
                <a:gd name="T1" fmla="*/ 18 h 18"/>
                <a:gd name="T2" fmla="*/ 30 w 30"/>
                <a:gd name="T3" fmla="*/ 6 h 18"/>
                <a:gd name="T4" fmla="*/ 6 w 30"/>
                <a:gd name="T5" fmla="*/ 0 h 18"/>
                <a:gd name="T6" fmla="*/ 0 w 30"/>
                <a:gd name="T7" fmla="*/ 18 h 18"/>
                <a:gd name="T8" fmla="*/ 24 w 30"/>
                <a:gd name="T9" fmla="*/ 18 h 18"/>
                <a:gd name="T10" fmla="*/ 0 w 30"/>
                <a:gd name="T11" fmla="*/ 18 h 18"/>
                <a:gd name="T12" fmla="*/ 0 w 30"/>
                <a:gd name="T13" fmla="*/ 18 h 18"/>
                <a:gd name="T14" fmla="*/ 0 w 30"/>
                <a:gd name="T15" fmla="*/ 18 h 18"/>
                <a:gd name="T16" fmla="*/ 12 w 30"/>
                <a:gd name="T17" fmla="*/ 18 h 18"/>
                <a:gd name="T18" fmla="*/ 0 w 30"/>
                <a:gd name="T19" fmla="*/ 18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" h="18">
                  <a:moveTo>
                    <a:pt x="24" y="18"/>
                  </a:moveTo>
                  <a:lnTo>
                    <a:pt x="30" y="6"/>
                  </a:lnTo>
                  <a:lnTo>
                    <a:pt x="6" y="0"/>
                  </a:lnTo>
                  <a:lnTo>
                    <a:pt x="0" y="18"/>
                  </a:lnTo>
                  <a:lnTo>
                    <a:pt x="24" y="18"/>
                  </a:lnTo>
                  <a:close/>
                  <a:moveTo>
                    <a:pt x="0" y="18"/>
                  </a:moveTo>
                  <a:lnTo>
                    <a:pt x="0" y="18"/>
                  </a:lnTo>
                  <a:lnTo>
                    <a:pt x="12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20" name="Freeform 237"/>
            <p:cNvSpPr>
              <a:spLocks noEditPoints="1"/>
            </p:cNvSpPr>
            <p:nvPr/>
          </p:nvSpPr>
          <p:spPr bwMode="auto">
            <a:xfrm>
              <a:off x="3959" y="3297"/>
              <a:ext cx="54" cy="54"/>
            </a:xfrm>
            <a:custGeom>
              <a:avLst/>
              <a:gdLst>
                <a:gd name="T0" fmla="*/ 18 w 54"/>
                <a:gd name="T1" fmla="*/ 54 h 54"/>
                <a:gd name="T2" fmla="*/ 24 w 54"/>
                <a:gd name="T3" fmla="*/ 48 h 54"/>
                <a:gd name="T4" fmla="*/ 30 w 54"/>
                <a:gd name="T5" fmla="*/ 42 h 54"/>
                <a:gd name="T6" fmla="*/ 12 w 54"/>
                <a:gd name="T7" fmla="*/ 24 h 54"/>
                <a:gd name="T8" fmla="*/ 6 w 54"/>
                <a:gd name="T9" fmla="*/ 36 h 54"/>
                <a:gd name="T10" fmla="*/ 0 w 54"/>
                <a:gd name="T11" fmla="*/ 48 h 54"/>
                <a:gd name="T12" fmla="*/ 18 w 54"/>
                <a:gd name="T13" fmla="*/ 54 h 54"/>
                <a:gd name="T14" fmla="*/ 36 w 54"/>
                <a:gd name="T15" fmla="*/ 30 h 54"/>
                <a:gd name="T16" fmla="*/ 48 w 54"/>
                <a:gd name="T17" fmla="*/ 24 h 54"/>
                <a:gd name="T18" fmla="*/ 54 w 54"/>
                <a:gd name="T19" fmla="*/ 18 h 54"/>
                <a:gd name="T20" fmla="*/ 42 w 54"/>
                <a:gd name="T21" fmla="*/ 0 h 54"/>
                <a:gd name="T22" fmla="*/ 30 w 54"/>
                <a:gd name="T23" fmla="*/ 12 h 54"/>
                <a:gd name="T24" fmla="*/ 18 w 54"/>
                <a:gd name="T25" fmla="*/ 18 h 54"/>
                <a:gd name="T26" fmla="*/ 36 w 54"/>
                <a:gd name="T27" fmla="*/ 30 h 5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4" h="54">
                  <a:moveTo>
                    <a:pt x="18" y="54"/>
                  </a:moveTo>
                  <a:lnTo>
                    <a:pt x="24" y="48"/>
                  </a:lnTo>
                  <a:lnTo>
                    <a:pt x="30" y="42"/>
                  </a:lnTo>
                  <a:lnTo>
                    <a:pt x="12" y="24"/>
                  </a:lnTo>
                  <a:lnTo>
                    <a:pt x="6" y="36"/>
                  </a:lnTo>
                  <a:lnTo>
                    <a:pt x="0" y="48"/>
                  </a:lnTo>
                  <a:lnTo>
                    <a:pt x="18" y="54"/>
                  </a:lnTo>
                  <a:close/>
                  <a:moveTo>
                    <a:pt x="36" y="30"/>
                  </a:moveTo>
                  <a:lnTo>
                    <a:pt x="48" y="24"/>
                  </a:lnTo>
                  <a:lnTo>
                    <a:pt x="54" y="18"/>
                  </a:lnTo>
                  <a:lnTo>
                    <a:pt x="42" y="0"/>
                  </a:lnTo>
                  <a:lnTo>
                    <a:pt x="30" y="12"/>
                  </a:lnTo>
                  <a:lnTo>
                    <a:pt x="18" y="18"/>
                  </a:lnTo>
                  <a:lnTo>
                    <a:pt x="36" y="30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21" name="Freeform 238"/>
            <p:cNvSpPr>
              <a:spLocks noEditPoints="1"/>
            </p:cNvSpPr>
            <p:nvPr/>
          </p:nvSpPr>
          <p:spPr bwMode="auto">
            <a:xfrm>
              <a:off x="4007" y="3262"/>
              <a:ext cx="66" cy="47"/>
            </a:xfrm>
            <a:custGeom>
              <a:avLst/>
              <a:gdLst>
                <a:gd name="T0" fmla="*/ 12 w 66"/>
                <a:gd name="T1" fmla="*/ 47 h 47"/>
                <a:gd name="T2" fmla="*/ 24 w 66"/>
                <a:gd name="T3" fmla="*/ 41 h 47"/>
                <a:gd name="T4" fmla="*/ 36 w 66"/>
                <a:gd name="T5" fmla="*/ 35 h 47"/>
                <a:gd name="T6" fmla="*/ 24 w 66"/>
                <a:gd name="T7" fmla="*/ 18 h 47"/>
                <a:gd name="T8" fmla="*/ 12 w 66"/>
                <a:gd name="T9" fmla="*/ 23 h 47"/>
                <a:gd name="T10" fmla="*/ 0 w 66"/>
                <a:gd name="T11" fmla="*/ 29 h 47"/>
                <a:gd name="T12" fmla="*/ 12 w 66"/>
                <a:gd name="T13" fmla="*/ 47 h 47"/>
                <a:gd name="T14" fmla="*/ 42 w 66"/>
                <a:gd name="T15" fmla="*/ 29 h 47"/>
                <a:gd name="T16" fmla="*/ 54 w 66"/>
                <a:gd name="T17" fmla="*/ 29 h 47"/>
                <a:gd name="T18" fmla="*/ 66 w 66"/>
                <a:gd name="T19" fmla="*/ 23 h 47"/>
                <a:gd name="T20" fmla="*/ 54 w 66"/>
                <a:gd name="T21" fmla="*/ 0 h 47"/>
                <a:gd name="T22" fmla="*/ 42 w 66"/>
                <a:gd name="T23" fmla="*/ 6 h 47"/>
                <a:gd name="T24" fmla="*/ 30 w 66"/>
                <a:gd name="T25" fmla="*/ 12 h 47"/>
                <a:gd name="T26" fmla="*/ 42 w 66"/>
                <a:gd name="T27" fmla="*/ 29 h 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6" h="47">
                  <a:moveTo>
                    <a:pt x="12" y="47"/>
                  </a:moveTo>
                  <a:lnTo>
                    <a:pt x="24" y="41"/>
                  </a:lnTo>
                  <a:lnTo>
                    <a:pt x="36" y="35"/>
                  </a:lnTo>
                  <a:lnTo>
                    <a:pt x="24" y="18"/>
                  </a:lnTo>
                  <a:lnTo>
                    <a:pt x="12" y="23"/>
                  </a:lnTo>
                  <a:lnTo>
                    <a:pt x="0" y="29"/>
                  </a:lnTo>
                  <a:lnTo>
                    <a:pt x="12" y="47"/>
                  </a:lnTo>
                  <a:close/>
                  <a:moveTo>
                    <a:pt x="42" y="29"/>
                  </a:moveTo>
                  <a:lnTo>
                    <a:pt x="54" y="29"/>
                  </a:lnTo>
                  <a:lnTo>
                    <a:pt x="66" y="23"/>
                  </a:lnTo>
                  <a:lnTo>
                    <a:pt x="54" y="0"/>
                  </a:lnTo>
                  <a:lnTo>
                    <a:pt x="42" y="6"/>
                  </a:lnTo>
                  <a:lnTo>
                    <a:pt x="30" y="12"/>
                  </a:lnTo>
                  <a:lnTo>
                    <a:pt x="42" y="29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22" name="Freeform 239"/>
            <p:cNvSpPr>
              <a:spLocks noEditPoints="1"/>
            </p:cNvSpPr>
            <p:nvPr/>
          </p:nvSpPr>
          <p:spPr bwMode="auto">
            <a:xfrm>
              <a:off x="4073" y="3244"/>
              <a:ext cx="59" cy="36"/>
            </a:xfrm>
            <a:custGeom>
              <a:avLst/>
              <a:gdLst>
                <a:gd name="T0" fmla="*/ 6 w 59"/>
                <a:gd name="T1" fmla="*/ 36 h 36"/>
                <a:gd name="T2" fmla="*/ 18 w 59"/>
                <a:gd name="T3" fmla="*/ 36 h 36"/>
                <a:gd name="T4" fmla="*/ 30 w 59"/>
                <a:gd name="T5" fmla="*/ 30 h 36"/>
                <a:gd name="T6" fmla="*/ 24 w 59"/>
                <a:gd name="T7" fmla="*/ 6 h 36"/>
                <a:gd name="T8" fmla="*/ 12 w 59"/>
                <a:gd name="T9" fmla="*/ 12 h 36"/>
                <a:gd name="T10" fmla="*/ 0 w 59"/>
                <a:gd name="T11" fmla="*/ 18 h 36"/>
                <a:gd name="T12" fmla="*/ 6 w 59"/>
                <a:gd name="T13" fmla="*/ 36 h 36"/>
                <a:gd name="T14" fmla="*/ 42 w 59"/>
                <a:gd name="T15" fmla="*/ 30 h 36"/>
                <a:gd name="T16" fmla="*/ 53 w 59"/>
                <a:gd name="T17" fmla="*/ 24 h 36"/>
                <a:gd name="T18" fmla="*/ 59 w 59"/>
                <a:gd name="T19" fmla="*/ 24 h 36"/>
                <a:gd name="T20" fmla="*/ 53 w 59"/>
                <a:gd name="T21" fmla="*/ 0 h 36"/>
                <a:gd name="T22" fmla="*/ 42 w 59"/>
                <a:gd name="T23" fmla="*/ 0 h 36"/>
                <a:gd name="T24" fmla="*/ 30 w 59"/>
                <a:gd name="T25" fmla="*/ 6 h 36"/>
                <a:gd name="T26" fmla="*/ 42 w 59"/>
                <a:gd name="T27" fmla="*/ 30 h 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9" h="36">
                  <a:moveTo>
                    <a:pt x="6" y="36"/>
                  </a:moveTo>
                  <a:lnTo>
                    <a:pt x="18" y="36"/>
                  </a:lnTo>
                  <a:lnTo>
                    <a:pt x="30" y="3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18"/>
                  </a:lnTo>
                  <a:lnTo>
                    <a:pt x="6" y="36"/>
                  </a:lnTo>
                  <a:close/>
                  <a:moveTo>
                    <a:pt x="42" y="30"/>
                  </a:moveTo>
                  <a:lnTo>
                    <a:pt x="53" y="24"/>
                  </a:lnTo>
                  <a:lnTo>
                    <a:pt x="59" y="24"/>
                  </a:lnTo>
                  <a:lnTo>
                    <a:pt x="53" y="0"/>
                  </a:lnTo>
                  <a:lnTo>
                    <a:pt x="42" y="0"/>
                  </a:lnTo>
                  <a:lnTo>
                    <a:pt x="30" y="6"/>
                  </a:lnTo>
                  <a:lnTo>
                    <a:pt x="42" y="30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23" name="Freeform 240"/>
            <p:cNvSpPr>
              <a:spLocks noEditPoints="1"/>
            </p:cNvSpPr>
            <p:nvPr/>
          </p:nvSpPr>
          <p:spPr bwMode="auto">
            <a:xfrm>
              <a:off x="4138" y="3226"/>
              <a:ext cx="60" cy="36"/>
            </a:xfrm>
            <a:custGeom>
              <a:avLst/>
              <a:gdLst>
                <a:gd name="T0" fmla="*/ 6 w 60"/>
                <a:gd name="T1" fmla="*/ 36 h 36"/>
                <a:gd name="T2" fmla="*/ 18 w 60"/>
                <a:gd name="T3" fmla="*/ 36 h 36"/>
                <a:gd name="T4" fmla="*/ 30 w 60"/>
                <a:gd name="T5" fmla="*/ 30 h 36"/>
                <a:gd name="T6" fmla="*/ 24 w 60"/>
                <a:gd name="T7" fmla="*/ 6 h 36"/>
                <a:gd name="T8" fmla="*/ 12 w 60"/>
                <a:gd name="T9" fmla="*/ 12 h 36"/>
                <a:gd name="T10" fmla="*/ 0 w 60"/>
                <a:gd name="T11" fmla="*/ 12 h 36"/>
                <a:gd name="T12" fmla="*/ 6 w 60"/>
                <a:gd name="T13" fmla="*/ 36 h 36"/>
                <a:gd name="T14" fmla="*/ 36 w 60"/>
                <a:gd name="T15" fmla="*/ 30 h 36"/>
                <a:gd name="T16" fmla="*/ 48 w 60"/>
                <a:gd name="T17" fmla="*/ 30 h 36"/>
                <a:gd name="T18" fmla="*/ 60 w 60"/>
                <a:gd name="T19" fmla="*/ 24 h 36"/>
                <a:gd name="T20" fmla="*/ 60 w 60"/>
                <a:gd name="T21" fmla="*/ 0 h 36"/>
                <a:gd name="T22" fmla="*/ 48 w 60"/>
                <a:gd name="T23" fmla="*/ 6 h 36"/>
                <a:gd name="T24" fmla="*/ 36 w 60"/>
                <a:gd name="T25" fmla="*/ 6 h 36"/>
                <a:gd name="T26" fmla="*/ 36 w 60"/>
                <a:gd name="T27" fmla="*/ 30 h 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36">
                  <a:moveTo>
                    <a:pt x="6" y="36"/>
                  </a:moveTo>
                  <a:lnTo>
                    <a:pt x="18" y="36"/>
                  </a:lnTo>
                  <a:lnTo>
                    <a:pt x="30" y="30"/>
                  </a:lnTo>
                  <a:lnTo>
                    <a:pt x="24" y="6"/>
                  </a:lnTo>
                  <a:lnTo>
                    <a:pt x="12" y="12"/>
                  </a:lnTo>
                  <a:lnTo>
                    <a:pt x="0" y="12"/>
                  </a:lnTo>
                  <a:lnTo>
                    <a:pt x="6" y="36"/>
                  </a:lnTo>
                  <a:close/>
                  <a:moveTo>
                    <a:pt x="36" y="30"/>
                  </a:moveTo>
                  <a:lnTo>
                    <a:pt x="48" y="30"/>
                  </a:lnTo>
                  <a:lnTo>
                    <a:pt x="60" y="24"/>
                  </a:lnTo>
                  <a:lnTo>
                    <a:pt x="60" y="0"/>
                  </a:lnTo>
                  <a:lnTo>
                    <a:pt x="48" y="6"/>
                  </a:lnTo>
                  <a:lnTo>
                    <a:pt x="36" y="6"/>
                  </a:lnTo>
                  <a:lnTo>
                    <a:pt x="36" y="30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24" name="Freeform 241"/>
            <p:cNvSpPr>
              <a:spLocks noEditPoints="1"/>
            </p:cNvSpPr>
            <p:nvPr/>
          </p:nvSpPr>
          <p:spPr bwMode="auto">
            <a:xfrm>
              <a:off x="4204" y="3220"/>
              <a:ext cx="60" cy="30"/>
            </a:xfrm>
            <a:custGeom>
              <a:avLst/>
              <a:gdLst>
                <a:gd name="T0" fmla="*/ 6 w 60"/>
                <a:gd name="T1" fmla="*/ 30 h 30"/>
                <a:gd name="T2" fmla="*/ 18 w 60"/>
                <a:gd name="T3" fmla="*/ 30 h 30"/>
                <a:gd name="T4" fmla="*/ 30 w 60"/>
                <a:gd name="T5" fmla="*/ 30 h 30"/>
                <a:gd name="T6" fmla="*/ 24 w 60"/>
                <a:gd name="T7" fmla="*/ 6 h 30"/>
                <a:gd name="T8" fmla="*/ 12 w 60"/>
                <a:gd name="T9" fmla="*/ 6 h 30"/>
                <a:gd name="T10" fmla="*/ 0 w 60"/>
                <a:gd name="T11" fmla="*/ 6 h 30"/>
                <a:gd name="T12" fmla="*/ 6 w 60"/>
                <a:gd name="T13" fmla="*/ 30 h 30"/>
                <a:gd name="T14" fmla="*/ 42 w 60"/>
                <a:gd name="T15" fmla="*/ 30 h 30"/>
                <a:gd name="T16" fmla="*/ 54 w 60"/>
                <a:gd name="T17" fmla="*/ 24 h 30"/>
                <a:gd name="T18" fmla="*/ 60 w 60"/>
                <a:gd name="T19" fmla="*/ 24 h 30"/>
                <a:gd name="T20" fmla="*/ 60 w 60"/>
                <a:gd name="T21" fmla="*/ 0 h 30"/>
                <a:gd name="T22" fmla="*/ 48 w 60"/>
                <a:gd name="T23" fmla="*/ 0 h 30"/>
                <a:gd name="T24" fmla="*/ 36 w 60"/>
                <a:gd name="T25" fmla="*/ 6 h 30"/>
                <a:gd name="T26" fmla="*/ 42 w 60"/>
                <a:gd name="T27" fmla="*/ 30 h 3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30">
                  <a:moveTo>
                    <a:pt x="6" y="30"/>
                  </a:moveTo>
                  <a:lnTo>
                    <a:pt x="18" y="30"/>
                  </a:lnTo>
                  <a:lnTo>
                    <a:pt x="30" y="30"/>
                  </a:lnTo>
                  <a:lnTo>
                    <a:pt x="24" y="6"/>
                  </a:lnTo>
                  <a:lnTo>
                    <a:pt x="12" y="6"/>
                  </a:lnTo>
                  <a:lnTo>
                    <a:pt x="0" y="6"/>
                  </a:lnTo>
                  <a:lnTo>
                    <a:pt x="6" y="30"/>
                  </a:lnTo>
                  <a:close/>
                  <a:moveTo>
                    <a:pt x="42" y="30"/>
                  </a:moveTo>
                  <a:lnTo>
                    <a:pt x="54" y="24"/>
                  </a:lnTo>
                  <a:lnTo>
                    <a:pt x="60" y="24"/>
                  </a:lnTo>
                  <a:lnTo>
                    <a:pt x="60" y="0"/>
                  </a:lnTo>
                  <a:lnTo>
                    <a:pt x="48" y="0"/>
                  </a:lnTo>
                  <a:lnTo>
                    <a:pt x="36" y="6"/>
                  </a:lnTo>
                  <a:lnTo>
                    <a:pt x="42" y="30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25" name="Freeform 242"/>
            <p:cNvSpPr>
              <a:spLocks noEditPoints="1"/>
            </p:cNvSpPr>
            <p:nvPr/>
          </p:nvSpPr>
          <p:spPr bwMode="auto">
            <a:xfrm>
              <a:off x="4276" y="3220"/>
              <a:ext cx="48" cy="24"/>
            </a:xfrm>
            <a:custGeom>
              <a:avLst/>
              <a:gdLst>
                <a:gd name="T0" fmla="*/ 0 w 48"/>
                <a:gd name="T1" fmla="*/ 24 h 24"/>
                <a:gd name="T2" fmla="*/ 12 w 48"/>
                <a:gd name="T3" fmla="*/ 24 h 24"/>
                <a:gd name="T4" fmla="*/ 24 w 48"/>
                <a:gd name="T5" fmla="*/ 24 h 24"/>
                <a:gd name="T6" fmla="*/ 24 w 48"/>
                <a:gd name="T7" fmla="*/ 0 h 24"/>
                <a:gd name="T8" fmla="*/ 12 w 48"/>
                <a:gd name="T9" fmla="*/ 0 h 24"/>
                <a:gd name="T10" fmla="*/ 0 w 48"/>
                <a:gd name="T11" fmla="*/ 0 h 24"/>
                <a:gd name="T12" fmla="*/ 0 w 48"/>
                <a:gd name="T13" fmla="*/ 24 h 24"/>
                <a:gd name="T14" fmla="*/ 36 w 48"/>
                <a:gd name="T15" fmla="*/ 24 h 24"/>
                <a:gd name="T16" fmla="*/ 48 w 48"/>
                <a:gd name="T17" fmla="*/ 24 h 24"/>
                <a:gd name="T18" fmla="*/ 48 w 48"/>
                <a:gd name="T19" fmla="*/ 0 h 24"/>
                <a:gd name="T20" fmla="*/ 36 w 48"/>
                <a:gd name="T21" fmla="*/ 0 h 24"/>
                <a:gd name="T22" fmla="*/ 36 w 48"/>
                <a:gd name="T23" fmla="*/ 24 h 2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8" h="24">
                  <a:moveTo>
                    <a:pt x="0" y="24"/>
                  </a:moveTo>
                  <a:lnTo>
                    <a:pt x="12" y="24"/>
                  </a:lnTo>
                  <a:lnTo>
                    <a:pt x="24" y="24"/>
                  </a:lnTo>
                  <a:lnTo>
                    <a:pt x="24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24"/>
                  </a:lnTo>
                  <a:close/>
                  <a:moveTo>
                    <a:pt x="36" y="24"/>
                  </a:moveTo>
                  <a:lnTo>
                    <a:pt x="48" y="24"/>
                  </a:lnTo>
                  <a:lnTo>
                    <a:pt x="48" y="0"/>
                  </a:lnTo>
                  <a:lnTo>
                    <a:pt x="36" y="0"/>
                  </a:lnTo>
                  <a:lnTo>
                    <a:pt x="36" y="24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26" name="Freeform 243"/>
            <p:cNvSpPr>
              <a:spLocks noEditPoints="1"/>
            </p:cNvSpPr>
            <p:nvPr/>
          </p:nvSpPr>
          <p:spPr bwMode="auto">
            <a:xfrm>
              <a:off x="4324" y="3220"/>
              <a:ext cx="12" cy="24"/>
            </a:xfrm>
            <a:custGeom>
              <a:avLst/>
              <a:gdLst>
                <a:gd name="T0" fmla="*/ 0 w 12"/>
                <a:gd name="T1" fmla="*/ 24 h 24"/>
                <a:gd name="T2" fmla="*/ 12 w 12"/>
                <a:gd name="T3" fmla="*/ 24 h 24"/>
                <a:gd name="T4" fmla="*/ 12 w 12"/>
                <a:gd name="T5" fmla="*/ 0 h 24"/>
                <a:gd name="T6" fmla="*/ 0 w 12"/>
                <a:gd name="T7" fmla="*/ 0 h 24"/>
                <a:gd name="T8" fmla="*/ 0 w 12"/>
                <a:gd name="T9" fmla="*/ 24 h 24"/>
                <a:gd name="T10" fmla="*/ 0 w 12"/>
                <a:gd name="T11" fmla="*/ 0 h 24"/>
                <a:gd name="T12" fmla="*/ 0 w 12"/>
                <a:gd name="T13" fmla="*/ 0 h 24"/>
                <a:gd name="T14" fmla="*/ 0 w 12"/>
                <a:gd name="T15" fmla="*/ 0 h 24"/>
                <a:gd name="T16" fmla="*/ 0 w 12"/>
                <a:gd name="T17" fmla="*/ 12 h 24"/>
                <a:gd name="T18" fmla="*/ 0 w 12"/>
                <a:gd name="T19" fmla="*/ 0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" h="24">
                  <a:moveTo>
                    <a:pt x="0" y="24"/>
                  </a:moveTo>
                  <a:lnTo>
                    <a:pt x="12" y="24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24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27" name="Freeform 244"/>
            <p:cNvSpPr>
              <a:spLocks noEditPoints="1"/>
            </p:cNvSpPr>
            <p:nvPr/>
          </p:nvSpPr>
          <p:spPr bwMode="auto">
            <a:xfrm>
              <a:off x="4342" y="3220"/>
              <a:ext cx="60" cy="24"/>
            </a:xfrm>
            <a:custGeom>
              <a:avLst/>
              <a:gdLst>
                <a:gd name="T0" fmla="*/ 0 w 60"/>
                <a:gd name="T1" fmla="*/ 24 h 24"/>
                <a:gd name="T2" fmla="*/ 12 w 60"/>
                <a:gd name="T3" fmla="*/ 24 h 24"/>
                <a:gd name="T4" fmla="*/ 24 w 60"/>
                <a:gd name="T5" fmla="*/ 24 h 24"/>
                <a:gd name="T6" fmla="*/ 24 w 60"/>
                <a:gd name="T7" fmla="*/ 0 h 24"/>
                <a:gd name="T8" fmla="*/ 12 w 60"/>
                <a:gd name="T9" fmla="*/ 0 h 24"/>
                <a:gd name="T10" fmla="*/ 0 w 60"/>
                <a:gd name="T11" fmla="*/ 0 h 24"/>
                <a:gd name="T12" fmla="*/ 0 w 60"/>
                <a:gd name="T13" fmla="*/ 24 h 24"/>
                <a:gd name="T14" fmla="*/ 36 w 60"/>
                <a:gd name="T15" fmla="*/ 24 h 24"/>
                <a:gd name="T16" fmla="*/ 48 w 60"/>
                <a:gd name="T17" fmla="*/ 24 h 24"/>
                <a:gd name="T18" fmla="*/ 60 w 60"/>
                <a:gd name="T19" fmla="*/ 24 h 24"/>
                <a:gd name="T20" fmla="*/ 60 w 60"/>
                <a:gd name="T21" fmla="*/ 0 h 24"/>
                <a:gd name="T22" fmla="*/ 48 w 60"/>
                <a:gd name="T23" fmla="*/ 0 h 24"/>
                <a:gd name="T24" fmla="*/ 36 w 60"/>
                <a:gd name="T25" fmla="*/ 0 h 24"/>
                <a:gd name="T26" fmla="*/ 36 w 60"/>
                <a:gd name="T27" fmla="*/ 24 h 2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24">
                  <a:moveTo>
                    <a:pt x="0" y="24"/>
                  </a:moveTo>
                  <a:lnTo>
                    <a:pt x="12" y="24"/>
                  </a:lnTo>
                  <a:lnTo>
                    <a:pt x="24" y="24"/>
                  </a:lnTo>
                  <a:lnTo>
                    <a:pt x="24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24"/>
                  </a:lnTo>
                  <a:close/>
                  <a:moveTo>
                    <a:pt x="36" y="24"/>
                  </a:moveTo>
                  <a:lnTo>
                    <a:pt x="48" y="24"/>
                  </a:lnTo>
                  <a:lnTo>
                    <a:pt x="60" y="24"/>
                  </a:lnTo>
                  <a:lnTo>
                    <a:pt x="60" y="0"/>
                  </a:lnTo>
                  <a:lnTo>
                    <a:pt x="48" y="0"/>
                  </a:lnTo>
                  <a:lnTo>
                    <a:pt x="36" y="0"/>
                  </a:lnTo>
                  <a:lnTo>
                    <a:pt x="36" y="24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28" name="Freeform 245"/>
            <p:cNvSpPr>
              <a:spLocks noEditPoints="1"/>
            </p:cNvSpPr>
            <p:nvPr/>
          </p:nvSpPr>
          <p:spPr bwMode="auto">
            <a:xfrm>
              <a:off x="4414" y="3226"/>
              <a:ext cx="53" cy="30"/>
            </a:xfrm>
            <a:custGeom>
              <a:avLst/>
              <a:gdLst>
                <a:gd name="T0" fmla="*/ 0 w 53"/>
                <a:gd name="T1" fmla="*/ 24 h 30"/>
                <a:gd name="T2" fmla="*/ 18 w 53"/>
                <a:gd name="T3" fmla="*/ 24 h 30"/>
                <a:gd name="T4" fmla="*/ 23 w 53"/>
                <a:gd name="T5" fmla="*/ 0 h 30"/>
                <a:gd name="T6" fmla="*/ 12 w 53"/>
                <a:gd name="T7" fmla="*/ 0 h 30"/>
                <a:gd name="T8" fmla="*/ 0 w 53"/>
                <a:gd name="T9" fmla="*/ 0 h 30"/>
                <a:gd name="T10" fmla="*/ 0 w 53"/>
                <a:gd name="T11" fmla="*/ 24 h 30"/>
                <a:gd name="T12" fmla="*/ 29 w 53"/>
                <a:gd name="T13" fmla="*/ 24 h 30"/>
                <a:gd name="T14" fmla="*/ 41 w 53"/>
                <a:gd name="T15" fmla="*/ 30 h 30"/>
                <a:gd name="T16" fmla="*/ 53 w 53"/>
                <a:gd name="T17" fmla="*/ 30 h 30"/>
                <a:gd name="T18" fmla="*/ 53 w 53"/>
                <a:gd name="T19" fmla="*/ 6 h 30"/>
                <a:gd name="T20" fmla="*/ 47 w 53"/>
                <a:gd name="T21" fmla="*/ 6 h 30"/>
                <a:gd name="T22" fmla="*/ 35 w 53"/>
                <a:gd name="T23" fmla="*/ 0 h 30"/>
                <a:gd name="T24" fmla="*/ 29 w 53"/>
                <a:gd name="T25" fmla="*/ 24 h 3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3" h="30">
                  <a:moveTo>
                    <a:pt x="0" y="24"/>
                  </a:moveTo>
                  <a:lnTo>
                    <a:pt x="18" y="24"/>
                  </a:lnTo>
                  <a:lnTo>
                    <a:pt x="23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24"/>
                  </a:lnTo>
                  <a:close/>
                  <a:moveTo>
                    <a:pt x="29" y="24"/>
                  </a:moveTo>
                  <a:lnTo>
                    <a:pt x="41" y="30"/>
                  </a:lnTo>
                  <a:lnTo>
                    <a:pt x="53" y="30"/>
                  </a:lnTo>
                  <a:lnTo>
                    <a:pt x="53" y="6"/>
                  </a:lnTo>
                  <a:lnTo>
                    <a:pt x="47" y="6"/>
                  </a:lnTo>
                  <a:lnTo>
                    <a:pt x="35" y="0"/>
                  </a:lnTo>
                  <a:lnTo>
                    <a:pt x="29" y="24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29" name="Freeform 246"/>
            <p:cNvSpPr>
              <a:spLocks noEditPoints="1"/>
            </p:cNvSpPr>
            <p:nvPr/>
          </p:nvSpPr>
          <p:spPr bwMode="auto">
            <a:xfrm>
              <a:off x="4479" y="3232"/>
              <a:ext cx="60" cy="36"/>
            </a:xfrm>
            <a:custGeom>
              <a:avLst/>
              <a:gdLst>
                <a:gd name="T0" fmla="*/ 0 w 60"/>
                <a:gd name="T1" fmla="*/ 24 h 36"/>
                <a:gd name="T2" fmla="*/ 12 w 60"/>
                <a:gd name="T3" fmla="*/ 30 h 36"/>
                <a:gd name="T4" fmla="*/ 18 w 60"/>
                <a:gd name="T5" fmla="*/ 30 h 36"/>
                <a:gd name="T6" fmla="*/ 24 w 60"/>
                <a:gd name="T7" fmla="*/ 6 h 36"/>
                <a:gd name="T8" fmla="*/ 12 w 60"/>
                <a:gd name="T9" fmla="*/ 6 h 36"/>
                <a:gd name="T10" fmla="*/ 0 w 60"/>
                <a:gd name="T11" fmla="*/ 0 h 36"/>
                <a:gd name="T12" fmla="*/ 0 w 60"/>
                <a:gd name="T13" fmla="*/ 24 h 36"/>
                <a:gd name="T14" fmla="*/ 30 w 60"/>
                <a:gd name="T15" fmla="*/ 30 h 36"/>
                <a:gd name="T16" fmla="*/ 42 w 60"/>
                <a:gd name="T17" fmla="*/ 36 h 36"/>
                <a:gd name="T18" fmla="*/ 54 w 60"/>
                <a:gd name="T19" fmla="*/ 36 h 36"/>
                <a:gd name="T20" fmla="*/ 60 w 60"/>
                <a:gd name="T21" fmla="*/ 12 h 36"/>
                <a:gd name="T22" fmla="*/ 48 w 60"/>
                <a:gd name="T23" fmla="*/ 12 h 36"/>
                <a:gd name="T24" fmla="*/ 36 w 60"/>
                <a:gd name="T25" fmla="*/ 6 h 36"/>
                <a:gd name="T26" fmla="*/ 30 w 60"/>
                <a:gd name="T27" fmla="*/ 30 h 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36">
                  <a:moveTo>
                    <a:pt x="0" y="24"/>
                  </a:moveTo>
                  <a:lnTo>
                    <a:pt x="12" y="30"/>
                  </a:lnTo>
                  <a:lnTo>
                    <a:pt x="18" y="30"/>
                  </a:lnTo>
                  <a:lnTo>
                    <a:pt x="24" y="6"/>
                  </a:lnTo>
                  <a:lnTo>
                    <a:pt x="12" y="6"/>
                  </a:lnTo>
                  <a:lnTo>
                    <a:pt x="0" y="0"/>
                  </a:lnTo>
                  <a:lnTo>
                    <a:pt x="0" y="24"/>
                  </a:lnTo>
                  <a:close/>
                  <a:moveTo>
                    <a:pt x="30" y="30"/>
                  </a:moveTo>
                  <a:lnTo>
                    <a:pt x="42" y="36"/>
                  </a:lnTo>
                  <a:lnTo>
                    <a:pt x="54" y="36"/>
                  </a:lnTo>
                  <a:lnTo>
                    <a:pt x="60" y="12"/>
                  </a:lnTo>
                  <a:lnTo>
                    <a:pt x="48" y="12"/>
                  </a:lnTo>
                  <a:lnTo>
                    <a:pt x="36" y="6"/>
                  </a:lnTo>
                  <a:lnTo>
                    <a:pt x="30" y="30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30" name="Freeform 247"/>
            <p:cNvSpPr>
              <a:spLocks noEditPoints="1"/>
            </p:cNvSpPr>
            <p:nvPr/>
          </p:nvSpPr>
          <p:spPr bwMode="auto">
            <a:xfrm>
              <a:off x="4539" y="3250"/>
              <a:ext cx="66" cy="41"/>
            </a:xfrm>
            <a:custGeom>
              <a:avLst/>
              <a:gdLst>
                <a:gd name="T0" fmla="*/ 0 w 66"/>
                <a:gd name="T1" fmla="*/ 24 h 41"/>
                <a:gd name="T2" fmla="*/ 12 w 66"/>
                <a:gd name="T3" fmla="*/ 24 h 41"/>
                <a:gd name="T4" fmla="*/ 24 w 66"/>
                <a:gd name="T5" fmla="*/ 30 h 41"/>
                <a:gd name="T6" fmla="*/ 30 w 66"/>
                <a:gd name="T7" fmla="*/ 6 h 41"/>
                <a:gd name="T8" fmla="*/ 18 w 66"/>
                <a:gd name="T9" fmla="*/ 6 h 41"/>
                <a:gd name="T10" fmla="*/ 6 w 66"/>
                <a:gd name="T11" fmla="*/ 0 h 41"/>
                <a:gd name="T12" fmla="*/ 0 w 66"/>
                <a:gd name="T13" fmla="*/ 24 h 41"/>
                <a:gd name="T14" fmla="*/ 36 w 66"/>
                <a:gd name="T15" fmla="*/ 30 h 41"/>
                <a:gd name="T16" fmla="*/ 48 w 66"/>
                <a:gd name="T17" fmla="*/ 35 h 41"/>
                <a:gd name="T18" fmla="*/ 54 w 66"/>
                <a:gd name="T19" fmla="*/ 41 h 41"/>
                <a:gd name="T20" fmla="*/ 66 w 66"/>
                <a:gd name="T21" fmla="*/ 18 h 41"/>
                <a:gd name="T22" fmla="*/ 54 w 66"/>
                <a:gd name="T23" fmla="*/ 18 h 41"/>
                <a:gd name="T24" fmla="*/ 42 w 66"/>
                <a:gd name="T25" fmla="*/ 12 h 41"/>
                <a:gd name="T26" fmla="*/ 36 w 66"/>
                <a:gd name="T27" fmla="*/ 30 h 4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6" h="41">
                  <a:moveTo>
                    <a:pt x="0" y="24"/>
                  </a:moveTo>
                  <a:lnTo>
                    <a:pt x="12" y="24"/>
                  </a:lnTo>
                  <a:lnTo>
                    <a:pt x="24" y="30"/>
                  </a:lnTo>
                  <a:lnTo>
                    <a:pt x="30" y="6"/>
                  </a:lnTo>
                  <a:lnTo>
                    <a:pt x="18" y="6"/>
                  </a:lnTo>
                  <a:lnTo>
                    <a:pt x="6" y="0"/>
                  </a:lnTo>
                  <a:lnTo>
                    <a:pt x="0" y="24"/>
                  </a:lnTo>
                  <a:close/>
                  <a:moveTo>
                    <a:pt x="36" y="30"/>
                  </a:moveTo>
                  <a:lnTo>
                    <a:pt x="48" y="35"/>
                  </a:lnTo>
                  <a:lnTo>
                    <a:pt x="54" y="41"/>
                  </a:lnTo>
                  <a:lnTo>
                    <a:pt x="66" y="18"/>
                  </a:lnTo>
                  <a:lnTo>
                    <a:pt x="54" y="18"/>
                  </a:lnTo>
                  <a:lnTo>
                    <a:pt x="42" y="12"/>
                  </a:lnTo>
                  <a:lnTo>
                    <a:pt x="36" y="30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31" name="Freeform 248"/>
            <p:cNvSpPr>
              <a:spLocks noEditPoints="1"/>
            </p:cNvSpPr>
            <p:nvPr/>
          </p:nvSpPr>
          <p:spPr bwMode="auto">
            <a:xfrm>
              <a:off x="4605" y="3274"/>
              <a:ext cx="60" cy="47"/>
            </a:xfrm>
            <a:custGeom>
              <a:avLst/>
              <a:gdLst>
                <a:gd name="T0" fmla="*/ 0 w 60"/>
                <a:gd name="T1" fmla="*/ 17 h 47"/>
                <a:gd name="T2" fmla="*/ 12 w 60"/>
                <a:gd name="T3" fmla="*/ 23 h 47"/>
                <a:gd name="T4" fmla="*/ 18 w 60"/>
                <a:gd name="T5" fmla="*/ 29 h 47"/>
                <a:gd name="T6" fmla="*/ 30 w 60"/>
                <a:gd name="T7" fmla="*/ 11 h 47"/>
                <a:gd name="T8" fmla="*/ 18 w 60"/>
                <a:gd name="T9" fmla="*/ 6 h 47"/>
                <a:gd name="T10" fmla="*/ 6 w 60"/>
                <a:gd name="T11" fmla="*/ 0 h 47"/>
                <a:gd name="T12" fmla="*/ 0 w 60"/>
                <a:gd name="T13" fmla="*/ 17 h 47"/>
                <a:gd name="T14" fmla="*/ 24 w 60"/>
                <a:gd name="T15" fmla="*/ 35 h 47"/>
                <a:gd name="T16" fmla="*/ 36 w 60"/>
                <a:gd name="T17" fmla="*/ 41 h 47"/>
                <a:gd name="T18" fmla="*/ 42 w 60"/>
                <a:gd name="T19" fmla="*/ 47 h 47"/>
                <a:gd name="T20" fmla="*/ 60 w 60"/>
                <a:gd name="T21" fmla="*/ 29 h 47"/>
                <a:gd name="T22" fmla="*/ 48 w 60"/>
                <a:gd name="T23" fmla="*/ 23 h 47"/>
                <a:gd name="T24" fmla="*/ 36 w 60"/>
                <a:gd name="T25" fmla="*/ 17 h 47"/>
                <a:gd name="T26" fmla="*/ 24 w 60"/>
                <a:gd name="T27" fmla="*/ 35 h 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0" h="47">
                  <a:moveTo>
                    <a:pt x="0" y="17"/>
                  </a:moveTo>
                  <a:lnTo>
                    <a:pt x="12" y="23"/>
                  </a:lnTo>
                  <a:lnTo>
                    <a:pt x="18" y="29"/>
                  </a:lnTo>
                  <a:lnTo>
                    <a:pt x="30" y="11"/>
                  </a:lnTo>
                  <a:lnTo>
                    <a:pt x="18" y="6"/>
                  </a:lnTo>
                  <a:lnTo>
                    <a:pt x="6" y="0"/>
                  </a:lnTo>
                  <a:lnTo>
                    <a:pt x="0" y="17"/>
                  </a:lnTo>
                  <a:close/>
                  <a:moveTo>
                    <a:pt x="24" y="35"/>
                  </a:moveTo>
                  <a:lnTo>
                    <a:pt x="36" y="41"/>
                  </a:lnTo>
                  <a:lnTo>
                    <a:pt x="42" y="47"/>
                  </a:lnTo>
                  <a:lnTo>
                    <a:pt x="60" y="29"/>
                  </a:lnTo>
                  <a:lnTo>
                    <a:pt x="48" y="23"/>
                  </a:lnTo>
                  <a:lnTo>
                    <a:pt x="36" y="17"/>
                  </a:lnTo>
                  <a:lnTo>
                    <a:pt x="24" y="35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32" name="Freeform 249"/>
            <p:cNvSpPr>
              <a:spLocks noEditPoints="1"/>
            </p:cNvSpPr>
            <p:nvPr/>
          </p:nvSpPr>
          <p:spPr bwMode="auto">
            <a:xfrm>
              <a:off x="4653" y="3309"/>
              <a:ext cx="48" cy="60"/>
            </a:xfrm>
            <a:custGeom>
              <a:avLst/>
              <a:gdLst>
                <a:gd name="T0" fmla="*/ 0 w 48"/>
                <a:gd name="T1" fmla="*/ 18 h 60"/>
                <a:gd name="T2" fmla="*/ 18 w 48"/>
                <a:gd name="T3" fmla="*/ 36 h 60"/>
                <a:gd name="T4" fmla="*/ 36 w 48"/>
                <a:gd name="T5" fmla="*/ 18 h 60"/>
                <a:gd name="T6" fmla="*/ 18 w 48"/>
                <a:gd name="T7" fmla="*/ 0 h 60"/>
                <a:gd name="T8" fmla="*/ 0 w 48"/>
                <a:gd name="T9" fmla="*/ 18 h 60"/>
                <a:gd name="T10" fmla="*/ 18 w 48"/>
                <a:gd name="T11" fmla="*/ 42 h 60"/>
                <a:gd name="T12" fmla="*/ 24 w 48"/>
                <a:gd name="T13" fmla="*/ 54 h 60"/>
                <a:gd name="T14" fmla="*/ 24 w 48"/>
                <a:gd name="T15" fmla="*/ 60 h 60"/>
                <a:gd name="T16" fmla="*/ 48 w 48"/>
                <a:gd name="T17" fmla="*/ 54 h 60"/>
                <a:gd name="T18" fmla="*/ 48 w 48"/>
                <a:gd name="T19" fmla="*/ 42 h 60"/>
                <a:gd name="T20" fmla="*/ 42 w 48"/>
                <a:gd name="T21" fmla="*/ 30 h 60"/>
                <a:gd name="T22" fmla="*/ 18 w 48"/>
                <a:gd name="T23" fmla="*/ 42 h 6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8" h="60">
                  <a:moveTo>
                    <a:pt x="0" y="18"/>
                  </a:moveTo>
                  <a:lnTo>
                    <a:pt x="18" y="36"/>
                  </a:lnTo>
                  <a:lnTo>
                    <a:pt x="36" y="18"/>
                  </a:lnTo>
                  <a:lnTo>
                    <a:pt x="18" y="0"/>
                  </a:lnTo>
                  <a:lnTo>
                    <a:pt x="0" y="18"/>
                  </a:lnTo>
                  <a:close/>
                  <a:moveTo>
                    <a:pt x="18" y="42"/>
                  </a:moveTo>
                  <a:lnTo>
                    <a:pt x="24" y="54"/>
                  </a:lnTo>
                  <a:lnTo>
                    <a:pt x="24" y="60"/>
                  </a:lnTo>
                  <a:lnTo>
                    <a:pt x="48" y="54"/>
                  </a:lnTo>
                  <a:lnTo>
                    <a:pt x="48" y="42"/>
                  </a:lnTo>
                  <a:lnTo>
                    <a:pt x="42" y="30"/>
                  </a:lnTo>
                  <a:lnTo>
                    <a:pt x="18" y="42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33" name="Freeform 250"/>
            <p:cNvSpPr>
              <a:spLocks/>
            </p:cNvSpPr>
            <p:nvPr/>
          </p:nvSpPr>
          <p:spPr bwMode="auto">
            <a:xfrm>
              <a:off x="3941" y="3357"/>
              <a:ext cx="42" cy="36"/>
            </a:xfrm>
            <a:custGeom>
              <a:avLst/>
              <a:gdLst>
                <a:gd name="T0" fmla="*/ 0 w 42"/>
                <a:gd name="T1" fmla="*/ 18 h 36"/>
                <a:gd name="T2" fmla="*/ 6 w 42"/>
                <a:gd name="T3" fmla="*/ 6 h 36"/>
                <a:gd name="T4" fmla="*/ 24 w 42"/>
                <a:gd name="T5" fmla="*/ 0 h 36"/>
                <a:gd name="T6" fmla="*/ 36 w 42"/>
                <a:gd name="T7" fmla="*/ 6 h 36"/>
                <a:gd name="T8" fmla="*/ 42 w 42"/>
                <a:gd name="T9" fmla="*/ 18 h 36"/>
                <a:gd name="T10" fmla="*/ 36 w 42"/>
                <a:gd name="T11" fmla="*/ 30 h 36"/>
                <a:gd name="T12" fmla="*/ 24 w 42"/>
                <a:gd name="T13" fmla="*/ 36 h 36"/>
                <a:gd name="T14" fmla="*/ 6 w 42"/>
                <a:gd name="T15" fmla="*/ 30 h 36"/>
                <a:gd name="T16" fmla="*/ 0 w 42"/>
                <a:gd name="T17" fmla="*/ 18 h 36"/>
                <a:gd name="T18" fmla="*/ 0 w 42"/>
                <a:gd name="T19" fmla="*/ 18 h 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36">
                  <a:moveTo>
                    <a:pt x="0" y="18"/>
                  </a:moveTo>
                  <a:lnTo>
                    <a:pt x="6" y="6"/>
                  </a:lnTo>
                  <a:lnTo>
                    <a:pt x="24" y="0"/>
                  </a:lnTo>
                  <a:lnTo>
                    <a:pt x="36" y="6"/>
                  </a:lnTo>
                  <a:lnTo>
                    <a:pt x="42" y="18"/>
                  </a:lnTo>
                  <a:lnTo>
                    <a:pt x="36" y="30"/>
                  </a:lnTo>
                  <a:lnTo>
                    <a:pt x="24" y="36"/>
                  </a:lnTo>
                  <a:lnTo>
                    <a:pt x="6" y="3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34" name="Freeform 251"/>
            <p:cNvSpPr>
              <a:spLocks/>
            </p:cNvSpPr>
            <p:nvPr/>
          </p:nvSpPr>
          <p:spPr bwMode="auto">
            <a:xfrm>
              <a:off x="3941" y="3357"/>
              <a:ext cx="24" cy="18"/>
            </a:xfrm>
            <a:custGeom>
              <a:avLst/>
              <a:gdLst>
                <a:gd name="T0" fmla="*/ 0 w 24"/>
                <a:gd name="T1" fmla="*/ 18 h 18"/>
                <a:gd name="T2" fmla="*/ 6 w 24"/>
                <a:gd name="T3" fmla="*/ 6 h 18"/>
                <a:gd name="T4" fmla="*/ 24 w 24"/>
                <a:gd name="T5" fmla="*/ 0 h 18"/>
                <a:gd name="T6" fmla="*/ 24 w 24"/>
                <a:gd name="T7" fmla="*/ 0 h 18"/>
                <a:gd name="T8" fmla="*/ 6 w 24"/>
                <a:gd name="T9" fmla="*/ 6 h 18"/>
                <a:gd name="T10" fmla="*/ 0 w 24"/>
                <a:gd name="T11" fmla="*/ 18 h 18"/>
                <a:gd name="T12" fmla="*/ 0 w 24"/>
                <a:gd name="T13" fmla="*/ 18 h 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" h="18">
                  <a:moveTo>
                    <a:pt x="0" y="18"/>
                  </a:moveTo>
                  <a:lnTo>
                    <a:pt x="6" y="6"/>
                  </a:lnTo>
                  <a:lnTo>
                    <a:pt x="24" y="0"/>
                  </a:lnTo>
                  <a:lnTo>
                    <a:pt x="6" y="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35" name="Freeform 252"/>
            <p:cNvSpPr>
              <a:spLocks noEditPoints="1"/>
            </p:cNvSpPr>
            <p:nvPr/>
          </p:nvSpPr>
          <p:spPr bwMode="auto">
            <a:xfrm>
              <a:off x="3965" y="3357"/>
              <a:ext cx="18" cy="18"/>
            </a:xfrm>
            <a:custGeom>
              <a:avLst/>
              <a:gdLst>
                <a:gd name="T0" fmla="*/ 0 w 18"/>
                <a:gd name="T1" fmla="*/ 0 h 18"/>
                <a:gd name="T2" fmla="*/ 12 w 18"/>
                <a:gd name="T3" fmla="*/ 6 h 18"/>
                <a:gd name="T4" fmla="*/ 18 w 18"/>
                <a:gd name="T5" fmla="*/ 18 h 18"/>
                <a:gd name="T6" fmla="*/ 18 w 18"/>
                <a:gd name="T7" fmla="*/ 18 h 18"/>
                <a:gd name="T8" fmla="*/ 12 w 18"/>
                <a:gd name="T9" fmla="*/ 6 h 18"/>
                <a:gd name="T10" fmla="*/ 0 w 18"/>
                <a:gd name="T11" fmla="*/ 0 h 18"/>
                <a:gd name="T12" fmla="*/ 0 w 18"/>
                <a:gd name="T13" fmla="*/ 0 h 18"/>
                <a:gd name="T14" fmla="*/ 0 w 18"/>
                <a:gd name="T15" fmla="*/ 0 h 18"/>
                <a:gd name="T16" fmla="*/ 0 w 18"/>
                <a:gd name="T17" fmla="*/ 0 h 18"/>
                <a:gd name="T18" fmla="*/ 0 w 18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" h="18">
                  <a:moveTo>
                    <a:pt x="0" y="0"/>
                  </a:moveTo>
                  <a:lnTo>
                    <a:pt x="12" y="6"/>
                  </a:lnTo>
                  <a:lnTo>
                    <a:pt x="18" y="18"/>
                  </a:lnTo>
                  <a:lnTo>
                    <a:pt x="12" y="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36" name="Freeform 253"/>
            <p:cNvSpPr>
              <a:spLocks noEditPoints="1"/>
            </p:cNvSpPr>
            <p:nvPr/>
          </p:nvSpPr>
          <p:spPr bwMode="auto">
            <a:xfrm>
              <a:off x="3965" y="3375"/>
              <a:ext cx="18" cy="18"/>
            </a:xfrm>
            <a:custGeom>
              <a:avLst/>
              <a:gdLst>
                <a:gd name="T0" fmla="*/ 18 w 18"/>
                <a:gd name="T1" fmla="*/ 0 h 18"/>
                <a:gd name="T2" fmla="*/ 12 w 18"/>
                <a:gd name="T3" fmla="*/ 12 h 18"/>
                <a:gd name="T4" fmla="*/ 0 w 18"/>
                <a:gd name="T5" fmla="*/ 18 h 18"/>
                <a:gd name="T6" fmla="*/ 0 w 18"/>
                <a:gd name="T7" fmla="*/ 18 h 18"/>
                <a:gd name="T8" fmla="*/ 12 w 18"/>
                <a:gd name="T9" fmla="*/ 12 h 18"/>
                <a:gd name="T10" fmla="*/ 18 w 18"/>
                <a:gd name="T11" fmla="*/ 0 h 18"/>
                <a:gd name="T12" fmla="*/ 18 w 18"/>
                <a:gd name="T13" fmla="*/ 0 h 18"/>
                <a:gd name="T14" fmla="*/ 18 w 18"/>
                <a:gd name="T15" fmla="*/ 0 h 18"/>
                <a:gd name="T16" fmla="*/ 18 w 18"/>
                <a:gd name="T17" fmla="*/ 0 h 18"/>
                <a:gd name="T18" fmla="*/ 18 w 18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" h="18">
                  <a:moveTo>
                    <a:pt x="18" y="0"/>
                  </a:moveTo>
                  <a:lnTo>
                    <a:pt x="12" y="12"/>
                  </a:lnTo>
                  <a:lnTo>
                    <a:pt x="0" y="18"/>
                  </a:lnTo>
                  <a:lnTo>
                    <a:pt x="12" y="12"/>
                  </a:lnTo>
                  <a:lnTo>
                    <a:pt x="18" y="0"/>
                  </a:lnTo>
                  <a:close/>
                  <a:moveTo>
                    <a:pt x="18" y="0"/>
                  </a:move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37" name="Freeform 254"/>
            <p:cNvSpPr>
              <a:spLocks noEditPoints="1"/>
            </p:cNvSpPr>
            <p:nvPr/>
          </p:nvSpPr>
          <p:spPr bwMode="auto">
            <a:xfrm>
              <a:off x="3941" y="3375"/>
              <a:ext cx="24" cy="18"/>
            </a:xfrm>
            <a:custGeom>
              <a:avLst/>
              <a:gdLst>
                <a:gd name="T0" fmla="*/ 24 w 24"/>
                <a:gd name="T1" fmla="*/ 18 h 18"/>
                <a:gd name="T2" fmla="*/ 6 w 24"/>
                <a:gd name="T3" fmla="*/ 12 h 18"/>
                <a:gd name="T4" fmla="*/ 0 w 24"/>
                <a:gd name="T5" fmla="*/ 0 h 18"/>
                <a:gd name="T6" fmla="*/ 0 w 24"/>
                <a:gd name="T7" fmla="*/ 0 h 18"/>
                <a:gd name="T8" fmla="*/ 6 w 24"/>
                <a:gd name="T9" fmla="*/ 12 h 18"/>
                <a:gd name="T10" fmla="*/ 24 w 24"/>
                <a:gd name="T11" fmla="*/ 18 h 18"/>
                <a:gd name="T12" fmla="*/ 24 w 24"/>
                <a:gd name="T13" fmla="*/ 18 h 18"/>
                <a:gd name="T14" fmla="*/ 24 w 24"/>
                <a:gd name="T15" fmla="*/ 18 h 18"/>
                <a:gd name="T16" fmla="*/ 24 w 24"/>
                <a:gd name="T17" fmla="*/ 18 h 18"/>
                <a:gd name="T18" fmla="*/ 24 w 24"/>
                <a:gd name="T19" fmla="*/ 18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8">
                  <a:moveTo>
                    <a:pt x="24" y="18"/>
                  </a:moveTo>
                  <a:lnTo>
                    <a:pt x="6" y="12"/>
                  </a:lnTo>
                  <a:lnTo>
                    <a:pt x="0" y="0"/>
                  </a:lnTo>
                  <a:lnTo>
                    <a:pt x="6" y="12"/>
                  </a:lnTo>
                  <a:lnTo>
                    <a:pt x="24" y="18"/>
                  </a:lnTo>
                  <a:close/>
                  <a:moveTo>
                    <a:pt x="24" y="18"/>
                  </a:moveTo>
                  <a:lnTo>
                    <a:pt x="24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38" name="Freeform 255"/>
            <p:cNvSpPr>
              <a:spLocks/>
            </p:cNvSpPr>
            <p:nvPr/>
          </p:nvSpPr>
          <p:spPr bwMode="auto">
            <a:xfrm>
              <a:off x="3941" y="3375"/>
              <a:ext cx="1" cy="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39" name="Line 256"/>
            <p:cNvSpPr>
              <a:spLocks noChangeShapeType="1"/>
            </p:cNvSpPr>
            <p:nvPr/>
          </p:nvSpPr>
          <p:spPr bwMode="auto">
            <a:xfrm>
              <a:off x="3983" y="3375"/>
              <a:ext cx="724" cy="1"/>
            </a:xfrm>
            <a:prstGeom prst="line">
              <a:avLst/>
            </a:prstGeom>
            <a:noFill/>
            <a:ln w="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40" name="Rectangle 257"/>
            <p:cNvSpPr>
              <a:spLocks noChangeArrowheads="1"/>
            </p:cNvSpPr>
            <p:nvPr/>
          </p:nvSpPr>
          <p:spPr bwMode="auto">
            <a:xfrm>
              <a:off x="3983" y="3363"/>
              <a:ext cx="24" cy="24"/>
            </a:xfrm>
            <a:prstGeom prst="rect">
              <a:avLst/>
            </a:pr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541" name="Freeform 258"/>
            <p:cNvSpPr>
              <a:spLocks noEditPoints="1"/>
            </p:cNvSpPr>
            <p:nvPr/>
          </p:nvSpPr>
          <p:spPr bwMode="auto">
            <a:xfrm>
              <a:off x="4019" y="3363"/>
              <a:ext cx="54" cy="24"/>
            </a:xfrm>
            <a:custGeom>
              <a:avLst/>
              <a:gdLst>
                <a:gd name="T0" fmla="*/ 0 w 54"/>
                <a:gd name="T1" fmla="*/ 24 h 24"/>
                <a:gd name="T2" fmla="*/ 24 w 54"/>
                <a:gd name="T3" fmla="*/ 24 h 24"/>
                <a:gd name="T4" fmla="*/ 24 w 54"/>
                <a:gd name="T5" fmla="*/ 0 h 24"/>
                <a:gd name="T6" fmla="*/ 0 w 54"/>
                <a:gd name="T7" fmla="*/ 0 h 24"/>
                <a:gd name="T8" fmla="*/ 0 w 54"/>
                <a:gd name="T9" fmla="*/ 24 h 24"/>
                <a:gd name="T10" fmla="*/ 36 w 54"/>
                <a:gd name="T11" fmla="*/ 24 h 24"/>
                <a:gd name="T12" fmla="*/ 54 w 54"/>
                <a:gd name="T13" fmla="*/ 24 h 24"/>
                <a:gd name="T14" fmla="*/ 54 w 54"/>
                <a:gd name="T15" fmla="*/ 0 h 24"/>
                <a:gd name="T16" fmla="*/ 36 w 54"/>
                <a:gd name="T17" fmla="*/ 0 h 24"/>
                <a:gd name="T18" fmla="*/ 36 w 54"/>
                <a:gd name="T19" fmla="*/ 24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24">
                  <a:moveTo>
                    <a:pt x="0" y="24"/>
                  </a:moveTo>
                  <a:lnTo>
                    <a:pt x="24" y="24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24"/>
                  </a:lnTo>
                  <a:close/>
                  <a:moveTo>
                    <a:pt x="36" y="24"/>
                  </a:moveTo>
                  <a:lnTo>
                    <a:pt x="54" y="24"/>
                  </a:lnTo>
                  <a:lnTo>
                    <a:pt x="54" y="0"/>
                  </a:lnTo>
                  <a:lnTo>
                    <a:pt x="36" y="0"/>
                  </a:lnTo>
                  <a:lnTo>
                    <a:pt x="36" y="24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42" name="Freeform 259"/>
            <p:cNvSpPr>
              <a:spLocks noEditPoints="1"/>
            </p:cNvSpPr>
            <p:nvPr/>
          </p:nvSpPr>
          <p:spPr bwMode="auto">
            <a:xfrm>
              <a:off x="4085" y="3363"/>
              <a:ext cx="59" cy="24"/>
            </a:xfrm>
            <a:custGeom>
              <a:avLst/>
              <a:gdLst>
                <a:gd name="T0" fmla="*/ 0 w 59"/>
                <a:gd name="T1" fmla="*/ 24 h 24"/>
                <a:gd name="T2" fmla="*/ 24 w 59"/>
                <a:gd name="T3" fmla="*/ 24 h 24"/>
                <a:gd name="T4" fmla="*/ 24 w 59"/>
                <a:gd name="T5" fmla="*/ 0 h 24"/>
                <a:gd name="T6" fmla="*/ 0 w 59"/>
                <a:gd name="T7" fmla="*/ 0 h 24"/>
                <a:gd name="T8" fmla="*/ 0 w 59"/>
                <a:gd name="T9" fmla="*/ 24 h 24"/>
                <a:gd name="T10" fmla="*/ 36 w 59"/>
                <a:gd name="T11" fmla="*/ 24 h 24"/>
                <a:gd name="T12" fmla="*/ 59 w 59"/>
                <a:gd name="T13" fmla="*/ 24 h 24"/>
                <a:gd name="T14" fmla="*/ 59 w 59"/>
                <a:gd name="T15" fmla="*/ 0 h 24"/>
                <a:gd name="T16" fmla="*/ 36 w 59"/>
                <a:gd name="T17" fmla="*/ 0 h 24"/>
                <a:gd name="T18" fmla="*/ 36 w 59"/>
                <a:gd name="T19" fmla="*/ 24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9" h="24">
                  <a:moveTo>
                    <a:pt x="0" y="24"/>
                  </a:moveTo>
                  <a:lnTo>
                    <a:pt x="24" y="24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24"/>
                  </a:lnTo>
                  <a:close/>
                  <a:moveTo>
                    <a:pt x="36" y="24"/>
                  </a:moveTo>
                  <a:lnTo>
                    <a:pt x="59" y="24"/>
                  </a:lnTo>
                  <a:lnTo>
                    <a:pt x="59" y="0"/>
                  </a:lnTo>
                  <a:lnTo>
                    <a:pt x="36" y="0"/>
                  </a:lnTo>
                  <a:lnTo>
                    <a:pt x="36" y="24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43" name="Freeform 260"/>
            <p:cNvSpPr>
              <a:spLocks noEditPoints="1"/>
            </p:cNvSpPr>
            <p:nvPr/>
          </p:nvSpPr>
          <p:spPr bwMode="auto">
            <a:xfrm>
              <a:off x="4156" y="3363"/>
              <a:ext cx="54" cy="24"/>
            </a:xfrm>
            <a:custGeom>
              <a:avLst/>
              <a:gdLst>
                <a:gd name="T0" fmla="*/ 0 w 54"/>
                <a:gd name="T1" fmla="*/ 24 h 24"/>
                <a:gd name="T2" fmla="*/ 18 w 54"/>
                <a:gd name="T3" fmla="*/ 24 h 24"/>
                <a:gd name="T4" fmla="*/ 18 w 54"/>
                <a:gd name="T5" fmla="*/ 0 h 24"/>
                <a:gd name="T6" fmla="*/ 0 w 54"/>
                <a:gd name="T7" fmla="*/ 0 h 24"/>
                <a:gd name="T8" fmla="*/ 0 w 54"/>
                <a:gd name="T9" fmla="*/ 24 h 24"/>
                <a:gd name="T10" fmla="*/ 30 w 54"/>
                <a:gd name="T11" fmla="*/ 24 h 24"/>
                <a:gd name="T12" fmla="*/ 54 w 54"/>
                <a:gd name="T13" fmla="*/ 24 h 24"/>
                <a:gd name="T14" fmla="*/ 54 w 54"/>
                <a:gd name="T15" fmla="*/ 0 h 24"/>
                <a:gd name="T16" fmla="*/ 30 w 54"/>
                <a:gd name="T17" fmla="*/ 0 h 24"/>
                <a:gd name="T18" fmla="*/ 30 w 54"/>
                <a:gd name="T19" fmla="*/ 24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24">
                  <a:moveTo>
                    <a:pt x="0" y="24"/>
                  </a:moveTo>
                  <a:lnTo>
                    <a:pt x="18" y="24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24"/>
                  </a:lnTo>
                  <a:close/>
                  <a:moveTo>
                    <a:pt x="30" y="24"/>
                  </a:moveTo>
                  <a:lnTo>
                    <a:pt x="54" y="24"/>
                  </a:lnTo>
                  <a:lnTo>
                    <a:pt x="54" y="0"/>
                  </a:lnTo>
                  <a:lnTo>
                    <a:pt x="30" y="0"/>
                  </a:lnTo>
                  <a:lnTo>
                    <a:pt x="30" y="24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44" name="Freeform 261"/>
            <p:cNvSpPr>
              <a:spLocks noEditPoints="1"/>
            </p:cNvSpPr>
            <p:nvPr/>
          </p:nvSpPr>
          <p:spPr bwMode="auto">
            <a:xfrm>
              <a:off x="4222" y="3363"/>
              <a:ext cx="54" cy="24"/>
            </a:xfrm>
            <a:custGeom>
              <a:avLst/>
              <a:gdLst>
                <a:gd name="T0" fmla="*/ 0 w 54"/>
                <a:gd name="T1" fmla="*/ 24 h 24"/>
                <a:gd name="T2" fmla="*/ 24 w 54"/>
                <a:gd name="T3" fmla="*/ 24 h 24"/>
                <a:gd name="T4" fmla="*/ 24 w 54"/>
                <a:gd name="T5" fmla="*/ 0 h 24"/>
                <a:gd name="T6" fmla="*/ 0 w 54"/>
                <a:gd name="T7" fmla="*/ 0 h 24"/>
                <a:gd name="T8" fmla="*/ 0 w 54"/>
                <a:gd name="T9" fmla="*/ 24 h 24"/>
                <a:gd name="T10" fmla="*/ 36 w 54"/>
                <a:gd name="T11" fmla="*/ 24 h 24"/>
                <a:gd name="T12" fmla="*/ 54 w 54"/>
                <a:gd name="T13" fmla="*/ 24 h 24"/>
                <a:gd name="T14" fmla="*/ 54 w 54"/>
                <a:gd name="T15" fmla="*/ 0 h 24"/>
                <a:gd name="T16" fmla="*/ 36 w 54"/>
                <a:gd name="T17" fmla="*/ 0 h 24"/>
                <a:gd name="T18" fmla="*/ 36 w 54"/>
                <a:gd name="T19" fmla="*/ 24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24">
                  <a:moveTo>
                    <a:pt x="0" y="24"/>
                  </a:moveTo>
                  <a:lnTo>
                    <a:pt x="24" y="24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24"/>
                  </a:lnTo>
                  <a:close/>
                  <a:moveTo>
                    <a:pt x="36" y="24"/>
                  </a:moveTo>
                  <a:lnTo>
                    <a:pt x="54" y="24"/>
                  </a:lnTo>
                  <a:lnTo>
                    <a:pt x="54" y="0"/>
                  </a:lnTo>
                  <a:lnTo>
                    <a:pt x="36" y="0"/>
                  </a:lnTo>
                  <a:lnTo>
                    <a:pt x="36" y="24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45" name="Freeform 262"/>
            <p:cNvSpPr>
              <a:spLocks noEditPoints="1"/>
            </p:cNvSpPr>
            <p:nvPr/>
          </p:nvSpPr>
          <p:spPr bwMode="auto">
            <a:xfrm>
              <a:off x="4288" y="3363"/>
              <a:ext cx="60" cy="24"/>
            </a:xfrm>
            <a:custGeom>
              <a:avLst/>
              <a:gdLst>
                <a:gd name="T0" fmla="*/ 0 w 60"/>
                <a:gd name="T1" fmla="*/ 24 h 24"/>
                <a:gd name="T2" fmla="*/ 24 w 60"/>
                <a:gd name="T3" fmla="*/ 24 h 24"/>
                <a:gd name="T4" fmla="*/ 24 w 60"/>
                <a:gd name="T5" fmla="*/ 0 h 24"/>
                <a:gd name="T6" fmla="*/ 0 w 60"/>
                <a:gd name="T7" fmla="*/ 0 h 24"/>
                <a:gd name="T8" fmla="*/ 0 w 60"/>
                <a:gd name="T9" fmla="*/ 24 h 24"/>
                <a:gd name="T10" fmla="*/ 36 w 60"/>
                <a:gd name="T11" fmla="*/ 24 h 24"/>
                <a:gd name="T12" fmla="*/ 60 w 60"/>
                <a:gd name="T13" fmla="*/ 24 h 24"/>
                <a:gd name="T14" fmla="*/ 60 w 60"/>
                <a:gd name="T15" fmla="*/ 0 h 24"/>
                <a:gd name="T16" fmla="*/ 36 w 60"/>
                <a:gd name="T17" fmla="*/ 0 h 24"/>
                <a:gd name="T18" fmla="*/ 36 w 60"/>
                <a:gd name="T19" fmla="*/ 24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24">
                  <a:moveTo>
                    <a:pt x="0" y="24"/>
                  </a:moveTo>
                  <a:lnTo>
                    <a:pt x="24" y="24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24"/>
                  </a:lnTo>
                  <a:close/>
                  <a:moveTo>
                    <a:pt x="36" y="24"/>
                  </a:moveTo>
                  <a:lnTo>
                    <a:pt x="60" y="24"/>
                  </a:lnTo>
                  <a:lnTo>
                    <a:pt x="60" y="0"/>
                  </a:lnTo>
                  <a:lnTo>
                    <a:pt x="36" y="0"/>
                  </a:lnTo>
                  <a:lnTo>
                    <a:pt x="36" y="24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46" name="Freeform 263"/>
            <p:cNvSpPr>
              <a:spLocks noEditPoints="1"/>
            </p:cNvSpPr>
            <p:nvPr/>
          </p:nvSpPr>
          <p:spPr bwMode="auto">
            <a:xfrm>
              <a:off x="4360" y="3363"/>
              <a:ext cx="54" cy="24"/>
            </a:xfrm>
            <a:custGeom>
              <a:avLst/>
              <a:gdLst>
                <a:gd name="T0" fmla="*/ 0 w 54"/>
                <a:gd name="T1" fmla="*/ 24 h 24"/>
                <a:gd name="T2" fmla="*/ 18 w 54"/>
                <a:gd name="T3" fmla="*/ 24 h 24"/>
                <a:gd name="T4" fmla="*/ 18 w 54"/>
                <a:gd name="T5" fmla="*/ 0 h 24"/>
                <a:gd name="T6" fmla="*/ 0 w 54"/>
                <a:gd name="T7" fmla="*/ 0 h 24"/>
                <a:gd name="T8" fmla="*/ 0 w 54"/>
                <a:gd name="T9" fmla="*/ 24 h 24"/>
                <a:gd name="T10" fmla="*/ 30 w 54"/>
                <a:gd name="T11" fmla="*/ 24 h 24"/>
                <a:gd name="T12" fmla="*/ 54 w 54"/>
                <a:gd name="T13" fmla="*/ 24 h 24"/>
                <a:gd name="T14" fmla="*/ 54 w 54"/>
                <a:gd name="T15" fmla="*/ 0 h 24"/>
                <a:gd name="T16" fmla="*/ 30 w 54"/>
                <a:gd name="T17" fmla="*/ 0 h 24"/>
                <a:gd name="T18" fmla="*/ 30 w 54"/>
                <a:gd name="T19" fmla="*/ 24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24">
                  <a:moveTo>
                    <a:pt x="0" y="24"/>
                  </a:moveTo>
                  <a:lnTo>
                    <a:pt x="18" y="24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24"/>
                  </a:lnTo>
                  <a:close/>
                  <a:moveTo>
                    <a:pt x="30" y="24"/>
                  </a:moveTo>
                  <a:lnTo>
                    <a:pt x="54" y="24"/>
                  </a:lnTo>
                  <a:lnTo>
                    <a:pt x="54" y="0"/>
                  </a:lnTo>
                  <a:lnTo>
                    <a:pt x="30" y="0"/>
                  </a:lnTo>
                  <a:lnTo>
                    <a:pt x="30" y="24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47" name="Freeform 264"/>
            <p:cNvSpPr>
              <a:spLocks noEditPoints="1"/>
            </p:cNvSpPr>
            <p:nvPr/>
          </p:nvSpPr>
          <p:spPr bwMode="auto">
            <a:xfrm>
              <a:off x="4426" y="3363"/>
              <a:ext cx="53" cy="24"/>
            </a:xfrm>
            <a:custGeom>
              <a:avLst/>
              <a:gdLst>
                <a:gd name="T0" fmla="*/ 0 w 53"/>
                <a:gd name="T1" fmla="*/ 24 h 24"/>
                <a:gd name="T2" fmla="*/ 23 w 53"/>
                <a:gd name="T3" fmla="*/ 24 h 24"/>
                <a:gd name="T4" fmla="*/ 23 w 53"/>
                <a:gd name="T5" fmla="*/ 0 h 24"/>
                <a:gd name="T6" fmla="*/ 0 w 53"/>
                <a:gd name="T7" fmla="*/ 0 h 24"/>
                <a:gd name="T8" fmla="*/ 0 w 53"/>
                <a:gd name="T9" fmla="*/ 24 h 24"/>
                <a:gd name="T10" fmla="*/ 35 w 53"/>
                <a:gd name="T11" fmla="*/ 24 h 24"/>
                <a:gd name="T12" fmla="*/ 53 w 53"/>
                <a:gd name="T13" fmla="*/ 24 h 24"/>
                <a:gd name="T14" fmla="*/ 53 w 53"/>
                <a:gd name="T15" fmla="*/ 0 h 24"/>
                <a:gd name="T16" fmla="*/ 35 w 53"/>
                <a:gd name="T17" fmla="*/ 0 h 24"/>
                <a:gd name="T18" fmla="*/ 35 w 53"/>
                <a:gd name="T19" fmla="*/ 24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3" h="24">
                  <a:moveTo>
                    <a:pt x="0" y="24"/>
                  </a:moveTo>
                  <a:lnTo>
                    <a:pt x="23" y="24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24"/>
                  </a:lnTo>
                  <a:close/>
                  <a:moveTo>
                    <a:pt x="35" y="24"/>
                  </a:moveTo>
                  <a:lnTo>
                    <a:pt x="53" y="24"/>
                  </a:lnTo>
                  <a:lnTo>
                    <a:pt x="53" y="0"/>
                  </a:lnTo>
                  <a:lnTo>
                    <a:pt x="35" y="0"/>
                  </a:lnTo>
                  <a:lnTo>
                    <a:pt x="35" y="24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48" name="Freeform 265"/>
            <p:cNvSpPr>
              <a:spLocks noEditPoints="1"/>
            </p:cNvSpPr>
            <p:nvPr/>
          </p:nvSpPr>
          <p:spPr bwMode="auto">
            <a:xfrm>
              <a:off x="4491" y="3363"/>
              <a:ext cx="60" cy="24"/>
            </a:xfrm>
            <a:custGeom>
              <a:avLst/>
              <a:gdLst>
                <a:gd name="T0" fmla="*/ 0 w 60"/>
                <a:gd name="T1" fmla="*/ 24 h 24"/>
                <a:gd name="T2" fmla="*/ 24 w 60"/>
                <a:gd name="T3" fmla="*/ 24 h 24"/>
                <a:gd name="T4" fmla="*/ 24 w 60"/>
                <a:gd name="T5" fmla="*/ 0 h 24"/>
                <a:gd name="T6" fmla="*/ 0 w 60"/>
                <a:gd name="T7" fmla="*/ 0 h 24"/>
                <a:gd name="T8" fmla="*/ 0 w 60"/>
                <a:gd name="T9" fmla="*/ 24 h 24"/>
                <a:gd name="T10" fmla="*/ 36 w 60"/>
                <a:gd name="T11" fmla="*/ 24 h 24"/>
                <a:gd name="T12" fmla="*/ 60 w 60"/>
                <a:gd name="T13" fmla="*/ 24 h 24"/>
                <a:gd name="T14" fmla="*/ 60 w 60"/>
                <a:gd name="T15" fmla="*/ 0 h 24"/>
                <a:gd name="T16" fmla="*/ 36 w 60"/>
                <a:gd name="T17" fmla="*/ 0 h 24"/>
                <a:gd name="T18" fmla="*/ 36 w 60"/>
                <a:gd name="T19" fmla="*/ 24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24">
                  <a:moveTo>
                    <a:pt x="0" y="24"/>
                  </a:moveTo>
                  <a:lnTo>
                    <a:pt x="24" y="24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24"/>
                  </a:lnTo>
                  <a:close/>
                  <a:moveTo>
                    <a:pt x="36" y="24"/>
                  </a:moveTo>
                  <a:lnTo>
                    <a:pt x="60" y="24"/>
                  </a:lnTo>
                  <a:lnTo>
                    <a:pt x="60" y="0"/>
                  </a:lnTo>
                  <a:lnTo>
                    <a:pt x="36" y="0"/>
                  </a:lnTo>
                  <a:lnTo>
                    <a:pt x="36" y="24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49" name="Freeform 266"/>
            <p:cNvSpPr>
              <a:spLocks noEditPoints="1"/>
            </p:cNvSpPr>
            <p:nvPr/>
          </p:nvSpPr>
          <p:spPr bwMode="auto">
            <a:xfrm>
              <a:off x="4563" y="3363"/>
              <a:ext cx="54" cy="24"/>
            </a:xfrm>
            <a:custGeom>
              <a:avLst/>
              <a:gdLst>
                <a:gd name="T0" fmla="*/ 0 w 54"/>
                <a:gd name="T1" fmla="*/ 24 h 24"/>
                <a:gd name="T2" fmla="*/ 18 w 54"/>
                <a:gd name="T3" fmla="*/ 24 h 24"/>
                <a:gd name="T4" fmla="*/ 18 w 54"/>
                <a:gd name="T5" fmla="*/ 0 h 24"/>
                <a:gd name="T6" fmla="*/ 0 w 54"/>
                <a:gd name="T7" fmla="*/ 0 h 24"/>
                <a:gd name="T8" fmla="*/ 0 w 54"/>
                <a:gd name="T9" fmla="*/ 24 h 24"/>
                <a:gd name="T10" fmla="*/ 30 w 54"/>
                <a:gd name="T11" fmla="*/ 24 h 24"/>
                <a:gd name="T12" fmla="*/ 54 w 54"/>
                <a:gd name="T13" fmla="*/ 24 h 24"/>
                <a:gd name="T14" fmla="*/ 54 w 54"/>
                <a:gd name="T15" fmla="*/ 0 h 24"/>
                <a:gd name="T16" fmla="*/ 30 w 54"/>
                <a:gd name="T17" fmla="*/ 0 h 24"/>
                <a:gd name="T18" fmla="*/ 30 w 54"/>
                <a:gd name="T19" fmla="*/ 24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24">
                  <a:moveTo>
                    <a:pt x="0" y="24"/>
                  </a:moveTo>
                  <a:lnTo>
                    <a:pt x="18" y="24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24"/>
                  </a:lnTo>
                  <a:close/>
                  <a:moveTo>
                    <a:pt x="30" y="24"/>
                  </a:moveTo>
                  <a:lnTo>
                    <a:pt x="54" y="24"/>
                  </a:lnTo>
                  <a:lnTo>
                    <a:pt x="54" y="0"/>
                  </a:lnTo>
                  <a:lnTo>
                    <a:pt x="30" y="0"/>
                  </a:lnTo>
                  <a:lnTo>
                    <a:pt x="30" y="24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50" name="Freeform 267"/>
            <p:cNvSpPr>
              <a:spLocks noEditPoints="1"/>
            </p:cNvSpPr>
            <p:nvPr/>
          </p:nvSpPr>
          <p:spPr bwMode="auto">
            <a:xfrm>
              <a:off x="4629" y="3363"/>
              <a:ext cx="54" cy="24"/>
            </a:xfrm>
            <a:custGeom>
              <a:avLst/>
              <a:gdLst>
                <a:gd name="T0" fmla="*/ 0 w 54"/>
                <a:gd name="T1" fmla="*/ 24 h 24"/>
                <a:gd name="T2" fmla="*/ 24 w 54"/>
                <a:gd name="T3" fmla="*/ 24 h 24"/>
                <a:gd name="T4" fmla="*/ 24 w 54"/>
                <a:gd name="T5" fmla="*/ 0 h 24"/>
                <a:gd name="T6" fmla="*/ 0 w 54"/>
                <a:gd name="T7" fmla="*/ 0 h 24"/>
                <a:gd name="T8" fmla="*/ 0 w 54"/>
                <a:gd name="T9" fmla="*/ 24 h 24"/>
                <a:gd name="T10" fmla="*/ 36 w 54"/>
                <a:gd name="T11" fmla="*/ 24 h 24"/>
                <a:gd name="T12" fmla="*/ 54 w 54"/>
                <a:gd name="T13" fmla="*/ 24 h 24"/>
                <a:gd name="T14" fmla="*/ 54 w 54"/>
                <a:gd name="T15" fmla="*/ 0 h 24"/>
                <a:gd name="T16" fmla="*/ 36 w 54"/>
                <a:gd name="T17" fmla="*/ 0 h 24"/>
                <a:gd name="T18" fmla="*/ 36 w 54"/>
                <a:gd name="T19" fmla="*/ 24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24">
                  <a:moveTo>
                    <a:pt x="0" y="24"/>
                  </a:moveTo>
                  <a:lnTo>
                    <a:pt x="24" y="24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24"/>
                  </a:lnTo>
                  <a:close/>
                  <a:moveTo>
                    <a:pt x="36" y="24"/>
                  </a:moveTo>
                  <a:lnTo>
                    <a:pt x="54" y="24"/>
                  </a:lnTo>
                  <a:lnTo>
                    <a:pt x="54" y="0"/>
                  </a:lnTo>
                  <a:lnTo>
                    <a:pt x="36" y="0"/>
                  </a:lnTo>
                  <a:lnTo>
                    <a:pt x="36" y="24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51" name="Rectangle 268"/>
            <p:cNvSpPr>
              <a:spLocks noChangeArrowheads="1"/>
            </p:cNvSpPr>
            <p:nvPr/>
          </p:nvSpPr>
          <p:spPr bwMode="auto">
            <a:xfrm>
              <a:off x="4695" y="3363"/>
              <a:ext cx="12" cy="24"/>
            </a:xfrm>
            <a:prstGeom prst="rect">
              <a:avLst/>
            </a:pr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1552" name="Line 269"/>
            <p:cNvSpPr>
              <a:spLocks noChangeShapeType="1"/>
            </p:cNvSpPr>
            <p:nvPr/>
          </p:nvSpPr>
          <p:spPr bwMode="auto">
            <a:xfrm flipV="1">
              <a:off x="4174" y="3375"/>
              <a:ext cx="120" cy="131"/>
            </a:xfrm>
            <a:prstGeom prst="line">
              <a:avLst/>
            </a:prstGeom>
            <a:noFill/>
            <a:ln w="0">
              <a:solidFill>
                <a:srgbClr val="FFFFFF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53" name="Freeform 270"/>
            <p:cNvSpPr>
              <a:spLocks/>
            </p:cNvSpPr>
            <p:nvPr/>
          </p:nvSpPr>
          <p:spPr bwMode="auto">
            <a:xfrm>
              <a:off x="4168" y="3483"/>
              <a:ext cx="30" cy="29"/>
            </a:xfrm>
            <a:custGeom>
              <a:avLst/>
              <a:gdLst>
                <a:gd name="T0" fmla="*/ 18 w 30"/>
                <a:gd name="T1" fmla="*/ 29 h 29"/>
                <a:gd name="T2" fmla="*/ 30 w 30"/>
                <a:gd name="T3" fmla="*/ 17 h 29"/>
                <a:gd name="T4" fmla="*/ 12 w 30"/>
                <a:gd name="T5" fmla="*/ 0 h 29"/>
                <a:gd name="T6" fmla="*/ 0 w 30"/>
                <a:gd name="T7" fmla="*/ 17 h 29"/>
                <a:gd name="T8" fmla="*/ 18 w 30"/>
                <a:gd name="T9" fmla="*/ 29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" h="29">
                  <a:moveTo>
                    <a:pt x="18" y="29"/>
                  </a:moveTo>
                  <a:lnTo>
                    <a:pt x="30" y="17"/>
                  </a:lnTo>
                  <a:lnTo>
                    <a:pt x="12" y="0"/>
                  </a:lnTo>
                  <a:lnTo>
                    <a:pt x="0" y="17"/>
                  </a:lnTo>
                  <a:lnTo>
                    <a:pt x="18" y="29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54" name="Freeform 271"/>
            <p:cNvSpPr>
              <a:spLocks noEditPoints="1"/>
            </p:cNvSpPr>
            <p:nvPr/>
          </p:nvSpPr>
          <p:spPr bwMode="auto">
            <a:xfrm>
              <a:off x="4186" y="3429"/>
              <a:ext cx="60" cy="60"/>
            </a:xfrm>
            <a:custGeom>
              <a:avLst/>
              <a:gdLst>
                <a:gd name="T0" fmla="*/ 18 w 60"/>
                <a:gd name="T1" fmla="*/ 60 h 60"/>
                <a:gd name="T2" fmla="*/ 36 w 60"/>
                <a:gd name="T3" fmla="*/ 42 h 60"/>
                <a:gd name="T4" fmla="*/ 18 w 60"/>
                <a:gd name="T5" fmla="*/ 30 h 60"/>
                <a:gd name="T6" fmla="*/ 0 w 60"/>
                <a:gd name="T7" fmla="*/ 48 h 60"/>
                <a:gd name="T8" fmla="*/ 18 w 60"/>
                <a:gd name="T9" fmla="*/ 60 h 60"/>
                <a:gd name="T10" fmla="*/ 42 w 60"/>
                <a:gd name="T11" fmla="*/ 36 h 60"/>
                <a:gd name="T12" fmla="*/ 60 w 60"/>
                <a:gd name="T13" fmla="*/ 18 h 60"/>
                <a:gd name="T14" fmla="*/ 42 w 60"/>
                <a:gd name="T15" fmla="*/ 0 h 60"/>
                <a:gd name="T16" fmla="*/ 24 w 60"/>
                <a:gd name="T17" fmla="*/ 18 h 60"/>
                <a:gd name="T18" fmla="*/ 42 w 60"/>
                <a:gd name="T19" fmla="*/ 36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60">
                  <a:moveTo>
                    <a:pt x="18" y="60"/>
                  </a:moveTo>
                  <a:lnTo>
                    <a:pt x="36" y="42"/>
                  </a:lnTo>
                  <a:lnTo>
                    <a:pt x="18" y="30"/>
                  </a:lnTo>
                  <a:lnTo>
                    <a:pt x="0" y="48"/>
                  </a:lnTo>
                  <a:lnTo>
                    <a:pt x="18" y="60"/>
                  </a:lnTo>
                  <a:close/>
                  <a:moveTo>
                    <a:pt x="42" y="36"/>
                  </a:moveTo>
                  <a:lnTo>
                    <a:pt x="60" y="18"/>
                  </a:lnTo>
                  <a:lnTo>
                    <a:pt x="42" y="0"/>
                  </a:lnTo>
                  <a:lnTo>
                    <a:pt x="24" y="18"/>
                  </a:lnTo>
                  <a:lnTo>
                    <a:pt x="42" y="36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55" name="Freeform 272"/>
            <p:cNvSpPr>
              <a:spLocks noEditPoints="1"/>
            </p:cNvSpPr>
            <p:nvPr/>
          </p:nvSpPr>
          <p:spPr bwMode="auto">
            <a:xfrm>
              <a:off x="4234" y="3381"/>
              <a:ext cx="54" cy="60"/>
            </a:xfrm>
            <a:custGeom>
              <a:avLst/>
              <a:gdLst>
                <a:gd name="T0" fmla="*/ 18 w 54"/>
                <a:gd name="T1" fmla="*/ 60 h 60"/>
                <a:gd name="T2" fmla="*/ 30 w 54"/>
                <a:gd name="T3" fmla="*/ 42 h 60"/>
                <a:gd name="T4" fmla="*/ 12 w 54"/>
                <a:gd name="T5" fmla="*/ 24 h 60"/>
                <a:gd name="T6" fmla="*/ 0 w 54"/>
                <a:gd name="T7" fmla="*/ 42 h 60"/>
                <a:gd name="T8" fmla="*/ 18 w 54"/>
                <a:gd name="T9" fmla="*/ 60 h 60"/>
                <a:gd name="T10" fmla="*/ 42 w 54"/>
                <a:gd name="T11" fmla="*/ 30 h 60"/>
                <a:gd name="T12" fmla="*/ 54 w 54"/>
                <a:gd name="T13" fmla="*/ 18 h 60"/>
                <a:gd name="T14" fmla="*/ 36 w 54"/>
                <a:gd name="T15" fmla="*/ 0 h 60"/>
                <a:gd name="T16" fmla="*/ 24 w 54"/>
                <a:gd name="T17" fmla="*/ 18 h 60"/>
                <a:gd name="T18" fmla="*/ 42 w 54"/>
                <a:gd name="T19" fmla="*/ 30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4" h="60">
                  <a:moveTo>
                    <a:pt x="18" y="60"/>
                  </a:moveTo>
                  <a:lnTo>
                    <a:pt x="30" y="42"/>
                  </a:lnTo>
                  <a:lnTo>
                    <a:pt x="12" y="24"/>
                  </a:lnTo>
                  <a:lnTo>
                    <a:pt x="0" y="42"/>
                  </a:lnTo>
                  <a:lnTo>
                    <a:pt x="18" y="60"/>
                  </a:lnTo>
                  <a:close/>
                  <a:moveTo>
                    <a:pt x="42" y="30"/>
                  </a:moveTo>
                  <a:lnTo>
                    <a:pt x="54" y="18"/>
                  </a:lnTo>
                  <a:lnTo>
                    <a:pt x="36" y="0"/>
                  </a:lnTo>
                  <a:lnTo>
                    <a:pt x="24" y="18"/>
                  </a:lnTo>
                  <a:lnTo>
                    <a:pt x="42" y="30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56" name="Freeform 273"/>
            <p:cNvSpPr>
              <a:spLocks/>
            </p:cNvSpPr>
            <p:nvPr/>
          </p:nvSpPr>
          <p:spPr bwMode="auto">
            <a:xfrm>
              <a:off x="4276" y="3369"/>
              <a:ext cx="24" cy="18"/>
            </a:xfrm>
            <a:custGeom>
              <a:avLst/>
              <a:gdLst>
                <a:gd name="T0" fmla="*/ 18 w 24"/>
                <a:gd name="T1" fmla="*/ 18 h 18"/>
                <a:gd name="T2" fmla="*/ 24 w 24"/>
                <a:gd name="T3" fmla="*/ 12 h 18"/>
                <a:gd name="T4" fmla="*/ 6 w 24"/>
                <a:gd name="T5" fmla="*/ 0 h 18"/>
                <a:gd name="T6" fmla="*/ 0 w 24"/>
                <a:gd name="T7" fmla="*/ 6 h 18"/>
                <a:gd name="T8" fmla="*/ 18 w 24"/>
                <a:gd name="T9" fmla="*/ 18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18">
                  <a:moveTo>
                    <a:pt x="18" y="18"/>
                  </a:moveTo>
                  <a:lnTo>
                    <a:pt x="24" y="12"/>
                  </a:lnTo>
                  <a:lnTo>
                    <a:pt x="6" y="0"/>
                  </a:lnTo>
                  <a:lnTo>
                    <a:pt x="0" y="6"/>
                  </a:lnTo>
                  <a:lnTo>
                    <a:pt x="18" y="18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57" name="Freeform 274"/>
            <p:cNvSpPr>
              <a:spLocks/>
            </p:cNvSpPr>
            <p:nvPr/>
          </p:nvSpPr>
          <p:spPr bwMode="auto">
            <a:xfrm>
              <a:off x="4348" y="551"/>
              <a:ext cx="72" cy="59"/>
            </a:xfrm>
            <a:custGeom>
              <a:avLst/>
              <a:gdLst>
                <a:gd name="T0" fmla="*/ 0 w 72"/>
                <a:gd name="T1" fmla="*/ 17 h 59"/>
                <a:gd name="T2" fmla="*/ 36 w 72"/>
                <a:gd name="T3" fmla="*/ 41 h 59"/>
                <a:gd name="T4" fmla="*/ 42 w 72"/>
                <a:gd name="T5" fmla="*/ 47 h 59"/>
                <a:gd name="T6" fmla="*/ 48 w 72"/>
                <a:gd name="T7" fmla="*/ 59 h 59"/>
                <a:gd name="T8" fmla="*/ 72 w 72"/>
                <a:gd name="T9" fmla="*/ 59 h 59"/>
                <a:gd name="T10" fmla="*/ 66 w 72"/>
                <a:gd name="T11" fmla="*/ 41 h 59"/>
                <a:gd name="T12" fmla="*/ 54 w 72"/>
                <a:gd name="T13" fmla="*/ 23 h 59"/>
                <a:gd name="T14" fmla="*/ 12 w 72"/>
                <a:gd name="T15" fmla="*/ 0 h 59"/>
                <a:gd name="T16" fmla="*/ 0 w 72"/>
                <a:gd name="T17" fmla="*/ 17 h 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2" h="59">
                  <a:moveTo>
                    <a:pt x="0" y="17"/>
                  </a:moveTo>
                  <a:lnTo>
                    <a:pt x="36" y="41"/>
                  </a:lnTo>
                  <a:lnTo>
                    <a:pt x="42" y="47"/>
                  </a:lnTo>
                  <a:lnTo>
                    <a:pt x="48" y="59"/>
                  </a:lnTo>
                  <a:lnTo>
                    <a:pt x="72" y="59"/>
                  </a:lnTo>
                  <a:lnTo>
                    <a:pt x="66" y="41"/>
                  </a:lnTo>
                  <a:lnTo>
                    <a:pt x="54" y="23"/>
                  </a:lnTo>
                  <a:lnTo>
                    <a:pt x="12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58" name="Freeform 275"/>
            <p:cNvSpPr>
              <a:spLocks noEditPoints="1"/>
            </p:cNvSpPr>
            <p:nvPr/>
          </p:nvSpPr>
          <p:spPr bwMode="auto">
            <a:xfrm>
              <a:off x="4294" y="610"/>
              <a:ext cx="126" cy="78"/>
            </a:xfrm>
            <a:custGeom>
              <a:avLst/>
              <a:gdLst>
                <a:gd name="T0" fmla="*/ 102 w 126"/>
                <a:gd name="T1" fmla="*/ 0 h 78"/>
                <a:gd name="T2" fmla="*/ 96 w 126"/>
                <a:gd name="T3" fmla="*/ 18 h 78"/>
                <a:gd name="T4" fmla="*/ 72 w 126"/>
                <a:gd name="T5" fmla="*/ 36 h 78"/>
                <a:gd name="T6" fmla="*/ 42 w 126"/>
                <a:gd name="T7" fmla="*/ 48 h 78"/>
                <a:gd name="T8" fmla="*/ 0 w 126"/>
                <a:gd name="T9" fmla="*/ 54 h 78"/>
                <a:gd name="T10" fmla="*/ 0 w 126"/>
                <a:gd name="T11" fmla="*/ 78 h 78"/>
                <a:gd name="T12" fmla="*/ 48 w 126"/>
                <a:gd name="T13" fmla="*/ 72 h 78"/>
                <a:gd name="T14" fmla="*/ 84 w 126"/>
                <a:gd name="T15" fmla="*/ 60 h 78"/>
                <a:gd name="T16" fmla="*/ 114 w 126"/>
                <a:gd name="T17" fmla="*/ 30 h 78"/>
                <a:gd name="T18" fmla="*/ 126 w 126"/>
                <a:gd name="T19" fmla="*/ 0 h 78"/>
                <a:gd name="T20" fmla="*/ 102 w 126"/>
                <a:gd name="T21" fmla="*/ 0 h 78"/>
                <a:gd name="T22" fmla="*/ 126 w 126"/>
                <a:gd name="T23" fmla="*/ 0 h 78"/>
                <a:gd name="T24" fmla="*/ 126 w 126"/>
                <a:gd name="T25" fmla="*/ 0 h 78"/>
                <a:gd name="T26" fmla="*/ 114 w 126"/>
                <a:gd name="T27" fmla="*/ 0 h 78"/>
                <a:gd name="T28" fmla="*/ 126 w 126"/>
                <a:gd name="T29" fmla="*/ 0 h 7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6" h="78">
                  <a:moveTo>
                    <a:pt x="102" y="0"/>
                  </a:moveTo>
                  <a:lnTo>
                    <a:pt x="96" y="18"/>
                  </a:lnTo>
                  <a:lnTo>
                    <a:pt x="72" y="36"/>
                  </a:lnTo>
                  <a:lnTo>
                    <a:pt x="42" y="48"/>
                  </a:lnTo>
                  <a:lnTo>
                    <a:pt x="0" y="54"/>
                  </a:lnTo>
                  <a:lnTo>
                    <a:pt x="0" y="78"/>
                  </a:lnTo>
                  <a:lnTo>
                    <a:pt x="48" y="72"/>
                  </a:lnTo>
                  <a:lnTo>
                    <a:pt x="84" y="60"/>
                  </a:lnTo>
                  <a:lnTo>
                    <a:pt x="114" y="30"/>
                  </a:lnTo>
                  <a:lnTo>
                    <a:pt x="126" y="0"/>
                  </a:lnTo>
                  <a:lnTo>
                    <a:pt x="102" y="0"/>
                  </a:lnTo>
                  <a:close/>
                  <a:moveTo>
                    <a:pt x="126" y="0"/>
                  </a:moveTo>
                  <a:lnTo>
                    <a:pt x="126" y="0"/>
                  </a:lnTo>
                  <a:lnTo>
                    <a:pt x="114" y="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59" name="Freeform 276"/>
            <p:cNvSpPr>
              <a:spLocks noEditPoints="1"/>
            </p:cNvSpPr>
            <p:nvPr/>
          </p:nvSpPr>
          <p:spPr bwMode="auto">
            <a:xfrm>
              <a:off x="4168" y="610"/>
              <a:ext cx="126" cy="78"/>
            </a:xfrm>
            <a:custGeom>
              <a:avLst/>
              <a:gdLst>
                <a:gd name="T0" fmla="*/ 126 w 126"/>
                <a:gd name="T1" fmla="*/ 54 h 78"/>
                <a:gd name="T2" fmla="*/ 84 w 126"/>
                <a:gd name="T3" fmla="*/ 48 h 78"/>
                <a:gd name="T4" fmla="*/ 54 w 126"/>
                <a:gd name="T5" fmla="*/ 36 h 78"/>
                <a:gd name="T6" fmla="*/ 30 w 126"/>
                <a:gd name="T7" fmla="*/ 18 h 78"/>
                <a:gd name="T8" fmla="*/ 24 w 126"/>
                <a:gd name="T9" fmla="*/ 0 h 78"/>
                <a:gd name="T10" fmla="*/ 0 w 126"/>
                <a:gd name="T11" fmla="*/ 0 h 78"/>
                <a:gd name="T12" fmla="*/ 12 w 126"/>
                <a:gd name="T13" fmla="*/ 30 h 78"/>
                <a:gd name="T14" fmla="*/ 36 w 126"/>
                <a:gd name="T15" fmla="*/ 60 h 78"/>
                <a:gd name="T16" fmla="*/ 78 w 126"/>
                <a:gd name="T17" fmla="*/ 72 h 78"/>
                <a:gd name="T18" fmla="*/ 126 w 126"/>
                <a:gd name="T19" fmla="*/ 78 h 78"/>
                <a:gd name="T20" fmla="*/ 126 w 126"/>
                <a:gd name="T21" fmla="*/ 54 h 78"/>
                <a:gd name="T22" fmla="*/ 126 w 126"/>
                <a:gd name="T23" fmla="*/ 78 h 78"/>
                <a:gd name="T24" fmla="*/ 126 w 126"/>
                <a:gd name="T25" fmla="*/ 78 h 78"/>
                <a:gd name="T26" fmla="*/ 126 w 126"/>
                <a:gd name="T27" fmla="*/ 66 h 78"/>
                <a:gd name="T28" fmla="*/ 126 w 126"/>
                <a:gd name="T29" fmla="*/ 78 h 7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26" h="78">
                  <a:moveTo>
                    <a:pt x="126" y="54"/>
                  </a:moveTo>
                  <a:lnTo>
                    <a:pt x="84" y="48"/>
                  </a:lnTo>
                  <a:lnTo>
                    <a:pt x="54" y="36"/>
                  </a:lnTo>
                  <a:lnTo>
                    <a:pt x="30" y="18"/>
                  </a:lnTo>
                  <a:lnTo>
                    <a:pt x="24" y="0"/>
                  </a:lnTo>
                  <a:lnTo>
                    <a:pt x="0" y="0"/>
                  </a:lnTo>
                  <a:lnTo>
                    <a:pt x="12" y="30"/>
                  </a:lnTo>
                  <a:lnTo>
                    <a:pt x="36" y="60"/>
                  </a:lnTo>
                  <a:lnTo>
                    <a:pt x="78" y="72"/>
                  </a:lnTo>
                  <a:lnTo>
                    <a:pt x="126" y="78"/>
                  </a:lnTo>
                  <a:lnTo>
                    <a:pt x="126" y="54"/>
                  </a:lnTo>
                  <a:close/>
                  <a:moveTo>
                    <a:pt x="126" y="78"/>
                  </a:moveTo>
                  <a:lnTo>
                    <a:pt x="126" y="78"/>
                  </a:lnTo>
                  <a:lnTo>
                    <a:pt x="126" y="66"/>
                  </a:lnTo>
                  <a:lnTo>
                    <a:pt x="126" y="78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60" name="Freeform 277"/>
            <p:cNvSpPr>
              <a:spLocks noEditPoints="1"/>
            </p:cNvSpPr>
            <p:nvPr/>
          </p:nvSpPr>
          <p:spPr bwMode="auto">
            <a:xfrm>
              <a:off x="4168" y="551"/>
              <a:ext cx="66" cy="59"/>
            </a:xfrm>
            <a:custGeom>
              <a:avLst/>
              <a:gdLst>
                <a:gd name="T0" fmla="*/ 24 w 66"/>
                <a:gd name="T1" fmla="*/ 59 h 59"/>
                <a:gd name="T2" fmla="*/ 36 w 66"/>
                <a:gd name="T3" fmla="*/ 41 h 59"/>
                <a:gd name="T4" fmla="*/ 48 w 66"/>
                <a:gd name="T5" fmla="*/ 29 h 59"/>
                <a:gd name="T6" fmla="*/ 66 w 66"/>
                <a:gd name="T7" fmla="*/ 23 h 59"/>
                <a:gd name="T8" fmla="*/ 60 w 66"/>
                <a:gd name="T9" fmla="*/ 0 h 59"/>
                <a:gd name="T10" fmla="*/ 36 w 66"/>
                <a:gd name="T11" fmla="*/ 11 h 59"/>
                <a:gd name="T12" fmla="*/ 18 w 66"/>
                <a:gd name="T13" fmla="*/ 23 h 59"/>
                <a:gd name="T14" fmla="*/ 6 w 66"/>
                <a:gd name="T15" fmla="*/ 41 h 59"/>
                <a:gd name="T16" fmla="*/ 0 w 66"/>
                <a:gd name="T17" fmla="*/ 59 h 59"/>
                <a:gd name="T18" fmla="*/ 24 w 66"/>
                <a:gd name="T19" fmla="*/ 59 h 59"/>
                <a:gd name="T20" fmla="*/ 0 w 66"/>
                <a:gd name="T21" fmla="*/ 59 h 59"/>
                <a:gd name="T22" fmla="*/ 0 w 66"/>
                <a:gd name="T23" fmla="*/ 59 h 59"/>
                <a:gd name="T24" fmla="*/ 12 w 66"/>
                <a:gd name="T25" fmla="*/ 59 h 59"/>
                <a:gd name="T26" fmla="*/ 0 w 66"/>
                <a:gd name="T27" fmla="*/ 59 h 5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6" h="59">
                  <a:moveTo>
                    <a:pt x="24" y="59"/>
                  </a:moveTo>
                  <a:lnTo>
                    <a:pt x="36" y="41"/>
                  </a:lnTo>
                  <a:lnTo>
                    <a:pt x="48" y="29"/>
                  </a:lnTo>
                  <a:lnTo>
                    <a:pt x="66" y="23"/>
                  </a:lnTo>
                  <a:lnTo>
                    <a:pt x="60" y="0"/>
                  </a:lnTo>
                  <a:lnTo>
                    <a:pt x="36" y="11"/>
                  </a:lnTo>
                  <a:lnTo>
                    <a:pt x="18" y="23"/>
                  </a:lnTo>
                  <a:lnTo>
                    <a:pt x="6" y="41"/>
                  </a:lnTo>
                  <a:lnTo>
                    <a:pt x="0" y="59"/>
                  </a:lnTo>
                  <a:lnTo>
                    <a:pt x="24" y="59"/>
                  </a:lnTo>
                  <a:close/>
                  <a:moveTo>
                    <a:pt x="0" y="59"/>
                  </a:moveTo>
                  <a:lnTo>
                    <a:pt x="0" y="59"/>
                  </a:lnTo>
                  <a:lnTo>
                    <a:pt x="12" y="59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61" name="Freeform 278"/>
            <p:cNvSpPr>
              <a:spLocks/>
            </p:cNvSpPr>
            <p:nvPr/>
          </p:nvSpPr>
          <p:spPr bwMode="auto">
            <a:xfrm>
              <a:off x="4354" y="562"/>
              <a:ext cx="42" cy="24"/>
            </a:xfrm>
            <a:custGeom>
              <a:avLst/>
              <a:gdLst>
                <a:gd name="T0" fmla="*/ 18 w 42"/>
                <a:gd name="T1" fmla="*/ 12 h 24"/>
                <a:gd name="T2" fmla="*/ 24 w 42"/>
                <a:gd name="T3" fmla="*/ 18 h 24"/>
                <a:gd name="T4" fmla="*/ 30 w 42"/>
                <a:gd name="T5" fmla="*/ 24 h 24"/>
                <a:gd name="T6" fmla="*/ 42 w 42"/>
                <a:gd name="T7" fmla="*/ 6 h 24"/>
                <a:gd name="T8" fmla="*/ 30 w 42"/>
                <a:gd name="T9" fmla="*/ 6 h 24"/>
                <a:gd name="T10" fmla="*/ 18 w 42"/>
                <a:gd name="T11" fmla="*/ 0 h 24"/>
                <a:gd name="T12" fmla="*/ 0 w 42"/>
                <a:gd name="T13" fmla="*/ 0 h 24"/>
                <a:gd name="T14" fmla="*/ 12 w 42"/>
                <a:gd name="T15" fmla="*/ 6 h 24"/>
                <a:gd name="T16" fmla="*/ 18 w 42"/>
                <a:gd name="T17" fmla="*/ 12 h 24"/>
                <a:gd name="T18" fmla="*/ 18 w 42"/>
                <a:gd name="T19" fmla="*/ 12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24">
                  <a:moveTo>
                    <a:pt x="18" y="12"/>
                  </a:moveTo>
                  <a:lnTo>
                    <a:pt x="24" y="18"/>
                  </a:lnTo>
                  <a:lnTo>
                    <a:pt x="30" y="24"/>
                  </a:lnTo>
                  <a:lnTo>
                    <a:pt x="42" y="6"/>
                  </a:lnTo>
                  <a:lnTo>
                    <a:pt x="30" y="6"/>
                  </a:lnTo>
                  <a:lnTo>
                    <a:pt x="18" y="0"/>
                  </a:lnTo>
                  <a:lnTo>
                    <a:pt x="0" y="0"/>
                  </a:lnTo>
                  <a:lnTo>
                    <a:pt x="12" y="6"/>
                  </a:lnTo>
                  <a:lnTo>
                    <a:pt x="18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62" name="Freeform 279"/>
            <p:cNvSpPr>
              <a:spLocks/>
            </p:cNvSpPr>
            <p:nvPr/>
          </p:nvSpPr>
          <p:spPr bwMode="auto">
            <a:xfrm>
              <a:off x="4372" y="574"/>
              <a:ext cx="12" cy="12"/>
            </a:xfrm>
            <a:custGeom>
              <a:avLst/>
              <a:gdLst>
                <a:gd name="T0" fmla="*/ 0 w 12"/>
                <a:gd name="T1" fmla="*/ 0 h 12"/>
                <a:gd name="T2" fmla="*/ 6 w 12"/>
                <a:gd name="T3" fmla="*/ 6 h 12"/>
                <a:gd name="T4" fmla="*/ 12 w 12"/>
                <a:gd name="T5" fmla="*/ 12 h 12"/>
                <a:gd name="T6" fmla="*/ 12 w 12"/>
                <a:gd name="T7" fmla="*/ 12 h 12"/>
                <a:gd name="T8" fmla="*/ 6 w 12"/>
                <a:gd name="T9" fmla="*/ 6 h 12"/>
                <a:gd name="T10" fmla="*/ 0 w 12"/>
                <a:gd name="T11" fmla="*/ 0 h 12"/>
                <a:gd name="T12" fmla="*/ 0 w 12"/>
                <a:gd name="T13" fmla="*/ 0 h 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" h="12">
                  <a:moveTo>
                    <a:pt x="0" y="0"/>
                  </a:moveTo>
                  <a:lnTo>
                    <a:pt x="6" y="6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63" name="Freeform 280"/>
            <p:cNvSpPr>
              <a:spLocks noEditPoints="1"/>
            </p:cNvSpPr>
            <p:nvPr/>
          </p:nvSpPr>
          <p:spPr bwMode="auto">
            <a:xfrm>
              <a:off x="4384" y="568"/>
              <a:ext cx="12" cy="18"/>
            </a:xfrm>
            <a:custGeom>
              <a:avLst/>
              <a:gdLst>
                <a:gd name="T0" fmla="*/ 0 w 12"/>
                <a:gd name="T1" fmla="*/ 18 h 18"/>
                <a:gd name="T2" fmla="*/ 12 w 12"/>
                <a:gd name="T3" fmla="*/ 0 h 18"/>
                <a:gd name="T4" fmla="*/ 0 w 12"/>
                <a:gd name="T5" fmla="*/ 18 h 18"/>
                <a:gd name="T6" fmla="*/ 0 w 12"/>
                <a:gd name="T7" fmla="*/ 18 h 18"/>
                <a:gd name="T8" fmla="*/ 0 w 12"/>
                <a:gd name="T9" fmla="*/ 18 h 18"/>
                <a:gd name="T10" fmla="*/ 0 w 12"/>
                <a:gd name="T11" fmla="*/ 18 h 18"/>
                <a:gd name="T12" fmla="*/ 0 w 12"/>
                <a:gd name="T13" fmla="*/ 18 h 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" h="18">
                  <a:moveTo>
                    <a:pt x="0" y="18"/>
                  </a:moveTo>
                  <a:lnTo>
                    <a:pt x="12" y="0"/>
                  </a:lnTo>
                  <a:lnTo>
                    <a:pt x="0" y="18"/>
                  </a:lnTo>
                  <a:close/>
                  <a:moveTo>
                    <a:pt x="0" y="18"/>
                  </a:moveTo>
                  <a:lnTo>
                    <a:pt x="0" y="18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64" name="Freeform 281"/>
            <p:cNvSpPr>
              <a:spLocks noEditPoints="1"/>
            </p:cNvSpPr>
            <p:nvPr/>
          </p:nvSpPr>
          <p:spPr bwMode="auto">
            <a:xfrm>
              <a:off x="4372" y="562"/>
              <a:ext cx="24" cy="6"/>
            </a:xfrm>
            <a:custGeom>
              <a:avLst/>
              <a:gdLst>
                <a:gd name="T0" fmla="*/ 24 w 24"/>
                <a:gd name="T1" fmla="*/ 6 h 6"/>
                <a:gd name="T2" fmla="*/ 12 w 24"/>
                <a:gd name="T3" fmla="*/ 6 h 6"/>
                <a:gd name="T4" fmla="*/ 0 w 24"/>
                <a:gd name="T5" fmla="*/ 0 h 6"/>
                <a:gd name="T6" fmla="*/ 0 w 24"/>
                <a:gd name="T7" fmla="*/ 0 h 6"/>
                <a:gd name="T8" fmla="*/ 12 w 24"/>
                <a:gd name="T9" fmla="*/ 6 h 6"/>
                <a:gd name="T10" fmla="*/ 24 w 24"/>
                <a:gd name="T11" fmla="*/ 6 h 6"/>
                <a:gd name="T12" fmla="*/ 24 w 24"/>
                <a:gd name="T13" fmla="*/ 6 h 6"/>
                <a:gd name="T14" fmla="*/ 24 w 24"/>
                <a:gd name="T15" fmla="*/ 6 h 6"/>
                <a:gd name="T16" fmla="*/ 24 w 24"/>
                <a:gd name="T17" fmla="*/ 6 h 6"/>
                <a:gd name="T18" fmla="*/ 24 w 24"/>
                <a:gd name="T19" fmla="*/ 6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6">
                  <a:moveTo>
                    <a:pt x="24" y="6"/>
                  </a:moveTo>
                  <a:lnTo>
                    <a:pt x="12" y="6"/>
                  </a:lnTo>
                  <a:lnTo>
                    <a:pt x="0" y="0"/>
                  </a:lnTo>
                  <a:lnTo>
                    <a:pt x="12" y="6"/>
                  </a:lnTo>
                  <a:lnTo>
                    <a:pt x="24" y="6"/>
                  </a:lnTo>
                  <a:close/>
                  <a:moveTo>
                    <a:pt x="24" y="6"/>
                  </a:moveTo>
                  <a:lnTo>
                    <a:pt x="24" y="6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65" name="Freeform 282"/>
            <p:cNvSpPr>
              <a:spLocks noEditPoints="1"/>
            </p:cNvSpPr>
            <p:nvPr/>
          </p:nvSpPr>
          <p:spPr bwMode="auto">
            <a:xfrm>
              <a:off x="4354" y="562"/>
              <a:ext cx="18" cy="1"/>
            </a:xfrm>
            <a:custGeom>
              <a:avLst/>
              <a:gdLst>
                <a:gd name="T0" fmla="*/ 18 w 18"/>
                <a:gd name="T1" fmla="*/ 0 h 1"/>
                <a:gd name="T2" fmla="*/ 0 w 18"/>
                <a:gd name="T3" fmla="*/ 0 h 1"/>
                <a:gd name="T4" fmla="*/ 0 w 18"/>
                <a:gd name="T5" fmla="*/ 0 h 1"/>
                <a:gd name="T6" fmla="*/ 18 w 18"/>
                <a:gd name="T7" fmla="*/ 0 h 1"/>
                <a:gd name="T8" fmla="*/ 18 w 18"/>
                <a:gd name="T9" fmla="*/ 0 h 1"/>
                <a:gd name="T10" fmla="*/ 18 w 18"/>
                <a:gd name="T11" fmla="*/ 0 h 1"/>
                <a:gd name="T12" fmla="*/ 18 w 18"/>
                <a:gd name="T13" fmla="*/ 0 h 1"/>
                <a:gd name="T14" fmla="*/ 18 w 18"/>
                <a:gd name="T15" fmla="*/ 0 h 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8" h="1">
                  <a:moveTo>
                    <a:pt x="18" y="0"/>
                  </a:moveTo>
                  <a:lnTo>
                    <a:pt x="0" y="0"/>
                  </a:lnTo>
                  <a:lnTo>
                    <a:pt x="18" y="0"/>
                  </a:lnTo>
                  <a:close/>
                  <a:moveTo>
                    <a:pt x="18" y="0"/>
                  </a:moveTo>
                  <a:lnTo>
                    <a:pt x="18" y="0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66" name="Freeform 283"/>
            <p:cNvSpPr>
              <a:spLocks noEditPoints="1"/>
            </p:cNvSpPr>
            <p:nvPr/>
          </p:nvSpPr>
          <p:spPr bwMode="auto">
            <a:xfrm>
              <a:off x="4354" y="562"/>
              <a:ext cx="18" cy="12"/>
            </a:xfrm>
            <a:custGeom>
              <a:avLst/>
              <a:gdLst>
                <a:gd name="T0" fmla="*/ 0 w 18"/>
                <a:gd name="T1" fmla="*/ 0 h 12"/>
                <a:gd name="T2" fmla="*/ 12 w 18"/>
                <a:gd name="T3" fmla="*/ 6 h 12"/>
                <a:gd name="T4" fmla="*/ 18 w 18"/>
                <a:gd name="T5" fmla="*/ 12 h 12"/>
                <a:gd name="T6" fmla="*/ 18 w 18"/>
                <a:gd name="T7" fmla="*/ 12 h 12"/>
                <a:gd name="T8" fmla="*/ 12 w 18"/>
                <a:gd name="T9" fmla="*/ 6 h 12"/>
                <a:gd name="T10" fmla="*/ 0 w 18"/>
                <a:gd name="T11" fmla="*/ 0 h 12"/>
                <a:gd name="T12" fmla="*/ 0 w 18"/>
                <a:gd name="T13" fmla="*/ 0 h 12"/>
                <a:gd name="T14" fmla="*/ 0 w 18"/>
                <a:gd name="T15" fmla="*/ 0 h 12"/>
                <a:gd name="T16" fmla="*/ 0 w 18"/>
                <a:gd name="T17" fmla="*/ 0 h 12"/>
                <a:gd name="T18" fmla="*/ 0 w 18"/>
                <a:gd name="T19" fmla="*/ 0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" h="12">
                  <a:moveTo>
                    <a:pt x="0" y="0"/>
                  </a:moveTo>
                  <a:lnTo>
                    <a:pt x="12" y="6"/>
                  </a:lnTo>
                  <a:lnTo>
                    <a:pt x="18" y="12"/>
                  </a:lnTo>
                  <a:lnTo>
                    <a:pt x="12" y="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67" name="Freeform 284"/>
            <p:cNvSpPr>
              <a:spLocks/>
            </p:cNvSpPr>
            <p:nvPr/>
          </p:nvSpPr>
          <p:spPr bwMode="auto">
            <a:xfrm>
              <a:off x="4372" y="574"/>
              <a:ext cx="1" cy="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09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68" name="Freeform 285"/>
            <p:cNvSpPr>
              <a:spLocks/>
            </p:cNvSpPr>
            <p:nvPr/>
          </p:nvSpPr>
          <p:spPr bwMode="auto">
            <a:xfrm>
              <a:off x="4324" y="3375"/>
              <a:ext cx="377" cy="155"/>
            </a:xfrm>
            <a:custGeom>
              <a:avLst/>
              <a:gdLst>
                <a:gd name="T0" fmla="*/ 353 w 377"/>
                <a:gd name="T1" fmla="*/ 0 h 155"/>
                <a:gd name="T2" fmla="*/ 347 w 377"/>
                <a:gd name="T3" fmla="*/ 24 h 155"/>
                <a:gd name="T4" fmla="*/ 329 w 377"/>
                <a:gd name="T5" fmla="*/ 48 h 155"/>
                <a:gd name="T6" fmla="*/ 299 w 377"/>
                <a:gd name="T7" fmla="*/ 66 h 155"/>
                <a:gd name="T8" fmla="*/ 257 w 377"/>
                <a:gd name="T9" fmla="*/ 90 h 155"/>
                <a:gd name="T10" fmla="*/ 203 w 377"/>
                <a:gd name="T11" fmla="*/ 108 h 155"/>
                <a:gd name="T12" fmla="*/ 143 w 377"/>
                <a:gd name="T13" fmla="*/ 119 h 155"/>
                <a:gd name="T14" fmla="*/ 72 w 377"/>
                <a:gd name="T15" fmla="*/ 125 h 155"/>
                <a:gd name="T16" fmla="*/ 0 w 377"/>
                <a:gd name="T17" fmla="*/ 131 h 155"/>
                <a:gd name="T18" fmla="*/ 0 w 377"/>
                <a:gd name="T19" fmla="*/ 155 h 155"/>
                <a:gd name="T20" fmla="*/ 72 w 377"/>
                <a:gd name="T21" fmla="*/ 155 h 155"/>
                <a:gd name="T22" fmla="*/ 143 w 377"/>
                <a:gd name="T23" fmla="*/ 143 h 155"/>
                <a:gd name="T24" fmla="*/ 209 w 377"/>
                <a:gd name="T25" fmla="*/ 131 h 155"/>
                <a:gd name="T26" fmla="*/ 263 w 377"/>
                <a:gd name="T27" fmla="*/ 114 h 155"/>
                <a:gd name="T28" fmla="*/ 311 w 377"/>
                <a:gd name="T29" fmla="*/ 90 h 155"/>
                <a:gd name="T30" fmla="*/ 347 w 377"/>
                <a:gd name="T31" fmla="*/ 66 h 155"/>
                <a:gd name="T32" fmla="*/ 365 w 377"/>
                <a:gd name="T33" fmla="*/ 36 h 155"/>
                <a:gd name="T34" fmla="*/ 377 w 377"/>
                <a:gd name="T35" fmla="*/ 0 h 155"/>
                <a:gd name="T36" fmla="*/ 353 w 377"/>
                <a:gd name="T37" fmla="*/ 0 h 1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77" h="155">
                  <a:moveTo>
                    <a:pt x="353" y="0"/>
                  </a:moveTo>
                  <a:lnTo>
                    <a:pt x="347" y="24"/>
                  </a:lnTo>
                  <a:lnTo>
                    <a:pt x="329" y="48"/>
                  </a:lnTo>
                  <a:lnTo>
                    <a:pt x="299" y="66"/>
                  </a:lnTo>
                  <a:lnTo>
                    <a:pt x="257" y="90"/>
                  </a:lnTo>
                  <a:lnTo>
                    <a:pt x="203" y="108"/>
                  </a:lnTo>
                  <a:lnTo>
                    <a:pt x="143" y="119"/>
                  </a:lnTo>
                  <a:lnTo>
                    <a:pt x="72" y="125"/>
                  </a:lnTo>
                  <a:lnTo>
                    <a:pt x="0" y="131"/>
                  </a:lnTo>
                  <a:lnTo>
                    <a:pt x="0" y="155"/>
                  </a:lnTo>
                  <a:lnTo>
                    <a:pt x="72" y="155"/>
                  </a:lnTo>
                  <a:lnTo>
                    <a:pt x="143" y="143"/>
                  </a:lnTo>
                  <a:lnTo>
                    <a:pt x="209" y="131"/>
                  </a:lnTo>
                  <a:lnTo>
                    <a:pt x="263" y="114"/>
                  </a:lnTo>
                  <a:lnTo>
                    <a:pt x="311" y="90"/>
                  </a:lnTo>
                  <a:lnTo>
                    <a:pt x="347" y="66"/>
                  </a:lnTo>
                  <a:lnTo>
                    <a:pt x="365" y="36"/>
                  </a:lnTo>
                  <a:lnTo>
                    <a:pt x="377" y="0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69" name="Freeform 286"/>
            <p:cNvSpPr>
              <a:spLocks noEditPoints="1"/>
            </p:cNvSpPr>
            <p:nvPr/>
          </p:nvSpPr>
          <p:spPr bwMode="auto">
            <a:xfrm>
              <a:off x="4180" y="3494"/>
              <a:ext cx="144" cy="36"/>
            </a:xfrm>
            <a:custGeom>
              <a:avLst/>
              <a:gdLst>
                <a:gd name="T0" fmla="*/ 144 w 144"/>
                <a:gd name="T1" fmla="*/ 12 h 36"/>
                <a:gd name="T2" fmla="*/ 72 w 144"/>
                <a:gd name="T3" fmla="*/ 6 h 36"/>
                <a:gd name="T4" fmla="*/ 6 w 144"/>
                <a:gd name="T5" fmla="*/ 0 h 36"/>
                <a:gd name="T6" fmla="*/ 0 w 144"/>
                <a:gd name="T7" fmla="*/ 24 h 36"/>
                <a:gd name="T8" fmla="*/ 72 w 144"/>
                <a:gd name="T9" fmla="*/ 30 h 36"/>
                <a:gd name="T10" fmla="*/ 144 w 144"/>
                <a:gd name="T11" fmla="*/ 36 h 36"/>
                <a:gd name="T12" fmla="*/ 144 w 144"/>
                <a:gd name="T13" fmla="*/ 12 h 36"/>
                <a:gd name="T14" fmla="*/ 144 w 144"/>
                <a:gd name="T15" fmla="*/ 36 h 36"/>
                <a:gd name="T16" fmla="*/ 144 w 144"/>
                <a:gd name="T17" fmla="*/ 36 h 36"/>
                <a:gd name="T18" fmla="*/ 144 w 144"/>
                <a:gd name="T19" fmla="*/ 24 h 36"/>
                <a:gd name="T20" fmla="*/ 144 w 144"/>
                <a:gd name="T21" fmla="*/ 36 h 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4" h="36">
                  <a:moveTo>
                    <a:pt x="144" y="12"/>
                  </a:moveTo>
                  <a:lnTo>
                    <a:pt x="72" y="6"/>
                  </a:lnTo>
                  <a:lnTo>
                    <a:pt x="6" y="0"/>
                  </a:lnTo>
                  <a:lnTo>
                    <a:pt x="0" y="24"/>
                  </a:lnTo>
                  <a:lnTo>
                    <a:pt x="72" y="30"/>
                  </a:lnTo>
                  <a:lnTo>
                    <a:pt x="144" y="36"/>
                  </a:lnTo>
                  <a:lnTo>
                    <a:pt x="144" y="12"/>
                  </a:lnTo>
                  <a:close/>
                  <a:moveTo>
                    <a:pt x="144" y="36"/>
                  </a:moveTo>
                  <a:lnTo>
                    <a:pt x="144" y="36"/>
                  </a:lnTo>
                  <a:lnTo>
                    <a:pt x="144" y="24"/>
                  </a:lnTo>
                  <a:lnTo>
                    <a:pt x="144" y="36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70" name="Freeform 287"/>
            <p:cNvSpPr>
              <a:spLocks/>
            </p:cNvSpPr>
            <p:nvPr/>
          </p:nvSpPr>
          <p:spPr bwMode="auto">
            <a:xfrm>
              <a:off x="4324" y="1984"/>
              <a:ext cx="544" cy="274"/>
            </a:xfrm>
            <a:custGeom>
              <a:avLst/>
              <a:gdLst>
                <a:gd name="T0" fmla="*/ 520 w 544"/>
                <a:gd name="T1" fmla="*/ 0 h 274"/>
                <a:gd name="T2" fmla="*/ 514 w 544"/>
                <a:gd name="T3" fmla="*/ 47 h 274"/>
                <a:gd name="T4" fmla="*/ 484 w 544"/>
                <a:gd name="T5" fmla="*/ 95 h 274"/>
                <a:gd name="T6" fmla="*/ 436 w 544"/>
                <a:gd name="T7" fmla="*/ 137 h 274"/>
                <a:gd name="T8" fmla="*/ 371 w 544"/>
                <a:gd name="T9" fmla="*/ 173 h 274"/>
                <a:gd name="T10" fmla="*/ 293 w 544"/>
                <a:gd name="T11" fmla="*/ 209 h 274"/>
                <a:gd name="T12" fmla="*/ 203 w 544"/>
                <a:gd name="T13" fmla="*/ 233 h 274"/>
                <a:gd name="T14" fmla="*/ 108 w 544"/>
                <a:gd name="T15" fmla="*/ 245 h 274"/>
                <a:gd name="T16" fmla="*/ 0 w 544"/>
                <a:gd name="T17" fmla="*/ 250 h 274"/>
                <a:gd name="T18" fmla="*/ 0 w 544"/>
                <a:gd name="T19" fmla="*/ 274 h 274"/>
                <a:gd name="T20" fmla="*/ 108 w 544"/>
                <a:gd name="T21" fmla="*/ 268 h 274"/>
                <a:gd name="T22" fmla="*/ 209 w 544"/>
                <a:gd name="T23" fmla="*/ 256 h 274"/>
                <a:gd name="T24" fmla="*/ 305 w 544"/>
                <a:gd name="T25" fmla="*/ 233 h 274"/>
                <a:gd name="T26" fmla="*/ 383 w 544"/>
                <a:gd name="T27" fmla="*/ 197 h 274"/>
                <a:gd name="T28" fmla="*/ 448 w 544"/>
                <a:gd name="T29" fmla="*/ 155 h 274"/>
                <a:gd name="T30" fmla="*/ 496 w 544"/>
                <a:gd name="T31" fmla="*/ 113 h 274"/>
                <a:gd name="T32" fmla="*/ 532 w 544"/>
                <a:gd name="T33" fmla="*/ 59 h 274"/>
                <a:gd name="T34" fmla="*/ 544 w 544"/>
                <a:gd name="T35" fmla="*/ 0 h 274"/>
                <a:gd name="T36" fmla="*/ 520 w 544"/>
                <a:gd name="T37" fmla="*/ 0 h 27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44" h="274">
                  <a:moveTo>
                    <a:pt x="520" y="0"/>
                  </a:moveTo>
                  <a:lnTo>
                    <a:pt x="514" y="47"/>
                  </a:lnTo>
                  <a:lnTo>
                    <a:pt x="484" y="95"/>
                  </a:lnTo>
                  <a:lnTo>
                    <a:pt x="436" y="137"/>
                  </a:lnTo>
                  <a:lnTo>
                    <a:pt x="371" y="173"/>
                  </a:lnTo>
                  <a:lnTo>
                    <a:pt x="293" y="209"/>
                  </a:lnTo>
                  <a:lnTo>
                    <a:pt x="203" y="233"/>
                  </a:lnTo>
                  <a:lnTo>
                    <a:pt x="108" y="245"/>
                  </a:lnTo>
                  <a:lnTo>
                    <a:pt x="0" y="250"/>
                  </a:lnTo>
                  <a:lnTo>
                    <a:pt x="0" y="274"/>
                  </a:lnTo>
                  <a:lnTo>
                    <a:pt x="108" y="268"/>
                  </a:lnTo>
                  <a:lnTo>
                    <a:pt x="209" y="256"/>
                  </a:lnTo>
                  <a:lnTo>
                    <a:pt x="305" y="233"/>
                  </a:lnTo>
                  <a:lnTo>
                    <a:pt x="383" y="197"/>
                  </a:lnTo>
                  <a:lnTo>
                    <a:pt x="448" y="155"/>
                  </a:lnTo>
                  <a:lnTo>
                    <a:pt x="496" y="113"/>
                  </a:lnTo>
                  <a:lnTo>
                    <a:pt x="532" y="59"/>
                  </a:lnTo>
                  <a:lnTo>
                    <a:pt x="544" y="0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34AA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71" name="Freeform 288"/>
            <p:cNvSpPr>
              <a:spLocks noEditPoints="1"/>
            </p:cNvSpPr>
            <p:nvPr/>
          </p:nvSpPr>
          <p:spPr bwMode="auto">
            <a:xfrm>
              <a:off x="4013" y="2187"/>
              <a:ext cx="311" cy="71"/>
            </a:xfrm>
            <a:custGeom>
              <a:avLst/>
              <a:gdLst>
                <a:gd name="T0" fmla="*/ 311 w 311"/>
                <a:gd name="T1" fmla="*/ 47 h 71"/>
                <a:gd name="T2" fmla="*/ 233 w 311"/>
                <a:gd name="T3" fmla="*/ 42 h 71"/>
                <a:gd name="T4" fmla="*/ 155 w 311"/>
                <a:gd name="T5" fmla="*/ 36 h 71"/>
                <a:gd name="T6" fmla="*/ 78 w 311"/>
                <a:gd name="T7" fmla="*/ 18 h 71"/>
                <a:gd name="T8" fmla="*/ 12 w 311"/>
                <a:gd name="T9" fmla="*/ 0 h 71"/>
                <a:gd name="T10" fmla="*/ 0 w 311"/>
                <a:gd name="T11" fmla="*/ 24 h 71"/>
                <a:gd name="T12" fmla="*/ 72 w 311"/>
                <a:gd name="T13" fmla="*/ 42 h 71"/>
                <a:gd name="T14" fmla="*/ 149 w 311"/>
                <a:gd name="T15" fmla="*/ 59 h 71"/>
                <a:gd name="T16" fmla="*/ 227 w 311"/>
                <a:gd name="T17" fmla="*/ 65 h 71"/>
                <a:gd name="T18" fmla="*/ 311 w 311"/>
                <a:gd name="T19" fmla="*/ 71 h 71"/>
                <a:gd name="T20" fmla="*/ 311 w 311"/>
                <a:gd name="T21" fmla="*/ 47 h 71"/>
                <a:gd name="T22" fmla="*/ 311 w 311"/>
                <a:gd name="T23" fmla="*/ 71 h 71"/>
                <a:gd name="T24" fmla="*/ 311 w 311"/>
                <a:gd name="T25" fmla="*/ 71 h 71"/>
                <a:gd name="T26" fmla="*/ 311 w 311"/>
                <a:gd name="T27" fmla="*/ 59 h 71"/>
                <a:gd name="T28" fmla="*/ 311 w 311"/>
                <a:gd name="T29" fmla="*/ 71 h 7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11" h="71">
                  <a:moveTo>
                    <a:pt x="311" y="47"/>
                  </a:moveTo>
                  <a:lnTo>
                    <a:pt x="233" y="42"/>
                  </a:lnTo>
                  <a:lnTo>
                    <a:pt x="155" y="36"/>
                  </a:lnTo>
                  <a:lnTo>
                    <a:pt x="78" y="18"/>
                  </a:lnTo>
                  <a:lnTo>
                    <a:pt x="12" y="0"/>
                  </a:lnTo>
                  <a:lnTo>
                    <a:pt x="0" y="24"/>
                  </a:lnTo>
                  <a:lnTo>
                    <a:pt x="72" y="42"/>
                  </a:lnTo>
                  <a:lnTo>
                    <a:pt x="149" y="59"/>
                  </a:lnTo>
                  <a:lnTo>
                    <a:pt x="227" y="65"/>
                  </a:lnTo>
                  <a:lnTo>
                    <a:pt x="311" y="71"/>
                  </a:lnTo>
                  <a:lnTo>
                    <a:pt x="311" y="47"/>
                  </a:lnTo>
                  <a:close/>
                  <a:moveTo>
                    <a:pt x="311" y="71"/>
                  </a:moveTo>
                  <a:lnTo>
                    <a:pt x="311" y="71"/>
                  </a:lnTo>
                  <a:lnTo>
                    <a:pt x="311" y="59"/>
                  </a:lnTo>
                  <a:lnTo>
                    <a:pt x="311" y="71"/>
                  </a:lnTo>
                  <a:close/>
                </a:path>
              </a:pathLst>
            </a:custGeom>
            <a:solidFill>
              <a:srgbClr val="34AA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72" name="Freeform 289"/>
            <p:cNvSpPr>
              <a:spLocks/>
            </p:cNvSpPr>
            <p:nvPr/>
          </p:nvSpPr>
          <p:spPr bwMode="auto">
            <a:xfrm>
              <a:off x="4150" y="3489"/>
              <a:ext cx="42" cy="41"/>
            </a:xfrm>
            <a:custGeom>
              <a:avLst/>
              <a:gdLst>
                <a:gd name="T0" fmla="*/ 0 w 42"/>
                <a:gd name="T1" fmla="*/ 17 h 41"/>
                <a:gd name="T2" fmla="*/ 6 w 42"/>
                <a:gd name="T3" fmla="*/ 5 h 41"/>
                <a:gd name="T4" fmla="*/ 24 w 42"/>
                <a:gd name="T5" fmla="*/ 0 h 41"/>
                <a:gd name="T6" fmla="*/ 36 w 42"/>
                <a:gd name="T7" fmla="*/ 5 h 41"/>
                <a:gd name="T8" fmla="*/ 42 w 42"/>
                <a:gd name="T9" fmla="*/ 17 h 41"/>
                <a:gd name="T10" fmla="*/ 36 w 42"/>
                <a:gd name="T11" fmla="*/ 35 h 41"/>
                <a:gd name="T12" fmla="*/ 24 w 42"/>
                <a:gd name="T13" fmla="*/ 41 h 41"/>
                <a:gd name="T14" fmla="*/ 6 w 42"/>
                <a:gd name="T15" fmla="*/ 35 h 41"/>
                <a:gd name="T16" fmla="*/ 0 w 42"/>
                <a:gd name="T17" fmla="*/ 17 h 41"/>
                <a:gd name="T18" fmla="*/ 0 w 42"/>
                <a:gd name="T19" fmla="*/ 17 h 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41">
                  <a:moveTo>
                    <a:pt x="0" y="17"/>
                  </a:moveTo>
                  <a:lnTo>
                    <a:pt x="6" y="5"/>
                  </a:lnTo>
                  <a:lnTo>
                    <a:pt x="24" y="0"/>
                  </a:lnTo>
                  <a:lnTo>
                    <a:pt x="36" y="5"/>
                  </a:lnTo>
                  <a:lnTo>
                    <a:pt x="42" y="17"/>
                  </a:lnTo>
                  <a:lnTo>
                    <a:pt x="36" y="35"/>
                  </a:lnTo>
                  <a:lnTo>
                    <a:pt x="24" y="41"/>
                  </a:lnTo>
                  <a:lnTo>
                    <a:pt x="6" y="35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73" name="Freeform 290"/>
            <p:cNvSpPr>
              <a:spLocks/>
            </p:cNvSpPr>
            <p:nvPr/>
          </p:nvSpPr>
          <p:spPr bwMode="auto">
            <a:xfrm>
              <a:off x="4150" y="3489"/>
              <a:ext cx="24" cy="17"/>
            </a:xfrm>
            <a:custGeom>
              <a:avLst/>
              <a:gdLst>
                <a:gd name="T0" fmla="*/ 0 w 24"/>
                <a:gd name="T1" fmla="*/ 17 h 17"/>
                <a:gd name="T2" fmla="*/ 6 w 24"/>
                <a:gd name="T3" fmla="*/ 5 h 17"/>
                <a:gd name="T4" fmla="*/ 24 w 24"/>
                <a:gd name="T5" fmla="*/ 0 h 17"/>
                <a:gd name="T6" fmla="*/ 24 w 24"/>
                <a:gd name="T7" fmla="*/ 0 h 17"/>
                <a:gd name="T8" fmla="*/ 6 w 24"/>
                <a:gd name="T9" fmla="*/ 5 h 17"/>
                <a:gd name="T10" fmla="*/ 0 w 24"/>
                <a:gd name="T11" fmla="*/ 17 h 17"/>
                <a:gd name="T12" fmla="*/ 0 w 24"/>
                <a:gd name="T13" fmla="*/ 17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" h="17">
                  <a:moveTo>
                    <a:pt x="0" y="17"/>
                  </a:moveTo>
                  <a:lnTo>
                    <a:pt x="6" y="5"/>
                  </a:lnTo>
                  <a:lnTo>
                    <a:pt x="24" y="0"/>
                  </a:lnTo>
                  <a:lnTo>
                    <a:pt x="6" y="5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74" name="Freeform 291"/>
            <p:cNvSpPr>
              <a:spLocks noEditPoints="1"/>
            </p:cNvSpPr>
            <p:nvPr/>
          </p:nvSpPr>
          <p:spPr bwMode="auto">
            <a:xfrm>
              <a:off x="4174" y="3489"/>
              <a:ext cx="18" cy="17"/>
            </a:xfrm>
            <a:custGeom>
              <a:avLst/>
              <a:gdLst>
                <a:gd name="T0" fmla="*/ 0 w 18"/>
                <a:gd name="T1" fmla="*/ 0 h 17"/>
                <a:gd name="T2" fmla="*/ 12 w 18"/>
                <a:gd name="T3" fmla="*/ 5 h 17"/>
                <a:gd name="T4" fmla="*/ 18 w 18"/>
                <a:gd name="T5" fmla="*/ 17 h 17"/>
                <a:gd name="T6" fmla="*/ 18 w 18"/>
                <a:gd name="T7" fmla="*/ 17 h 17"/>
                <a:gd name="T8" fmla="*/ 12 w 18"/>
                <a:gd name="T9" fmla="*/ 5 h 17"/>
                <a:gd name="T10" fmla="*/ 0 w 18"/>
                <a:gd name="T11" fmla="*/ 0 h 17"/>
                <a:gd name="T12" fmla="*/ 0 w 18"/>
                <a:gd name="T13" fmla="*/ 0 h 17"/>
                <a:gd name="T14" fmla="*/ 0 w 18"/>
                <a:gd name="T15" fmla="*/ 0 h 17"/>
                <a:gd name="T16" fmla="*/ 0 w 18"/>
                <a:gd name="T17" fmla="*/ 0 h 17"/>
                <a:gd name="T18" fmla="*/ 0 w 18"/>
                <a:gd name="T19" fmla="*/ 0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" h="17">
                  <a:moveTo>
                    <a:pt x="0" y="0"/>
                  </a:moveTo>
                  <a:lnTo>
                    <a:pt x="12" y="5"/>
                  </a:lnTo>
                  <a:lnTo>
                    <a:pt x="18" y="17"/>
                  </a:lnTo>
                  <a:lnTo>
                    <a:pt x="12" y="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75" name="Freeform 292"/>
            <p:cNvSpPr>
              <a:spLocks noEditPoints="1"/>
            </p:cNvSpPr>
            <p:nvPr/>
          </p:nvSpPr>
          <p:spPr bwMode="auto">
            <a:xfrm>
              <a:off x="4174" y="3506"/>
              <a:ext cx="18" cy="24"/>
            </a:xfrm>
            <a:custGeom>
              <a:avLst/>
              <a:gdLst>
                <a:gd name="T0" fmla="*/ 18 w 18"/>
                <a:gd name="T1" fmla="*/ 0 h 24"/>
                <a:gd name="T2" fmla="*/ 12 w 18"/>
                <a:gd name="T3" fmla="*/ 18 h 24"/>
                <a:gd name="T4" fmla="*/ 0 w 18"/>
                <a:gd name="T5" fmla="*/ 24 h 24"/>
                <a:gd name="T6" fmla="*/ 0 w 18"/>
                <a:gd name="T7" fmla="*/ 24 h 24"/>
                <a:gd name="T8" fmla="*/ 12 w 18"/>
                <a:gd name="T9" fmla="*/ 18 h 24"/>
                <a:gd name="T10" fmla="*/ 18 w 18"/>
                <a:gd name="T11" fmla="*/ 0 h 24"/>
                <a:gd name="T12" fmla="*/ 18 w 18"/>
                <a:gd name="T13" fmla="*/ 0 h 24"/>
                <a:gd name="T14" fmla="*/ 18 w 18"/>
                <a:gd name="T15" fmla="*/ 0 h 24"/>
                <a:gd name="T16" fmla="*/ 18 w 18"/>
                <a:gd name="T17" fmla="*/ 0 h 24"/>
                <a:gd name="T18" fmla="*/ 18 w 18"/>
                <a:gd name="T19" fmla="*/ 0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" h="24">
                  <a:moveTo>
                    <a:pt x="18" y="0"/>
                  </a:moveTo>
                  <a:lnTo>
                    <a:pt x="12" y="18"/>
                  </a:lnTo>
                  <a:lnTo>
                    <a:pt x="0" y="24"/>
                  </a:lnTo>
                  <a:lnTo>
                    <a:pt x="12" y="18"/>
                  </a:lnTo>
                  <a:lnTo>
                    <a:pt x="18" y="0"/>
                  </a:lnTo>
                  <a:close/>
                  <a:moveTo>
                    <a:pt x="18" y="0"/>
                  </a:move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76" name="Freeform 293"/>
            <p:cNvSpPr>
              <a:spLocks noEditPoints="1"/>
            </p:cNvSpPr>
            <p:nvPr/>
          </p:nvSpPr>
          <p:spPr bwMode="auto">
            <a:xfrm>
              <a:off x="4150" y="3506"/>
              <a:ext cx="24" cy="24"/>
            </a:xfrm>
            <a:custGeom>
              <a:avLst/>
              <a:gdLst>
                <a:gd name="T0" fmla="*/ 24 w 24"/>
                <a:gd name="T1" fmla="*/ 24 h 24"/>
                <a:gd name="T2" fmla="*/ 6 w 24"/>
                <a:gd name="T3" fmla="*/ 18 h 24"/>
                <a:gd name="T4" fmla="*/ 0 w 24"/>
                <a:gd name="T5" fmla="*/ 0 h 24"/>
                <a:gd name="T6" fmla="*/ 0 w 24"/>
                <a:gd name="T7" fmla="*/ 0 h 24"/>
                <a:gd name="T8" fmla="*/ 6 w 24"/>
                <a:gd name="T9" fmla="*/ 18 h 24"/>
                <a:gd name="T10" fmla="*/ 24 w 24"/>
                <a:gd name="T11" fmla="*/ 24 h 24"/>
                <a:gd name="T12" fmla="*/ 24 w 24"/>
                <a:gd name="T13" fmla="*/ 24 h 24"/>
                <a:gd name="T14" fmla="*/ 24 w 24"/>
                <a:gd name="T15" fmla="*/ 24 h 24"/>
                <a:gd name="T16" fmla="*/ 24 w 24"/>
                <a:gd name="T17" fmla="*/ 24 h 24"/>
                <a:gd name="T18" fmla="*/ 24 w 24"/>
                <a:gd name="T19" fmla="*/ 24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lnTo>
                    <a:pt x="6" y="18"/>
                  </a:lnTo>
                  <a:lnTo>
                    <a:pt x="0" y="0"/>
                  </a:lnTo>
                  <a:lnTo>
                    <a:pt x="6" y="18"/>
                  </a:lnTo>
                  <a:lnTo>
                    <a:pt x="24" y="24"/>
                  </a:lnTo>
                  <a:close/>
                  <a:moveTo>
                    <a:pt x="24" y="24"/>
                  </a:moveTo>
                  <a:lnTo>
                    <a:pt x="24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77" name="Freeform 294"/>
            <p:cNvSpPr>
              <a:spLocks/>
            </p:cNvSpPr>
            <p:nvPr/>
          </p:nvSpPr>
          <p:spPr bwMode="auto">
            <a:xfrm>
              <a:off x="4150" y="3506"/>
              <a:ext cx="1" cy="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78" name="Freeform 295"/>
            <p:cNvSpPr>
              <a:spLocks/>
            </p:cNvSpPr>
            <p:nvPr/>
          </p:nvSpPr>
          <p:spPr bwMode="auto">
            <a:xfrm>
              <a:off x="4832" y="1966"/>
              <a:ext cx="42" cy="42"/>
            </a:xfrm>
            <a:custGeom>
              <a:avLst/>
              <a:gdLst>
                <a:gd name="T0" fmla="*/ 0 w 42"/>
                <a:gd name="T1" fmla="*/ 18 h 42"/>
                <a:gd name="T2" fmla="*/ 6 w 42"/>
                <a:gd name="T3" fmla="*/ 6 h 42"/>
                <a:gd name="T4" fmla="*/ 24 w 42"/>
                <a:gd name="T5" fmla="*/ 0 h 42"/>
                <a:gd name="T6" fmla="*/ 36 w 42"/>
                <a:gd name="T7" fmla="*/ 6 h 42"/>
                <a:gd name="T8" fmla="*/ 42 w 42"/>
                <a:gd name="T9" fmla="*/ 18 h 42"/>
                <a:gd name="T10" fmla="*/ 36 w 42"/>
                <a:gd name="T11" fmla="*/ 36 h 42"/>
                <a:gd name="T12" fmla="*/ 24 w 42"/>
                <a:gd name="T13" fmla="*/ 42 h 42"/>
                <a:gd name="T14" fmla="*/ 6 w 42"/>
                <a:gd name="T15" fmla="*/ 36 h 42"/>
                <a:gd name="T16" fmla="*/ 0 w 42"/>
                <a:gd name="T17" fmla="*/ 18 h 42"/>
                <a:gd name="T18" fmla="*/ 0 w 42"/>
                <a:gd name="T19" fmla="*/ 18 h 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42">
                  <a:moveTo>
                    <a:pt x="0" y="18"/>
                  </a:moveTo>
                  <a:lnTo>
                    <a:pt x="6" y="6"/>
                  </a:lnTo>
                  <a:lnTo>
                    <a:pt x="24" y="0"/>
                  </a:lnTo>
                  <a:lnTo>
                    <a:pt x="36" y="6"/>
                  </a:lnTo>
                  <a:lnTo>
                    <a:pt x="42" y="18"/>
                  </a:lnTo>
                  <a:lnTo>
                    <a:pt x="36" y="36"/>
                  </a:lnTo>
                  <a:lnTo>
                    <a:pt x="24" y="42"/>
                  </a:lnTo>
                  <a:lnTo>
                    <a:pt x="6" y="3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79" name="Freeform 296"/>
            <p:cNvSpPr>
              <a:spLocks/>
            </p:cNvSpPr>
            <p:nvPr/>
          </p:nvSpPr>
          <p:spPr bwMode="auto">
            <a:xfrm>
              <a:off x="4832" y="1966"/>
              <a:ext cx="24" cy="18"/>
            </a:xfrm>
            <a:custGeom>
              <a:avLst/>
              <a:gdLst>
                <a:gd name="T0" fmla="*/ 0 w 24"/>
                <a:gd name="T1" fmla="*/ 18 h 18"/>
                <a:gd name="T2" fmla="*/ 6 w 24"/>
                <a:gd name="T3" fmla="*/ 6 h 18"/>
                <a:gd name="T4" fmla="*/ 24 w 24"/>
                <a:gd name="T5" fmla="*/ 0 h 18"/>
                <a:gd name="T6" fmla="*/ 24 w 24"/>
                <a:gd name="T7" fmla="*/ 0 h 18"/>
                <a:gd name="T8" fmla="*/ 6 w 24"/>
                <a:gd name="T9" fmla="*/ 6 h 18"/>
                <a:gd name="T10" fmla="*/ 0 w 24"/>
                <a:gd name="T11" fmla="*/ 18 h 18"/>
                <a:gd name="T12" fmla="*/ 0 w 24"/>
                <a:gd name="T13" fmla="*/ 18 h 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" h="18">
                  <a:moveTo>
                    <a:pt x="0" y="18"/>
                  </a:moveTo>
                  <a:lnTo>
                    <a:pt x="6" y="6"/>
                  </a:lnTo>
                  <a:lnTo>
                    <a:pt x="24" y="0"/>
                  </a:lnTo>
                  <a:lnTo>
                    <a:pt x="6" y="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80" name="Freeform 297"/>
            <p:cNvSpPr>
              <a:spLocks noEditPoints="1"/>
            </p:cNvSpPr>
            <p:nvPr/>
          </p:nvSpPr>
          <p:spPr bwMode="auto">
            <a:xfrm>
              <a:off x="4856" y="1966"/>
              <a:ext cx="18" cy="18"/>
            </a:xfrm>
            <a:custGeom>
              <a:avLst/>
              <a:gdLst>
                <a:gd name="T0" fmla="*/ 0 w 18"/>
                <a:gd name="T1" fmla="*/ 0 h 18"/>
                <a:gd name="T2" fmla="*/ 12 w 18"/>
                <a:gd name="T3" fmla="*/ 6 h 18"/>
                <a:gd name="T4" fmla="*/ 18 w 18"/>
                <a:gd name="T5" fmla="*/ 18 h 18"/>
                <a:gd name="T6" fmla="*/ 18 w 18"/>
                <a:gd name="T7" fmla="*/ 18 h 18"/>
                <a:gd name="T8" fmla="*/ 12 w 18"/>
                <a:gd name="T9" fmla="*/ 6 h 18"/>
                <a:gd name="T10" fmla="*/ 0 w 18"/>
                <a:gd name="T11" fmla="*/ 0 h 18"/>
                <a:gd name="T12" fmla="*/ 0 w 18"/>
                <a:gd name="T13" fmla="*/ 0 h 18"/>
                <a:gd name="T14" fmla="*/ 0 w 18"/>
                <a:gd name="T15" fmla="*/ 0 h 18"/>
                <a:gd name="T16" fmla="*/ 0 w 18"/>
                <a:gd name="T17" fmla="*/ 0 h 18"/>
                <a:gd name="T18" fmla="*/ 0 w 18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" h="18">
                  <a:moveTo>
                    <a:pt x="0" y="0"/>
                  </a:moveTo>
                  <a:lnTo>
                    <a:pt x="12" y="6"/>
                  </a:lnTo>
                  <a:lnTo>
                    <a:pt x="18" y="18"/>
                  </a:lnTo>
                  <a:lnTo>
                    <a:pt x="12" y="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81" name="Freeform 298"/>
            <p:cNvSpPr>
              <a:spLocks noEditPoints="1"/>
            </p:cNvSpPr>
            <p:nvPr/>
          </p:nvSpPr>
          <p:spPr bwMode="auto">
            <a:xfrm>
              <a:off x="4856" y="1984"/>
              <a:ext cx="18" cy="24"/>
            </a:xfrm>
            <a:custGeom>
              <a:avLst/>
              <a:gdLst>
                <a:gd name="T0" fmla="*/ 18 w 18"/>
                <a:gd name="T1" fmla="*/ 0 h 24"/>
                <a:gd name="T2" fmla="*/ 12 w 18"/>
                <a:gd name="T3" fmla="*/ 18 h 24"/>
                <a:gd name="T4" fmla="*/ 0 w 18"/>
                <a:gd name="T5" fmla="*/ 24 h 24"/>
                <a:gd name="T6" fmla="*/ 0 w 18"/>
                <a:gd name="T7" fmla="*/ 24 h 24"/>
                <a:gd name="T8" fmla="*/ 12 w 18"/>
                <a:gd name="T9" fmla="*/ 18 h 24"/>
                <a:gd name="T10" fmla="*/ 18 w 18"/>
                <a:gd name="T11" fmla="*/ 0 h 24"/>
                <a:gd name="T12" fmla="*/ 18 w 18"/>
                <a:gd name="T13" fmla="*/ 0 h 24"/>
                <a:gd name="T14" fmla="*/ 18 w 18"/>
                <a:gd name="T15" fmla="*/ 0 h 24"/>
                <a:gd name="T16" fmla="*/ 18 w 18"/>
                <a:gd name="T17" fmla="*/ 0 h 24"/>
                <a:gd name="T18" fmla="*/ 18 w 18"/>
                <a:gd name="T19" fmla="*/ 0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" h="24">
                  <a:moveTo>
                    <a:pt x="18" y="0"/>
                  </a:moveTo>
                  <a:lnTo>
                    <a:pt x="12" y="18"/>
                  </a:lnTo>
                  <a:lnTo>
                    <a:pt x="0" y="24"/>
                  </a:lnTo>
                  <a:lnTo>
                    <a:pt x="12" y="18"/>
                  </a:lnTo>
                  <a:lnTo>
                    <a:pt x="18" y="0"/>
                  </a:lnTo>
                  <a:close/>
                  <a:moveTo>
                    <a:pt x="18" y="0"/>
                  </a:move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82" name="Freeform 299"/>
            <p:cNvSpPr>
              <a:spLocks noEditPoints="1"/>
            </p:cNvSpPr>
            <p:nvPr/>
          </p:nvSpPr>
          <p:spPr bwMode="auto">
            <a:xfrm>
              <a:off x="4832" y="1984"/>
              <a:ext cx="24" cy="24"/>
            </a:xfrm>
            <a:custGeom>
              <a:avLst/>
              <a:gdLst>
                <a:gd name="T0" fmla="*/ 24 w 24"/>
                <a:gd name="T1" fmla="*/ 24 h 24"/>
                <a:gd name="T2" fmla="*/ 6 w 24"/>
                <a:gd name="T3" fmla="*/ 18 h 24"/>
                <a:gd name="T4" fmla="*/ 0 w 24"/>
                <a:gd name="T5" fmla="*/ 0 h 24"/>
                <a:gd name="T6" fmla="*/ 0 w 24"/>
                <a:gd name="T7" fmla="*/ 0 h 24"/>
                <a:gd name="T8" fmla="*/ 6 w 24"/>
                <a:gd name="T9" fmla="*/ 18 h 24"/>
                <a:gd name="T10" fmla="*/ 24 w 24"/>
                <a:gd name="T11" fmla="*/ 24 h 24"/>
                <a:gd name="T12" fmla="*/ 24 w 24"/>
                <a:gd name="T13" fmla="*/ 24 h 24"/>
                <a:gd name="T14" fmla="*/ 24 w 24"/>
                <a:gd name="T15" fmla="*/ 24 h 24"/>
                <a:gd name="T16" fmla="*/ 24 w 24"/>
                <a:gd name="T17" fmla="*/ 24 h 24"/>
                <a:gd name="T18" fmla="*/ 24 w 24"/>
                <a:gd name="T19" fmla="*/ 24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lnTo>
                    <a:pt x="6" y="18"/>
                  </a:lnTo>
                  <a:lnTo>
                    <a:pt x="0" y="0"/>
                  </a:lnTo>
                  <a:lnTo>
                    <a:pt x="6" y="18"/>
                  </a:lnTo>
                  <a:lnTo>
                    <a:pt x="24" y="24"/>
                  </a:lnTo>
                  <a:close/>
                  <a:moveTo>
                    <a:pt x="24" y="24"/>
                  </a:moveTo>
                  <a:lnTo>
                    <a:pt x="24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83" name="Freeform 300"/>
            <p:cNvSpPr>
              <a:spLocks/>
            </p:cNvSpPr>
            <p:nvPr/>
          </p:nvSpPr>
          <p:spPr bwMode="auto">
            <a:xfrm>
              <a:off x="4832" y="1984"/>
              <a:ext cx="1" cy="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84" name="Freeform 301"/>
            <p:cNvSpPr>
              <a:spLocks/>
            </p:cNvSpPr>
            <p:nvPr/>
          </p:nvSpPr>
          <p:spPr bwMode="auto">
            <a:xfrm>
              <a:off x="3995" y="2181"/>
              <a:ext cx="42" cy="36"/>
            </a:xfrm>
            <a:custGeom>
              <a:avLst/>
              <a:gdLst>
                <a:gd name="T0" fmla="*/ 0 w 42"/>
                <a:gd name="T1" fmla="*/ 18 h 36"/>
                <a:gd name="T2" fmla="*/ 6 w 42"/>
                <a:gd name="T3" fmla="*/ 6 h 36"/>
                <a:gd name="T4" fmla="*/ 24 w 42"/>
                <a:gd name="T5" fmla="*/ 0 h 36"/>
                <a:gd name="T6" fmla="*/ 36 w 42"/>
                <a:gd name="T7" fmla="*/ 6 h 36"/>
                <a:gd name="T8" fmla="*/ 42 w 42"/>
                <a:gd name="T9" fmla="*/ 18 h 36"/>
                <a:gd name="T10" fmla="*/ 36 w 42"/>
                <a:gd name="T11" fmla="*/ 30 h 36"/>
                <a:gd name="T12" fmla="*/ 24 w 42"/>
                <a:gd name="T13" fmla="*/ 36 h 36"/>
                <a:gd name="T14" fmla="*/ 6 w 42"/>
                <a:gd name="T15" fmla="*/ 30 h 36"/>
                <a:gd name="T16" fmla="*/ 0 w 42"/>
                <a:gd name="T17" fmla="*/ 18 h 36"/>
                <a:gd name="T18" fmla="*/ 0 w 42"/>
                <a:gd name="T19" fmla="*/ 18 h 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36">
                  <a:moveTo>
                    <a:pt x="0" y="18"/>
                  </a:moveTo>
                  <a:lnTo>
                    <a:pt x="6" y="6"/>
                  </a:lnTo>
                  <a:lnTo>
                    <a:pt x="24" y="0"/>
                  </a:lnTo>
                  <a:lnTo>
                    <a:pt x="36" y="6"/>
                  </a:lnTo>
                  <a:lnTo>
                    <a:pt x="42" y="18"/>
                  </a:lnTo>
                  <a:lnTo>
                    <a:pt x="36" y="30"/>
                  </a:lnTo>
                  <a:lnTo>
                    <a:pt x="24" y="36"/>
                  </a:lnTo>
                  <a:lnTo>
                    <a:pt x="6" y="3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85" name="Freeform 302"/>
            <p:cNvSpPr>
              <a:spLocks/>
            </p:cNvSpPr>
            <p:nvPr/>
          </p:nvSpPr>
          <p:spPr bwMode="auto">
            <a:xfrm>
              <a:off x="3995" y="2181"/>
              <a:ext cx="24" cy="18"/>
            </a:xfrm>
            <a:custGeom>
              <a:avLst/>
              <a:gdLst>
                <a:gd name="T0" fmla="*/ 0 w 24"/>
                <a:gd name="T1" fmla="*/ 18 h 18"/>
                <a:gd name="T2" fmla="*/ 6 w 24"/>
                <a:gd name="T3" fmla="*/ 6 h 18"/>
                <a:gd name="T4" fmla="*/ 24 w 24"/>
                <a:gd name="T5" fmla="*/ 0 h 18"/>
                <a:gd name="T6" fmla="*/ 24 w 24"/>
                <a:gd name="T7" fmla="*/ 0 h 18"/>
                <a:gd name="T8" fmla="*/ 6 w 24"/>
                <a:gd name="T9" fmla="*/ 6 h 18"/>
                <a:gd name="T10" fmla="*/ 0 w 24"/>
                <a:gd name="T11" fmla="*/ 18 h 18"/>
                <a:gd name="T12" fmla="*/ 0 w 24"/>
                <a:gd name="T13" fmla="*/ 18 h 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" h="18">
                  <a:moveTo>
                    <a:pt x="0" y="18"/>
                  </a:moveTo>
                  <a:lnTo>
                    <a:pt x="6" y="6"/>
                  </a:lnTo>
                  <a:lnTo>
                    <a:pt x="24" y="0"/>
                  </a:lnTo>
                  <a:lnTo>
                    <a:pt x="6" y="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86" name="Freeform 303"/>
            <p:cNvSpPr>
              <a:spLocks noEditPoints="1"/>
            </p:cNvSpPr>
            <p:nvPr/>
          </p:nvSpPr>
          <p:spPr bwMode="auto">
            <a:xfrm>
              <a:off x="4019" y="2181"/>
              <a:ext cx="18" cy="18"/>
            </a:xfrm>
            <a:custGeom>
              <a:avLst/>
              <a:gdLst>
                <a:gd name="T0" fmla="*/ 0 w 18"/>
                <a:gd name="T1" fmla="*/ 0 h 18"/>
                <a:gd name="T2" fmla="*/ 12 w 18"/>
                <a:gd name="T3" fmla="*/ 6 h 18"/>
                <a:gd name="T4" fmla="*/ 18 w 18"/>
                <a:gd name="T5" fmla="*/ 18 h 18"/>
                <a:gd name="T6" fmla="*/ 18 w 18"/>
                <a:gd name="T7" fmla="*/ 18 h 18"/>
                <a:gd name="T8" fmla="*/ 12 w 18"/>
                <a:gd name="T9" fmla="*/ 6 h 18"/>
                <a:gd name="T10" fmla="*/ 0 w 18"/>
                <a:gd name="T11" fmla="*/ 0 h 18"/>
                <a:gd name="T12" fmla="*/ 0 w 18"/>
                <a:gd name="T13" fmla="*/ 0 h 18"/>
                <a:gd name="T14" fmla="*/ 0 w 18"/>
                <a:gd name="T15" fmla="*/ 0 h 18"/>
                <a:gd name="T16" fmla="*/ 0 w 18"/>
                <a:gd name="T17" fmla="*/ 0 h 18"/>
                <a:gd name="T18" fmla="*/ 0 w 18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" h="18">
                  <a:moveTo>
                    <a:pt x="0" y="0"/>
                  </a:moveTo>
                  <a:lnTo>
                    <a:pt x="12" y="6"/>
                  </a:lnTo>
                  <a:lnTo>
                    <a:pt x="18" y="18"/>
                  </a:lnTo>
                  <a:lnTo>
                    <a:pt x="12" y="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87" name="Freeform 304"/>
            <p:cNvSpPr>
              <a:spLocks noEditPoints="1"/>
            </p:cNvSpPr>
            <p:nvPr/>
          </p:nvSpPr>
          <p:spPr bwMode="auto">
            <a:xfrm>
              <a:off x="4019" y="2199"/>
              <a:ext cx="18" cy="18"/>
            </a:xfrm>
            <a:custGeom>
              <a:avLst/>
              <a:gdLst>
                <a:gd name="T0" fmla="*/ 18 w 18"/>
                <a:gd name="T1" fmla="*/ 0 h 18"/>
                <a:gd name="T2" fmla="*/ 12 w 18"/>
                <a:gd name="T3" fmla="*/ 12 h 18"/>
                <a:gd name="T4" fmla="*/ 0 w 18"/>
                <a:gd name="T5" fmla="*/ 18 h 18"/>
                <a:gd name="T6" fmla="*/ 0 w 18"/>
                <a:gd name="T7" fmla="*/ 18 h 18"/>
                <a:gd name="T8" fmla="*/ 12 w 18"/>
                <a:gd name="T9" fmla="*/ 12 h 18"/>
                <a:gd name="T10" fmla="*/ 18 w 18"/>
                <a:gd name="T11" fmla="*/ 0 h 18"/>
                <a:gd name="T12" fmla="*/ 18 w 18"/>
                <a:gd name="T13" fmla="*/ 0 h 18"/>
                <a:gd name="T14" fmla="*/ 18 w 18"/>
                <a:gd name="T15" fmla="*/ 0 h 18"/>
                <a:gd name="T16" fmla="*/ 18 w 18"/>
                <a:gd name="T17" fmla="*/ 0 h 18"/>
                <a:gd name="T18" fmla="*/ 18 w 18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" h="18">
                  <a:moveTo>
                    <a:pt x="18" y="0"/>
                  </a:moveTo>
                  <a:lnTo>
                    <a:pt x="12" y="12"/>
                  </a:lnTo>
                  <a:lnTo>
                    <a:pt x="0" y="18"/>
                  </a:lnTo>
                  <a:lnTo>
                    <a:pt x="12" y="12"/>
                  </a:lnTo>
                  <a:lnTo>
                    <a:pt x="18" y="0"/>
                  </a:lnTo>
                  <a:close/>
                  <a:moveTo>
                    <a:pt x="18" y="0"/>
                  </a:move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88" name="Freeform 305"/>
            <p:cNvSpPr>
              <a:spLocks noEditPoints="1"/>
            </p:cNvSpPr>
            <p:nvPr/>
          </p:nvSpPr>
          <p:spPr bwMode="auto">
            <a:xfrm>
              <a:off x="3995" y="2199"/>
              <a:ext cx="24" cy="18"/>
            </a:xfrm>
            <a:custGeom>
              <a:avLst/>
              <a:gdLst>
                <a:gd name="T0" fmla="*/ 24 w 24"/>
                <a:gd name="T1" fmla="*/ 18 h 18"/>
                <a:gd name="T2" fmla="*/ 6 w 24"/>
                <a:gd name="T3" fmla="*/ 12 h 18"/>
                <a:gd name="T4" fmla="*/ 0 w 24"/>
                <a:gd name="T5" fmla="*/ 0 h 18"/>
                <a:gd name="T6" fmla="*/ 0 w 24"/>
                <a:gd name="T7" fmla="*/ 0 h 18"/>
                <a:gd name="T8" fmla="*/ 6 w 24"/>
                <a:gd name="T9" fmla="*/ 12 h 18"/>
                <a:gd name="T10" fmla="*/ 24 w 24"/>
                <a:gd name="T11" fmla="*/ 18 h 18"/>
                <a:gd name="T12" fmla="*/ 24 w 24"/>
                <a:gd name="T13" fmla="*/ 18 h 18"/>
                <a:gd name="T14" fmla="*/ 24 w 24"/>
                <a:gd name="T15" fmla="*/ 18 h 18"/>
                <a:gd name="T16" fmla="*/ 24 w 24"/>
                <a:gd name="T17" fmla="*/ 18 h 18"/>
                <a:gd name="T18" fmla="*/ 24 w 24"/>
                <a:gd name="T19" fmla="*/ 18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8">
                  <a:moveTo>
                    <a:pt x="24" y="18"/>
                  </a:moveTo>
                  <a:lnTo>
                    <a:pt x="6" y="12"/>
                  </a:lnTo>
                  <a:lnTo>
                    <a:pt x="0" y="0"/>
                  </a:lnTo>
                  <a:lnTo>
                    <a:pt x="6" y="12"/>
                  </a:lnTo>
                  <a:lnTo>
                    <a:pt x="24" y="18"/>
                  </a:lnTo>
                  <a:close/>
                  <a:moveTo>
                    <a:pt x="24" y="18"/>
                  </a:moveTo>
                  <a:lnTo>
                    <a:pt x="24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89" name="Freeform 306"/>
            <p:cNvSpPr>
              <a:spLocks/>
            </p:cNvSpPr>
            <p:nvPr/>
          </p:nvSpPr>
          <p:spPr bwMode="auto">
            <a:xfrm>
              <a:off x="3995" y="2199"/>
              <a:ext cx="1" cy="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90" name="Freeform 307"/>
            <p:cNvSpPr>
              <a:spLocks/>
            </p:cNvSpPr>
            <p:nvPr/>
          </p:nvSpPr>
          <p:spPr bwMode="auto">
            <a:xfrm>
              <a:off x="4144" y="1990"/>
              <a:ext cx="42" cy="89"/>
            </a:xfrm>
            <a:custGeom>
              <a:avLst/>
              <a:gdLst>
                <a:gd name="T0" fmla="*/ 6 w 42"/>
                <a:gd name="T1" fmla="*/ 0 h 89"/>
                <a:gd name="T2" fmla="*/ 0 w 42"/>
                <a:gd name="T3" fmla="*/ 6 h 89"/>
                <a:gd name="T4" fmla="*/ 0 w 42"/>
                <a:gd name="T5" fmla="*/ 30 h 89"/>
                <a:gd name="T6" fmla="*/ 6 w 42"/>
                <a:gd name="T7" fmla="*/ 59 h 89"/>
                <a:gd name="T8" fmla="*/ 18 w 42"/>
                <a:gd name="T9" fmla="*/ 71 h 89"/>
                <a:gd name="T10" fmla="*/ 30 w 42"/>
                <a:gd name="T11" fmla="*/ 89 h 89"/>
                <a:gd name="T12" fmla="*/ 42 w 42"/>
                <a:gd name="T13" fmla="*/ 77 h 89"/>
                <a:gd name="T14" fmla="*/ 24 w 42"/>
                <a:gd name="T15" fmla="*/ 53 h 89"/>
                <a:gd name="T16" fmla="*/ 18 w 42"/>
                <a:gd name="T17" fmla="*/ 30 h 89"/>
                <a:gd name="T18" fmla="*/ 18 w 42"/>
                <a:gd name="T19" fmla="*/ 12 h 89"/>
                <a:gd name="T20" fmla="*/ 18 w 42"/>
                <a:gd name="T21" fmla="*/ 6 h 89"/>
                <a:gd name="T22" fmla="*/ 6 w 42"/>
                <a:gd name="T23" fmla="*/ 0 h 8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2" h="89">
                  <a:moveTo>
                    <a:pt x="6" y="0"/>
                  </a:moveTo>
                  <a:lnTo>
                    <a:pt x="0" y="6"/>
                  </a:lnTo>
                  <a:lnTo>
                    <a:pt x="0" y="30"/>
                  </a:lnTo>
                  <a:lnTo>
                    <a:pt x="6" y="59"/>
                  </a:lnTo>
                  <a:lnTo>
                    <a:pt x="18" y="71"/>
                  </a:lnTo>
                  <a:lnTo>
                    <a:pt x="30" y="89"/>
                  </a:lnTo>
                  <a:lnTo>
                    <a:pt x="42" y="77"/>
                  </a:lnTo>
                  <a:lnTo>
                    <a:pt x="24" y="53"/>
                  </a:lnTo>
                  <a:lnTo>
                    <a:pt x="18" y="30"/>
                  </a:lnTo>
                  <a:lnTo>
                    <a:pt x="18" y="12"/>
                  </a:lnTo>
                  <a:lnTo>
                    <a:pt x="18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91" name="Freeform 308"/>
            <p:cNvSpPr>
              <a:spLocks/>
            </p:cNvSpPr>
            <p:nvPr/>
          </p:nvSpPr>
          <p:spPr bwMode="auto">
            <a:xfrm>
              <a:off x="4665" y="3357"/>
              <a:ext cx="42" cy="36"/>
            </a:xfrm>
            <a:custGeom>
              <a:avLst/>
              <a:gdLst>
                <a:gd name="T0" fmla="*/ 0 w 42"/>
                <a:gd name="T1" fmla="*/ 18 h 36"/>
                <a:gd name="T2" fmla="*/ 6 w 42"/>
                <a:gd name="T3" fmla="*/ 6 h 36"/>
                <a:gd name="T4" fmla="*/ 24 w 42"/>
                <a:gd name="T5" fmla="*/ 0 h 36"/>
                <a:gd name="T6" fmla="*/ 36 w 42"/>
                <a:gd name="T7" fmla="*/ 6 h 36"/>
                <a:gd name="T8" fmla="*/ 42 w 42"/>
                <a:gd name="T9" fmla="*/ 18 h 36"/>
                <a:gd name="T10" fmla="*/ 36 w 42"/>
                <a:gd name="T11" fmla="*/ 30 h 36"/>
                <a:gd name="T12" fmla="*/ 24 w 42"/>
                <a:gd name="T13" fmla="*/ 36 h 36"/>
                <a:gd name="T14" fmla="*/ 6 w 42"/>
                <a:gd name="T15" fmla="*/ 30 h 36"/>
                <a:gd name="T16" fmla="*/ 0 w 42"/>
                <a:gd name="T17" fmla="*/ 18 h 36"/>
                <a:gd name="T18" fmla="*/ 0 w 42"/>
                <a:gd name="T19" fmla="*/ 18 h 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36">
                  <a:moveTo>
                    <a:pt x="0" y="18"/>
                  </a:moveTo>
                  <a:lnTo>
                    <a:pt x="6" y="6"/>
                  </a:lnTo>
                  <a:lnTo>
                    <a:pt x="24" y="0"/>
                  </a:lnTo>
                  <a:lnTo>
                    <a:pt x="36" y="6"/>
                  </a:lnTo>
                  <a:lnTo>
                    <a:pt x="42" y="18"/>
                  </a:lnTo>
                  <a:lnTo>
                    <a:pt x="36" y="30"/>
                  </a:lnTo>
                  <a:lnTo>
                    <a:pt x="24" y="36"/>
                  </a:lnTo>
                  <a:lnTo>
                    <a:pt x="6" y="3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92" name="Freeform 309"/>
            <p:cNvSpPr>
              <a:spLocks/>
            </p:cNvSpPr>
            <p:nvPr/>
          </p:nvSpPr>
          <p:spPr bwMode="auto">
            <a:xfrm>
              <a:off x="4665" y="3357"/>
              <a:ext cx="24" cy="18"/>
            </a:xfrm>
            <a:custGeom>
              <a:avLst/>
              <a:gdLst>
                <a:gd name="T0" fmla="*/ 0 w 24"/>
                <a:gd name="T1" fmla="*/ 18 h 18"/>
                <a:gd name="T2" fmla="*/ 6 w 24"/>
                <a:gd name="T3" fmla="*/ 6 h 18"/>
                <a:gd name="T4" fmla="*/ 24 w 24"/>
                <a:gd name="T5" fmla="*/ 0 h 18"/>
                <a:gd name="T6" fmla="*/ 24 w 24"/>
                <a:gd name="T7" fmla="*/ 0 h 18"/>
                <a:gd name="T8" fmla="*/ 6 w 24"/>
                <a:gd name="T9" fmla="*/ 6 h 18"/>
                <a:gd name="T10" fmla="*/ 0 w 24"/>
                <a:gd name="T11" fmla="*/ 18 h 18"/>
                <a:gd name="T12" fmla="*/ 0 w 24"/>
                <a:gd name="T13" fmla="*/ 18 h 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" h="18">
                  <a:moveTo>
                    <a:pt x="0" y="18"/>
                  </a:moveTo>
                  <a:lnTo>
                    <a:pt x="6" y="6"/>
                  </a:lnTo>
                  <a:lnTo>
                    <a:pt x="24" y="0"/>
                  </a:lnTo>
                  <a:lnTo>
                    <a:pt x="6" y="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93" name="Freeform 310"/>
            <p:cNvSpPr>
              <a:spLocks noEditPoints="1"/>
            </p:cNvSpPr>
            <p:nvPr/>
          </p:nvSpPr>
          <p:spPr bwMode="auto">
            <a:xfrm>
              <a:off x="4689" y="3357"/>
              <a:ext cx="18" cy="18"/>
            </a:xfrm>
            <a:custGeom>
              <a:avLst/>
              <a:gdLst>
                <a:gd name="T0" fmla="*/ 0 w 18"/>
                <a:gd name="T1" fmla="*/ 0 h 18"/>
                <a:gd name="T2" fmla="*/ 12 w 18"/>
                <a:gd name="T3" fmla="*/ 6 h 18"/>
                <a:gd name="T4" fmla="*/ 18 w 18"/>
                <a:gd name="T5" fmla="*/ 18 h 18"/>
                <a:gd name="T6" fmla="*/ 18 w 18"/>
                <a:gd name="T7" fmla="*/ 18 h 18"/>
                <a:gd name="T8" fmla="*/ 12 w 18"/>
                <a:gd name="T9" fmla="*/ 6 h 18"/>
                <a:gd name="T10" fmla="*/ 0 w 18"/>
                <a:gd name="T11" fmla="*/ 0 h 18"/>
                <a:gd name="T12" fmla="*/ 0 w 18"/>
                <a:gd name="T13" fmla="*/ 0 h 18"/>
                <a:gd name="T14" fmla="*/ 0 w 18"/>
                <a:gd name="T15" fmla="*/ 0 h 18"/>
                <a:gd name="T16" fmla="*/ 0 w 18"/>
                <a:gd name="T17" fmla="*/ 0 h 18"/>
                <a:gd name="T18" fmla="*/ 0 w 18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" h="18">
                  <a:moveTo>
                    <a:pt x="0" y="0"/>
                  </a:moveTo>
                  <a:lnTo>
                    <a:pt x="12" y="6"/>
                  </a:lnTo>
                  <a:lnTo>
                    <a:pt x="18" y="18"/>
                  </a:lnTo>
                  <a:lnTo>
                    <a:pt x="12" y="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94" name="Freeform 311"/>
            <p:cNvSpPr>
              <a:spLocks noEditPoints="1"/>
            </p:cNvSpPr>
            <p:nvPr/>
          </p:nvSpPr>
          <p:spPr bwMode="auto">
            <a:xfrm>
              <a:off x="4689" y="3375"/>
              <a:ext cx="18" cy="18"/>
            </a:xfrm>
            <a:custGeom>
              <a:avLst/>
              <a:gdLst>
                <a:gd name="T0" fmla="*/ 18 w 18"/>
                <a:gd name="T1" fmla="*/ 0 h 18"/>
                <a:gd name="T2" fmla="*/ 12 w 18"/>
                <a:gd name="T3" fmla="*/ 12 h 18"/>
                <a:gd name="T4" fmla="*/ 0 w 18"/>
                <a:gd name="T5" fmla="*/ 18 h 18"/>
                <a:gd name="T6" fmla="*/ 0 w 18"/>
                <a:gd name="T7" fmla="*/ 18 h 18"/>
                <a:gd name="T8" fmla="*/ 12 w 18"/>
                <a:gd name="T9" fmla="*/ 12 h 18"/>
                <a:gd name="T10" fmla="*/ 18 w 18"/>
                <a:gd name="T11" fmla="*/ 0 h 18"/>
                <a:gd name="T12" fmla="*/ 18 w 18"/>
                <a:gd name="T13" fmla="*/ 0 h 18"/>
                <a:gd name="T14" fmla="*/ 18 w 18"/>
                <a:gd name="T15" fmla="*/ 0 h 18"/>
                <a:gd name="T16" fmla="*/ 18 w 18"/>
                <a:gd name="T17" fmla="*/ 0 h 18"/>
                <a:gd name="T18" fmla="*/ 18 w 18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" h="18">
                  <a:moveTo>
                    <a:pt x="18" y="0"/>
                  </a:moveTo>
                  <a:lnTo>
                    <a:pt x="12" y="12"/>
                  </a:lnTo>
                  <a:lnTo>
                    <a:pt x="0" y="18"/>
                  </a:lnTo>
                  <a:lnTo>
                    <a:pt x="12" y="12"/>
                  </a:lnTo>
                  <a:lnTo>
                    <a:pt x="18" y="0"/>
                  </a:lnTo>
                  <a:close/>
                  <a:moveTo>
                    <a:pt x="18" y="0"/>
                  </a:move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95" name="Freeform 312"/>
            <p:cNvSpPr>
              <a:spLocks noEditPoints="1"/>
            </p:cNvSpPr>
            <p:nvPr/>
          </p:nvSpPr>
          <p:spPr bwMode="auto">
            <a:xfrm>
              <a:off x="4665" y="3375"/>
              <a:ext cx="24" cy="18"/>
            </a:xfrm>
            <a:custGeom>
              <a:avLst/>
              <a:gdLst>
                <a:gd name="T0" fmla="*/ 24 w 24"/>
                <a:gd name="T1" fmla="*/ 18 h 18"/>
                <a:gd name="T2" fmla="*/ 6 w 24"/>
                <a:gd name="T3" fmla="*/ 12 h 18"/>
                <a:gd name="T4" fmla="*/ 0 w 24"/>
                <a:gd name="T5" fmla="*/ 0 h 18"/>
                <a:gd name="T6" fmla="*/ 0 w 24"/>
                <a:gd name="T7" fmla="*/ 0 h 18"/>
                <a:gd name="T8" fmla="*/ 6 w 24"/>
                <a:gd name="T9" fmla="*/ 12 h 18"/>
                <a:gd name="T10" fmla="*/ 24 w 24"/>
                <a:gd name="T11" fmla="*/ 18 h 18"/>
                <a:gd name="T12" fmla="*/ 24 w 24"/>
                <a:gd name="T13" fmla="*/ 18 h 18"/>
                <a:gd name="T14" fmla="*/ 24 w 24"/>
                <a:gd name="T15" fmla="*/ 18 h 18"/>
                <a:gd name="T16" fmla="*/ 24 w 24"/>
                <a:gd name="T17" fmla="*/ 18 h 18"/>
                <a:gd name="T18" fmla="*/ 24 w 24"/>
                <a:gd name="T19" fmla="*/ 18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8">
                  <a:moveTo>
                    <a:pt x="24" y="18"/>
                  </a:moveTo>
                  <a:lnTo>
                    <a:pt x="6" y="12"/>
                  </a:lnTo>
                  <a:lnTo>
                    <a:pt x="0" y="0"/>
                  </a:lnTo>
                  <a:lnTo>
                    <a:pt x="6" y="12"/>
                  </a:lnTo>
                  <a:lnTo>
                    <a:pt x="24" y="18"/>
                  </a:lnTo>
                  <a:close/>
                  <a:moveTo>
                    <a:pt x="24" y="18"/>
                  </a:moveTo>
                  <a:lnTo>
                    <a:pt x="24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96" name="Freeform 313"/>
            <p:cNvSpPr>
              <a:spLocks/>
            </p:cNvSpPr>
            <p:nvPr/>
          </p:nvSpPr>
          <p:spPr bwMode="auto">
            <a:xfrm>
              <a:off x="4665" y="3375"/>
              <a:ext cx="1" cy="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09562" name="Rectangle 314"/>
          <p:cNvSpPr>
            <a:spLocks noChangeArrowheads="1"/>
          </p:cNvSpPr>
          <p:nvPr/>
        </p:nvSpPr>
        <p:spPr bwMode="auto">
          <a:xfrm>
            <a:off x="7769225" y="38100"/>
            <a:ext cx="30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en-US" altLang="zh-CN" i="1">
                <a:solidFill>
                  <a:srgbClr val="FFFF00"/>
                </a:solidFill>
                <a:ea typeface="楷体_GB2312" pitchFamily="49" charset="-122"/>
              </a:rPr>
              <a:t>z</a:t>
            </a:r>
          </a:p>
        </p:txBody>
      </p:sp>
      <p:sp>
        <p:nvSpPr>
          <p:cNvPr id="309563" name="Rectangle 315"/>
          <p:cNvSpPr>
            <a:spLocks noChangeArrowheads="1"/>
          </p:cNvSpPr>
          <p:nvPr/>
        </p:nvSpPr>
        <p:spPr bwMode="auto">
          <a:xfrm>
            <a:off x="7850188" y="4365625"/>
            <a:ext cx="4556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en-US" altLang="zh-CN" i="1">
                <a:solidFill>
                  <a:srgbClr val="FFFF00"/>
                </a:solidFill>
                <a:ea typeface="楷体_GB2312" pitchFamily="49" charset="-122"/>
              </a:rPr>
              <a:t>M</a:t>
            </a:r>
          </a:p>
        </p:txBody>
      </p:sp>
      <p:sp>
        <p:nvSpPr>
          <p:cNvPr id="309564" name="Rectangle 316"/>
          <p:cNvSpPr>
            <a:spLocks noChangeArrowheads="1"/>
          </p:cNvSpPr>
          <p:nvPr/>
        </p:nvSpPr>
        <p:spPr bwMode="auto">
          <a:xfrm>
            <a:off x="6932613" y="1673225"/>
            <a:ext cx="3032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en-US" altLang="zh-CN" i="1">
                <a:solidFill>
                  <a:srgbClr val="FFFF00"/>
                </a:solidFill>
                <a:ea typeface="楷体_GB2312" pitchFamily="49" charset="-122"/>
              </a:rPr>
              <a:t>I</a:t>
            </a:r>
          </a:p>
        </p:txBody>
      </p:sp>
      <p:sp>
        <p:nvSpPr>
          <p:cNvPr id="309565" name="Rectangle 317"/>
          <p:cNvSpPr>
            <a:spLocks noChangeArrowheads="1"/>
          </p:cNvSpPr>
          <p:nvPr/>
        </p:nvSpPr>
        <p:spPr bwMode="auto">
          <a:xfrm>
            <a:off x="7334250" y="4438650"/>
            <a:ext cx="550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en-US" altLang="zh-CN" i="1">
                <a:solidFill>
                  <a:srgbClr val="FFFF00"/>
                </a:solidFill>
                <a:ea typeface="楷体_GB2312" pitchFamily="49" charset="-122"/>
              </a:rPr>
              <a:t>II</a:t>
            </a:r>
          </a:p>
        </p:txBody>
      </p:sp>
      <p:sp>
        <p:nvSpPr>
          <p:cNvPr id="309566" name="Rectangle 318"/>
          <p:cNvSpPr>
            <a:spLocks noChangeArrowheads="1"/>
          </p:cNvSpPr>
          <p:nvPr/>
        </p:nvSpPr>
        <p:spPr bwMode="auto">
          <a:xfrm>
            <a:off x="7469188" y="2071688"/>
            <a:ext cx="342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en-US" altLang="zh-CN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</a:t>
            </a:r>
            <a:endParaRPr kumimoji="0" lang="en-US" altLang="zh-CN">
              <a:solidFill>
                <a:srgbClr val="FFFF00"/>
              </a:solidFill>
              <a:ea typeface="楷体_GB2312" pitchFamily="49" charset="-122"/>
            </a:endParaRPr>
          </a:p>
        </p:txBody>
      </p:sp>
      <p:sp>
        <p:nvSpPr>
          <p:cNvPr id="309568" name="Text Box 320"/>
          <p:cNvSpPr txBox="1">
            <a:spLocks noChangeArrowheads="1"/>
          </p:cNvSpPr>
          <p:nvPr/>
        </p:nvSpPr>
        <p:spPr bwMode="auto">
          <a:xfrm>
            <a:off x="1116013" y="1196975"/>
            <a:ext cx="1447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zh-CN" altLang="en-US">
                <a:solidFill>
                  <a:srgbClr val="66FFFF"/>
                </a:solidFill>
                <a:ea typeface="楷体_GB2312" pitchFamily="49" charset="-122"/>
              </a:rPr>
              <a:t>角坐标</a:t>
            </a:r>
          </a:p>
        </p:txBody>
      </p:sp>
      <p:sp>
        <p:nvSpPr>
          <p:cNvPr id="309569" name="Rectangle 321"/>
          <p:cNvSpPr>
            <a:spLocks noChangeArrowheads="1"/>
          </p:cNvSpPr>
          <p:nvPr/>
        </p:nvSpPr>
        <p:spPr bwMode="auto">
          <a:xfrm>
            <a:off x="1116013" y="1916113"/>
            <a:ext cx="1447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66FFFF"/>
                </a:solidFill>
                <a:ea typeface="楷体_GB2312" pitchFamily="49" charset="-122"/>
              </a:rPr>
              <a:t>角速度</a:t>
            </a:r>
          </a:p>
        </p:txBody>
      </p:sp>
      <p:sp>
        <p:nvSpPr>
          <p:cNvPr id="309570" name="Rectangle 322"/>
          <p:cNvSpPr>
            <a:spLocks noChangeArrowheads="1"/>
          </p:cNvSpPr>
          <p:nvPr/>
        </p:nvSpPr>
        <p:spPr bwMode="auto">
          <a:xfrm>
            <a:off x="1116013" y="2708275"/>
            <a:ext cx="1409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66FFFF"/>
                </a:solidFill>
                <a:ea typeface="楷体_GB2312" pitchFamily="49" charset="-122"/>
              </a:rPr>
              <a:t>角加速度</a:t>
            </a:r>
          </a:p>
        </p:txBody>
      </p:sp>
      <p:sp>
        <p:nvSpPr>
          <p:cNvPr id="309571" name="Rectangle 323"/>
          <p:cNvSpPr>
            <a:spLocks noChangeArrowheads="1"/>
          </p:cNvSpPr>
          <p:nvPr/>
        </p:nvSpPr>
        <p:spPr bwMode="auto">
          <a:xfrm>
            <a:off x="552450" y="260350"/>
            <a:ext cx="5507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en-US" altLang="zh-CN">
                <a:solidFill>
                  <a:srgbClr val="FFFF00"/>
                </a:solidFill>
                <a:ea typeface="楷体_GB2312" pitchFamily="49" charset="-122"/>
              </a:rPr>
              <a:t>1. </a:t>
            </a:r>
            <a:r>
              <a:rPr kumimoji="0" lang="zh-CN" altLang="en-US">
                <a:solidFill>
                  <a:srgbClr val="FFFF00"/>
                </a:solidFill>
                <a:ea typeface="楷体_GB2312" pitchFamily="49" charset="-122"/>
              </a:rPr>
              <a:t>描述刚体绕定轴转动的角量</a:t>
            </a:r>
            <a:endParaRPr kumimoji="0" lang="zh-CN" altLang="en-US" b="0">
              <a:solidFill>
                <a:srgbClr val="FFFF00"/>
              </a:solidFill>
              <a:ea typeface="楷体_GB2312" pitchFamily="49" charset="-122"/>
            </a:endParaRPr>
          </a:p>
        </p:txBody>
      </p:sp>
      <p:sp>
        <p:nvSpPr>
          <p:cNvPr id="309572" name="AutoShape 324"/>
          <p:cNvSpPr>
            <a:spLocks noChangeArrowheads="1"/>
          </p:cNvSpPr>
          <p:nvPr/>
        </p:nvSpPr>
        <p:spPr bwMode="auto">
          <a:xfrm rot="16225073" flipV="1">
            <a:off x="6104731" y="2848769"/>
            <a:ext cx="3241675" cy="649288"/>
          </a:xfrm>
          <a:prstGeom prst="parallelogram">
            <a:avLst>
              <a:gd name="adj" fmla="val 124817"/>
            </a:avLst>
          </a:prstGeom>
          <a:solidFill>
            <a:srgbClr val="003366">
              <a:alpha val="32156"/>
            </a:srgb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309573" name="Object 325"/>
          <p:cNvGraphicFramePr>
            <a:graphicFrameLocks noChangeAspect="1"/>
          </p:cNvGraphicFramePr>
          <p:nvPr/>
        </p:nvGraphicFramePr>
        <p:xfrm>
          <a:off x="3821113" y="5141913"/>
          <a:ext cx="866775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15" name="公式" r:id="rId11" imgW="257254" imgH="47508" progId="Equation.3">
                  <p:embed/>
                </p:oleObj>
              </mc:Choice>
              <mc:Fallback>
                <p:oleObj name="公式" r:id="rId11" imgW="257254" imgH="47508" progId="Equation.3">
                  <p:embed/>
                  <p:pic>
                    <p:nvPicPr>
                      <p:cNvPr id="0" name="Object 3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1113" y="5141913"/>
                        <a:ext cx="866775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575" name="Text Box 327"/>
          <p:cNvSpPr txBox="1">
            <a:spLocks noChangeArrowheads="1"/>
          </p:cNvSpPr>
          <p:nvPr/>
        </p:nvSpPr>
        <p:spPr bwMode="auto">
          <a:xfrm>
            <a:off x="3157538" y="5068888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当</a:t>
            </a:r>
            <a:endParaRPr kumimoji="0" lang="zh-CN" altLang="en-US" b="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309576" name="AutoShape 328"/>
          <p:cNvSpPr>
            <a:spLocks noChangeArrowheads="1"/>
          </p:cNvSpPr>
          <p:nvPr/>
        </p:nvSpPr>
        <p:spPr bwMode="auto">
          <a:xfrm>
            <a:off x="4689475" y="5284788"/>
            <a:ext cx="501650" cy="128587"/>
          </a:xfrm>
          <a:prstGeom prst="rightArrow">
            <a:avLst>
              <a:gd name="adj1" fmla="val 50000"/>
              <a:gd name="adj2" fmla="val 192082"/>
            </a:avLst>
          </a:prstGeom>
          <a:solidFill>
            <a:srgbClr val="9966FF">
              <a:alpha val="56078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09577" name="Text Box 329"/>
          <p:cNvSpPr txBox="1">
            <a:spLocks noChangeArrowheads="1"/>
          </p:cNvSpPr>
          <p:nvPr/>
        </p:nvSpPr>
        <p:spPr bwMode="auto">
          <a:xfrm>
            <a:off x="4140200" y="6237288"/>
            <a:ext cx="4927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与质点的匀加速直线运动公式相象</a:t>
            </a:r>
          </a:p>
        </p:txBody>
      </p:sp>
      <p:graphicFrame>
        <p:nvGraphicFramePr>
          <p:cNvPr id="10263" name="对象 5"/>
          <p:cNvGraphicFramePr>
            <a:graphicFrameLocks noChangeAspect="1"/>
          </p:cNvGraphicFramePr>
          <p:nvPr/>
        </p:nvGraphicFramePr>
        <p:xfrm>
          <a:off x="539750" y="4152900"/>
          <a:ext cx="2738438" cy="230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16" name="Equation" r:id="rId13" imgW="1200157" imgH="1000104" progId="Equation.DSMT4">
                  <p:embed/>
                </p:oleObj>
              </mc:Choice>
              <mc:Fallback>
                <p:oleObj name="Equation" r:id="rId13" imgW="1200157" imgH="1000104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4152900"/>
                        <a:ext cx="2738438" cy="2300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1" name="Rectangle 323"/>
          <p:cNvSpPr>
            <a:spLocks noChangeArrowheads="1"/>
          </p:cNvSpPr>
          <p:nvPr/>
        </p:nvSpPr>
        <p:spPr bwMode="auto">
          <a:xfrm>
            <a:off x="863600" y="739775"/>
            <a:ext cx="5507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zh-CN" altLang="en-US" dirty="0">
                <a:solidFill>
                  <a:srgbClr val="FFFF00"/>
                </a:solidFill>
                <a:ea typeface="楷体_GB2312" pitchFamily="49" charset="-122"/>
              </a:rPr>
              <a:t>绕定轴转动的刚体只有</a:t>
            </a:r>
            <a:r>
              <a:rPr kumimoji="0" lang="zh-CN" altLang="en-US" dirty="0">
                <a:solidFill>
                  <a:srgbClr val="00FFFF"/>
                </a:solidFill>
                <a:ea typeface="楷体_GB2312" pitchFamily="49" charset="-122"/>
              </a:rPr>
              <a:t>一个自由度</a:t>
            </a:r>
            <a:endParaRPr kumimoji="0" lang="zh-CN" altLang="en-US" b="0" dirty="0">
              <a:solidFill>
                <a:srgbClr val="00FFFF"/>
              </a:solidFill>
              <a:ea typeface="楷体_GB2312" pitchFamily="49" charset="-122"/>
            </a:endParaRPr>
          </a:p>
        </p:txBody>
      </p:sp>
      <p:sp>
        <p:nvSpPr>
          <p:cNvPr id="332" name="Text Box 324"/>
          <p:cNvSpPr txBox="1">
            <a:spLocks noChangeArrowheads="1"/>
          </p:cNvSpPr>
          <p:nvPr/>
        </p:nvSpPr>
        <p:spPr bwMode="auto">
          <a:xfrm>
            <a:off x="4572000" y="1177925"/>
            <a:ext cx="2232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运动学方程</a:t>
            </a:r>
            <a:r>
              <a:rPr lang="en-US" altLang="zh-CN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endParaRPr lang="en-US" altLang="zh-CN">
              <a:solidFill>
                <a:srgbClr val="66FF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33" name="Text Box 330"/>
          <p:cNvSpPr txBox="1">
            <a:spLocks noChangeArrowheads="1"/>
          </p:cNvSpPr>
          <p:nvPr/>
        </p:nvSpPr>
        <p:spPr bwMode="auto">
          <a:xfrm>
            <a:off x="635000" y="3278188"/>
            <a:ext cx="5449888" cy="831850"/>
          </a:xfrm>
          <a:prstGeom prst="rect">
            <a:avLst/>
          </a:prstGeom>
          <a:solidFill>
            <a:srgbClr val="00CC99">
              <a:alpha val="2313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刚体绕定轴转动可归结为其上任一质元绕该轴的转动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5214938" y="4365625"/>
          <a:ext cx="3201987" cy="193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17" name="Equation" r:id="rId15" imgW="1511300" imgH="914400" progId="Equation.DSMT4">
                  <p:embed/>
                </p:oleObj>
              </mc:Choice>
              <mc:Fallback>
                <p:oleObj name="Equation" r:id="rId15" imgW="1511300" imgH="91440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4938" y="4365625"/>
                        <a:ext cx="3201987" cy="193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9146" y="5061675"/>
            <a:ext cx="8027987" cy="17144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9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9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9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9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09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9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09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09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09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09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09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09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09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09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09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0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0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09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309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309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309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250" grpId="0" animBg="1"/>
      <p:bldP spid="309562" grpId="0" autoUpdateAnimBg="0"/>
      <p:bldP spid="309563" grpId="0" autoUpdateAnimBg="0"/>
      <p:bldP spid="309564" grpId="0" autoUpdateAnimBg="0"/>
      <p:bldP spid="309565" grpId="0" autoUpdateAnimBg="0"/>
      <p:bldP spid="309566" grpId="0" autoUpdateAnimBg="0"/>
      <p:bldP spid="309568" grpId="0" autoUpdateAnimBg="0"/>
      <p:bldP spid="309569" grpId="0" autoUpdateAnimBg="0"/>
      <p:bldP spid="309570" grpId="0" autoUpdateAnimBg="0"/>
      <p:bldP spid="309571" grpId="0" autoUpdateAnimBg="0"/>
      <p:bldP spid="309572" grpId="0" animBg="1"/>
      <p:bldP spid="309575" grpId="0" autoUpdateAnimBg="0"/>
      <p:bldP spid="309576" grpId="0" animBg="1"/>
      <p:bldP spid="309577" grpId="0" autoUpdateAnimBg="0"/>
      <p:bldP spid="331" grpId="0" autoUpdateAnimBg="0"/>
      <p:bldP spid="332" grpId="0"/>
      <p:bldP spid="333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/>
          <p:cNvSpPr>
            <a:spLocks noChangeArrowheads="1"/>
          </p:cNvSpPr>
          <p:nvPr/>
        </p:nvSpPr>
        <p:spPr bwMode="auto">
          <a:xfrm>
            <a:off x="1403350" y="2133600"/>
            <a:ext cx="2160588" cy="1763713"/>
          </a:xfrm>
          <a:prstGeom prst="rect">
            <a:avLst/>
          </a:prstGeom>
          <a:solidFill>
            <a:srgbClr val="333333"/>
          </a:solidFill>
          <a:ln w="1905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10275" name="Text Box 3"/>
          <p:cNvSpPr txBox="1">
            <a:spLocks noChangeArrowheads="1"/>
          </p:cNvSpPr>
          <p:nvPr/>
        </p:nvSpPr>
        <p:spPr bwMode="auto">
          <a:xfrm>
            <a:off x="539750" y="476250"/>
            <a:ext cx="675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>
                <a:solidFill>
                  <a:srgbClr val="FFFF00"/>
                </a:solidFill>
                <a:ea typeface="楷体_GB2312" pitchFamily="49" charset="-122"/>
              </a:rPr>
              <a:t>2. </a:t>
            </a:r>
            <a:r>
              <a:rPr kumimoji="0" lang="zh-CN" altLang="en-US">
                <a:solidFill>
                  <a:srgbClr val="FFFF00"/>
                </a:solidFill>
                <a:ea typeface="楷体_GB2312" pitchFamily="49" charset="-122"/>
              </a:rPr>
              <a:t>定轴转动刚体上各点的速度和加速度</a:t>
            </a:r>
          </a:p>
        </p:txBody>
      </p:sp>
      <p:graphicFrame>
        <p:nvGraphicFramePr>
          <p:cNvPr id="310276" name="Object 4"/>
          <p:cNvGraphicFramePr>
            <a:graphicFrameLocks/>
          </p:cNvGraphicFramePr>
          <p:nvPr/>
        </p:nvGraphicFramePr>
        <p:xfrm>
          <a:off x="1612900" y="2246313"/>
          <a:ext cx="993775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1" name="公式" r:id="rId3" imgW="971517" imgH="180855" progId="Equation.3">
                  <p:embed/>
                </p:oleObj>
              </mc:Choice>
              <mc:Fallback>
                <p:oleObj name="公式" r:id="rId3" imgW="971517" imgH="180855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2246313"/>
                        <a:ext cx="993775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0277" name="Object 5"/>
          <p:cNvGraphicFramePr>
            <a:graphicFrameLocks/>
          </p:cNvGraphicFramePr>
          <p:nvPr/>
        </p:nvGraphicFramePr>
        <p:xfrm>
          <a:off x="1493838" y="2638425"/>
          <a:ext cx="1211262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2" name="Equation" r:id="rId5" imgW="1209605" imgH="352533" progId="Equation.3">
                  <p:embed/>
                </p:oleObj>
              </mc:Choice>
              <mc:Fallback>
                <p:oleObj name="Equation" r:id="rId5" imgW="1209605" imgH="352533" progId="Equation.3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3838" y="2638425"/>
                        <a:ext cx="1211262" cy="43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0278" name="Object 6"/>
          <p:cNvGraphicFramePr>
            <a:graphicFrameLocks/>
          </p:cNvGraphicFramePr>
          <p:nvPr/>
        </p:nvGraphicFramePr>
        <p:xfrm>
          <a:off x="1493838" y="3059113"/>
          <a:ext cx="182880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3" name="公式" r:id="rId7" imgW="1895525" imgH="695349" progId="Equation.3">
                  <p:embed/>
                </p:oleObj>
              </mc:Choice>
              <mc:Fallback>
                <p:oleObj name="公式" r:id="rId7" imgW="1895525" imgH="695349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3838" y="3059113"/>
                        <a:ext cx="1828800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0279" name="Text Box 7"/>
          <p:cNvSpPr txBox="1">
            <a:spLocks noChangeArrowheads="1"/>
          </p:cNvSpPr>
          <p:nvPr/>
        </p:nvSpPr>
        <p:spPr bwMode="auto">
          <a:xfrm>
            <a:off x="7289800" y="4983163"/>
            <a:ext cx="990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定轴</a:t>
            </a:r>
          </a:p>
        </p:txBody>
      </p:sp>
      <p:sp>
        <p:nvSpPr>
          <p:cNvPr id="310280" name="Text Box 8"/>
          <p:cNvSpPr txBox="1">
            <a:spLocks noChangeArrowheads="1"/>
          </p:cNvSpPr>
          <p:nvPr/>
        </p:nvSpPr>
        <p:spPr bwMode="auto">
          <a:xfrm>
            <a:off x="7445375" y="2590800"/>
            <a:ext cx="558800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en-US" altLang="zh-CN" i="1">
                <a:solidFill>
                  <a:srgbClr val="FFFF99"/>
                </a:solidFill>
                <a:ea typeface="楷体_GB2312" pitchFamily="49" charset="-122"/>
              </a:rPr>
              <a:t>P</a:t>
            </a:r>
            <a:endParaRPr kumimoji="0" lang="en-US" altLang="zh-CN" i="1">
              <a:solidFill>
                <a:srgbClr val="FF00FF"/>
              </a:solidFill>
              <a:ea typeface="楷体_GB2312" pitchFamily="49" charset="-122"/>
            </a:endParaRPr>
          </a:p>
        </p:txBody>
      </p:sp>
      <p:sp>
        <p:nvSpPr>
          <p:cNvPr id="310281" name="Text Box 9"/>
          <p:cNvSpPr txBox="1">
            <a:spLocks noChangeArrowheads="1"/>
          </p:cNvSpPr>
          <p:nvPr/>
        </p:nvSpPr>
        <p:spPr bwMode="auto">
          <a:xfrm>
            <a:off x="6323013" y="4025900"/>
            <a:ext cx="847725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en-US" altLang="zh-CN">
                <a:solidFill>
                  <a:srgbClr val="FFFFFF"/>
                </a:solidFill>
                <a:ea typeface="楷体_GB2312" pitchFamily="49" charset="-122"/>
              </a:rPr>
              <a:t>×</a:t>
            </a:r>
          </a:p>
        </p:txBody>
      </p:sp>
      <p:sp>
        <p:nvSpPr>
          <p:cNvPr id="310282" name="Text Box 10"/>
          <p:cNvSpPr txBox="1">
            <a:spLocks noChangeArrowheads="1"/>
          </p:cNvSpPr>
          <p:nvPr/>
        </p:nvSpPr>
        <p:spPr bwMode="auto">
          <a:xfrm>
            <a:off x="6680200" y="1535113"/>
            <a:ext cx="1019175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en-US" altLang="zh-CN" b="0" i="1">
                <a:solidFill>
                  <a:srgbClr val="FFFF00"/>
                </a:solidFill>
                <a:ea typeface="楷体_GB2312" pitchFamily="49" charset="-122"/>
              </a:rPr>
              <a:t>ω,</a:t>
            </a:r>
            <a:r>
              <a:rPr kumimoji="0" lang="en-US" altLang="zh-CN" b="0" i="1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</a:t>
            </a:r>
            <a:endParaRPr kumimoji="0" lang="en-US" altLang="zh-CN" b="0" i="1">
              <a:solidFill>
                <a:srgbClr val="FFFF00"/>
              </a:solidFill>
              <a:ea typeface="楷体_GB2312" pitchFamily="49" charset="-122"/>
            </a:endParaRPr>
          </a:p>
        </p:txBody>
      </p:sp>
      <p:sp>
        <p:nvSpPr>
          <p:cNvPr id="310283" name="Line 11"/>
          <p:cNvSpPr>
            <a:spLocks noChangeShapeType="1"/>
          </p:cNvSpPr>
          <p:nvPr/>
        </p:nvSpPr>
        <p:spPr bwMode="auto">
          <a:xfrm flipV="1">
            <a:off x="6578600" y="2916238"/>
            <a:ext cx="788988" cy="1355725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0284" name="Line 12"/>
          <p:cNvSpPr>
            <a:spLocks noChangeShapeType="1"/>
          </p:cNvSpPr>
          <p:nvPr/>
        </p:nvSpPr>
        <p:spPr bwMode="auto">
          <a:xfrm rot="1503001" flipH="1" flipV="1">
            <a:off x="5707063" y="1804988"/>
            <a:ext cx="1730375" cy="3581400"/>
          </a:xfrm>
          <a:prstGeom prst="lin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0285" name="Oval 13"/>
          <p:cNvSpPr>
            <a:spLocks noChangeArrowheads="1"/>
          </p:cNvSpPr>
          <p:nvPr/>
        </p:nvSpPr>
        <p:spPr bwMode="auto">
          <a:xfrm rot="6145">
            <a:off x="5581650" y="2671763"/>
            <a:ext cx="1987550" cy="998537"/>
          </a:xfrm>
          <a:prstGeom prst="ellipse">
            <a:avLst/>
          </a:prstGeom>
          <a:noFill/>
          <a:ln w="28575">
            <a:solidFill>
              <a:schemeClr val="accent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10286" name="Freeform 14"/>
          <p:cNvSpPr>
            <a:spLocks/>
          </p:cNvSpPr>
          <p:nvPr/>
        </p:nvSpPr>
        <p:spPr bwMode="auto">
          <a:xfrm>
            <a:off x="5105400" y="2398713"/>
            <a:ext cx="3268663" cy="2527300"/>
          </a:xfrm>
          <a:custGeom>
            <a:avLst/>
            <a:gdLst>
              <a:gd name="T0" fmla="*/ 2147483646 w 2059"/>
              <a:gd name="T1" fmla="*/ 2147483646 h 1592"/>
              <a:gd name="T2" fmla="*/ 2147483646 w 2059"/>
              <a:gd name="T3" fmla="*/ 2147483646 h 1592"/>
              <a:gd name="T4" fmla="*/ 2147483646 w 2059"/>
              <a:gd name="T5" fmla="*/ 2147483646 h 1592"/>
              <a:gd name="T6" fmla="*/ 2147483646 w 2059"/>
              <a:gd name="T7" fmla="*/ 2147483646 h 1592"/>
              <a:gd name="T8" fmla="*/ 2147483646 w 2059"/>
              <a:gd name="T9" fmla="*/ 2147483646 h 1592"/>
              <a:gd name="T10" fmla="*/ 2147483646 w 2059"/>
              <a:gd name="T11" fmla="*/ 2147483646 h 1592"/>
              <a:gd name="T12" fmla="*/ 2147483646 w 2059"/>
              <a:gd name="T13" fmla="*/ 2147483646 h 1592"/>
              <a:gd name="T14" fmla="*/ 2147483646 w 2059"/>
              <a:gd name="T15" fmla="*/ 2147483646 h 1592"/>
              <a:gd name="T16" fmla="*/ 2147483646 w 2059"/>
              <a:gd name="T17" fmla="*/ 2147483646 h 1592"/>
              <a:gd name="T18" fmla="*/ 2147483646 w 2059"/>
              <a:gd name="T19" fmla="*/ 2147483646 h 1592"/>
              <a:gd name="T20" fmla="*/ 2147483646 w 2059"/>
              <a:gd name="T21" fmla="*/ 2147483646 h 1592"/>
              <a:gd name="T22" fmla="*/ 2147483646 w 2059"/>
              <a:gd name="T23" fmla="*/ 2147483646 h 1592"/>
              <a:gd name="T24" fmla="*/ 2147483646 w 2059"/>
              <a:gd name="T25" fmla="*/ 2147483646 h 159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059" h="1592">
                <a:moveTo>
                  <a:pt x="811" y="1444"/>
                </a:moveTo>
                <a:cubicBezTo>
                  <a:pt x="657" y="1386"/>
                  <a:pt x="354" y="1358"/>
                  <a:pt x="222" y="1235"/>
                </a:cubicBezTo>
                <a:cubicBezTo>
                  <a:pt x="89" y="1114"/>
                  <a:pt x="29" y="890"/>
                  <a:pt x="15" y="712"/>
                </a:cubicBezTo>
                <a:cubicBezTo>
                  <a:pt x="1" y="534"/>
                  <a:pt x="0" y="278"/>
                  <a:pt x="135" y="167"/>
                </a:cubicBezTo>
                <a:cubicBezTo>
                  <a:pt x="270" y="56"/>
                  <a:pt x="652" y="67"/>
                  <a:pt x="827" y="44"/>
                </a:cubicBezTo>
                <a:cubicBezTo>
                  <a:pt x="1002" y="21"/>
                  <a:pt x="1029" y="0"/>
                  <a:pt x="1186" y="31"/>
                </a:cubicBezTo>
                <a:cubicBezTo>
                  <a:pt x="1344" y="62"/>
                  <a:pt x="1632" y="133"/>
                  <a:pt x="1771" y="228"/>
                </a:cubicBezTo>
                <a:cubicBezTo>
                  <a:pt x="1911" y="324"/>
                  <a:pt x="1994" y="503"/>
                  <a:pt x="2027" y="605"/>
                </a:cubicBezTo>
                <a:cubicBezTo>
                  <a:pt x="2059" y="706"/>
                  <a:pt x="2022" y="778"/>
                  <a:pt x="1965" y="842"/>
                </a:cubicBezTo>
                <a:cubicBezTo>
                  <a:pt x="1908" y="906"/>
                  <a:pt x="1760" y="892"/>
                  <a:pt x="1683" y="986"/>
                </a:cubicBezTo>
                <a:cubicBezTo>
                  <a:pt x="1605" y="1080"/>
                  <a:pt x="1586" y="1304"/>
                  <a:pt x="1496" y="1403"/>
                </a:cubicBezTo>
                <a:cubicBezTo>
                  <a:pt x="1408" y="1502"/>
                  <a:pt x="1265" y="1573"/>
                  <a:pt x="1149" y="1583"/>
                </a:cubicBezTo>
                <a:cubicBezTo>
                  <a:pt x="1032" y="1592"/>
                  <a:pt x="965" y="1502"/>
                  <a:pt x="811" y="1444"/>
                </a:cubicBezTo>
                <a:close/>
              </a:path>
            </a:pathLst>
          </a:custGeom>
          <a:noFill/>
          <a:ln w="38100" cmpd="sng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0287" name="Line 15"/>
          <p:cNvSpPr>
            <a:spLocks noChangeShapeType="1"/>
          </p:cNvSpPr>
          <p:nvPr/>
        </p:nvSpPr>
        <p:spPr bwMode="auto">
          <a:xfrm rot="1505116" flipV="1">
            <a:off x="6651625" y="2746375"/>
            <a:ext cx="671513" cy="619125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0288" name="Line 16"/>
          <p:cNvSpPr>
            <a:spLocks noChangeShapeType="1"/>
          </p:cNvSpPr>
          <p:nvPr/>
        </p:nvSpPr>
        <p:spPr bwMode="auto">
          <a:xfrm rot="1499590" flipH="1" flipV="1">
            <a:off x="6780213" y="2397125"/>
            <a:ext cx="760412" cy="38258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0289" name="Text Box 17"/>
          <p:cNvSpPr txBox="1">
            <a:spLocks noChangeArrowheads="1"/>
          </p:cNvSpPr>
          <p:nvPr/>
        </p:nvSpPr>
        <p:spPr bwMode="auto">
          <a:xfrm>
            <a:off x="5340350" y="3778250"/>
            <a:ext cx="911225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zh-CN" altLang="en-US">
                <a:solidFill>
                  <a:srgbClr val="00FF00"/>
                </a:solidFill>
                <a:ea typeface="楷体_GB2312" pitchFamily="49" charset="-122"/>
              </a:rPr>
              <a:t>刚体</a:t>
            </a:r>
          </a:p>
        </p:txBody>
      </p:sp>
      <p:sp>
        <p:nvSpPr>
          <p:cNvPr id="310290" name="Text Box 18"/>
          <p:cNvSpPr txBox="1">
            <a:spLocks noChangeArrowheads="1"/>
          </p:cNvSpPr>
          <p:nvPr/>
        </p:nvSpPr>
        <p:spPr bwMode="auto">
          <a:xfrm>
            <a:off x="7196138" y="2654300"/>
            <a:ext cx="4318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en-US" altLang="zh-CN" i="1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</a:t>
            </a:r>
            <a:endParaRPr kumimoji="0" lang="en-US" altLang="zh-CN" i="1">
              <a:solidFill>
                <a:srgbClr val="FF00FF"/>
              </a:solidFill>
              <a:ea typeface="楷体_GB2312" pitchFamily="49" charset="-122"/>
            </a:endParaRPr>
          </a:p>
        </p:txBody>
      </p:sp>
      <p:sp>
        <p:nvSpPr>
          <p:cNvPr id="310291" name="Line 19"/>
          <p:cNvSpPr>
            <a:spLocks noChangeShapeType="1"/>
          </p:cNvSpPr>
          <p:nvPr/>
        </p:nvSpPr>
        <p:spPr bwMode="auto">
          <a:xfrm>
            <a:off x="6554788" y="3214688"/>
            <a:ext cx="1625600" cy="479425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0292" name="Freeform 20"/>
          <p:cNvSpPr>
            <a:spLocks/>
          </p:cNvSpPr>
          <p:nvPr/>
        </p:nvSpPr>
        <p:spPr bwMode="auto">
          <a:xfrm>
            <a:off x="6878638" y="3092450"/>
            <a:ext cx="44450" cy="190500"/>
          </a:xfrm>
          <a:custGeom>
            <a:avLst/>
            <a:gdLst>
              <a:gd name="T0" fmla="*/ 0 w 47"/>
              <a:gd name="T1" fmla="*/ 0 h 210"/>
              <a:gd name="T2" fmla="*/ 2147483646 w 47"/>
              <a:gd name="T3" fmla="*/ 2147483646 h 210"/>
              <a:gd name="T4" fmla="*/ 2147483646 w 47"/>
              <a:gd name="T5" fmla="*/ 2147483646 h 21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7" h="210">
                <a:moveTo>
                  <a:pt x="0" y="0"/>
                </a:moveTo>
                <a:cubicBezTo>
                  <a:pt x="21" y="35"/>
                  <a:pt x="43" y="70"/>
                  <a:pt x="45" y="105"/>
                </a:cubicBezTo>
                <a:cubicBezTo>
                  <a:pt x="47" y="140"/>
                  <a:pt x="31" y="175"/>
                  <a:pt x="15" y="210"/>
                </a:cubicBezTo>
              </a:path>
            </a:pathLst>
          </a:custGeom>
          <a:noFill/>
          <a:ln w="19050" cmpd="sng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0293" name="Text Box 21"/>
          <p:cNvSpPr txBox="1">
            <a:spLocks noChangeArrowheads="1"/>
          </p:cNvSpPr>
          <p:nvPr/>
        </p:nvSpPr>
        <p:spPr bwMode="auto">
          <a:xfrm>
            <a:off x="8243888" y="3789363"/>
            <a:ext cx="533400" cy="146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zh-CN" altLang="en-US">
                <a:solidFill>
                  <a:srgbClr val="00FF00"/>
                </a:solidFill>
                <a:ea typeface="楷体_GB2312" pitchFamily="49" charset="-122"/>
              </a:rPr>
              <a:t>参考方向</a:t>
            </a:r>
          </a:p>
        </p:txBody>
      </p:sp>
      <p:sp>
        <p:nvSpPr>
          <p:cNvPr id="310294" name="Text Box 22"/>
          <p:cNvSpPr txBox="1">
            <a:spLocks noChangeArrowheads="1"/>
          </p:cNvSpPr>
          <p:nvPr/>
        </p:nvSpPr>
        <p:spPr bwMode="auto">
          <a:xfrm>
            <a:off x="6756400" y="2982913"/>
            <a:ext cx="5794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en-US" altLang="zh-CN" i="1">
                <a:solidFill>
                  <a:srgbClr val="FFFFFF"/>
                </a:solidFill>
                <a:ea typeface="楷体_GB2312" pitchFamily="49" charset="-122"/>
              </a:rPr>
              <a:t>θ</a:t>
            </a:r>
            <a:endParaRPr kumimoji="0" lang="en-US" altLang="zh-CN" i="1">
              <a:solidFill>
                <a:srgbClr val="00CC99"/>
              </a:solidFill>
              <a:ea typeface="楷体_GB2312" pitchFamily="49" charset="-122"/>
            </a:endParaRPr>
          </a:p>
        </p:txBody>
      </p:sp>
      <p:sp>
        <p:nvSpPr>
          <p:cNvPr id="310295" name="Text Box 23"/>
          <p:cNvSpPr txBox="1">
            <a:spLocks noChangeArrowheads="1"/>
          </p:cNvSpPr>
          <p:nvPr/>
        </p:nvSpPr>
        <p:spPr bwMode="auto">
          <a:xfrm>
            <a:off x="6259513" y="1357313"/>
            <a:ext cx="577850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en-US" altLang="zh-CN" i="1">
                <a:solidFill>
                  <a:srgbClr val="FFFF00"/>
                </a:solidFill>
                <a:ea typeface="楷体_GB2312" pitchFamily="49" charset="-122"/>
              </a:rPr>
              <a:t>z</a:t>
            </a:r>
            <a:endParaRPr kumimoji="0" lang="en-US" altLang="zh-CN" i="1">
              <a:solidFill>
                <a:srgbClr val="3333CC"/>
              </a:solidFill>
              <a:ea typeface="楷体_GB2312" pitchFamily="49" charset="-122"/>
            </a:endParaRPr>
          </a:p>
        </p:txBody>
      </p:sp>
      <p:sp>
        <p:nvSpPr>
          <p:cNvPr id="310296" name="Line 24"/>
          <p:cNvSpPr>
            <a:spLocks noChangeShapeType="1"/>
          </p:cNvSpPr>
          <p:nvPr/>
        </p:nvSpPr>
        <p:spPr bwMode="auto">
          <a:xfrm flipV="1">
            <a:off x="6551613" y="1395413"/>
            <a:ext cx="0" cy="1042987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0297" name="Text Box 25"/>
          <p:cNvSpPr txBox="1">
            <a:spLocks noChangeArrowheads="1"/>
          </p:cNvSpPr>
          <p:nvPr/>
        </p:nvSpPr>
        <p:spPr bwMode="auto">
          <a:xfrm>
            <a:off x="6092825" y="2919413"/>
            <a:ext cx="506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i="1">
                <a:solidFill>
                  <a:srgbClr val="FFFF00"/>
                </a:solidFill>
                <a:ea typeface="楷体_GB2312" pitchFamily="49" charset="-122"/>
              </a:rPr>
              <a:t>O’</a:t>
            </a:r>
          </a:p>
        </p:txBody>
      </p:sp>
      <p:sp>
        <p:nvSpPr>
          <p:cNvPr id="310298" name="Text Box 26"/>
          <p:cNvSpPr txBox="1">
            <a:spLocks noChangeArrowheads="1"/>
          </p:cNvSpPr>
          <p:nvPr/>
        </p:nvSpPr>
        <p:spPr bwMode="auto">
          <a:xfrm>
            <a:off x="6680200" y="2678113"/>
            <a:ext cx="368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b="0" i="1">
                <a:solidFill>
                  <a:srgbClr val="FFFF00"/>
                </a:solidFill>
                <a:ea typeface="楷体_GB2312" pitchFamily="49" charset="-122"/>
              </a:rPr>
              <a:t>r'</a:t>
            </a:r>
          </a:p>
        </p:txBody>
      </p:sp>
      <p:sp>
        <p:nvSpPr>
          <p:cNvPr id="310299" name="Rectangle 27"/>
          <p:cNvSpPr>
            <a:spLocks noChangeArrowheads="1"/>
          </p:cNvSpPr>
          <p:nvPr/>
        </p:nvSpPr>
        <p:spPr bwMode="auto">
          <a:xfrm>
            <a:off x="6604000" y="4125913"/>
            <a:ext cx="10175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FFFF00"/>
                </a:solidFill>
                <a:ea typeface="楷体_GB2312" pitchFamily="49" charset="-122"/>
              </a:rPr>
              <a:t>基点</a:t>
            </a:r>
            <a:r>
              <a:rPr kumimoji="0" lang="en-US" altLang="zh-CN" i="1">
                <a:solidFill>
                  <a:srgbClr val="FFFF00"/>
                </a:solidFill>
                <a:ea typeface="楷体_GB2312" pitchFamily="49" charset="-122"/>
              </a:rPr>
              <a:t>O</a:t>
            </a:r>
          </a:p>
        </p:txBody>
      </p:sp>
      <p:sp>
        <p:nvSpPr>
          <p:cNvPr id="310300" name="Rectangle 28"/>
          <p:cNvSpPr>
            <a:spLocks noChangeArrowheads="1"/>
          </p:cNvSpPr>
          <p:nvPr/>
        </p:nvSpPr>
        <p:spPr bwMode="auto">
          <a:xfrm>
            <a:off x="5461000" y="4964113"/>
            <a:ext cx="1103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FFFF00"/>
                </a:solidFill>
                <a:ea typeface="楷体_GB2312" pitchFamily="49" charset="-122"/>
              </a:rPr>
              <a:t>瞬时轴</a:t>
            </a:r>
            <a:endParaRPr kumimoji="0" lang="zh-CN" altLang="en-US">
              <a:solidFill>
                <a:srgbClr val="000000"/>
              </a:solidFill>
              <a:ea typeface="楷体_GB2312" pitchFamily="49" charset="-122"/>
            </a:endParaRPr>
          </a:p>
        </p:txBody>
      </p:sp>
      <p:sp>
        <p:nvSpPr>
          <p:cNvPr id="310301" name="AutoShape 29"/>
          <p:cNvSpPr>
            <a:spLocks noChangeArrowheads="1"/>
          </p:cNvSpPr>
          <p:nvPr/>
        </p:nvSpPr>
        <p:spPr bwMode="auto">
          <a:xfrm>
            <a:off x="6756400" y="5127625"/>
            <a:ext cx="533400" cy="142875"/>
          </a:xfrm>
          <a:prstGeom prst="rightArrow">
            <a:avLst>
              <a:gd name="adj1" fmla="val 50000"/>
              <a:gd name="adj2" fmla="val 93333"/>
            </a:avLst>
          </a:prstGeom>
          <a:solidFill>
            <a:srgbClr val="9966FF">
              <a:alpha val="59999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endParaRPr kumimoji="0" lang="zh-CN" altLang="zh-CN" b="0">
              <a:solidFill>
                <a:srgbClr val="FF0000"/>
              </a:solidFill>
              <a:ea typeface="楷体_GB2312" pitchFamily="49" charset="-122"/>
            </a:endParaRPr>
          </a:p>
        </p:txBody>
      </p:sp>
      <p:sp>
        <p:nvSpPr>
          <p:cNvPr id="310302" name="Text Box 30"/>
          <p:cNvSpPr txBox="1">
            <a:spLocks noChangeArrowheads="1"/>
          </p:cNvSpPr>
          <p:nvPr/>
        </p:nvSpPr>
        <p:spPr bwMode="auto">
          <a:xfrm>
            <a:off x="757238" y="1052513"/>
            <a:ext cx="453548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</a:pP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任意点都绕同一轴作圆周运动</a:t>
            </a:r>
            <a:r>
              <a:rPr kumimoji="0" lang="en-US" altLang="zh-CN">
                <a:solidFill>
                  <a:srgbClr val="FFFFFF"/>
                </a:solidFill>
                <a:ea typeface="楷体_GB2312" pitchFamily="49" charset="-122"/>
              </a:rPr>
              <a:t>, </a:t>
            </a: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且 </a:t>
            </a:r>
            <a:r>
              <a:rPr kumimoji="0" lang="zh-CN" altLang="en-US" i="1">
                <a:solidFill>
                  <a:srgbClr val="66FFFF"/>
                </a:solidFill>
                <a:ea typeface="楷体_GB2312" pitchFamily="49" charset="-122"/>
                <a:sym typeface="Symbol" panose="05050102010706020507" pitchFamily="18" charset="2"/>
              </a:rPr>
              <a:t></a:t>
            </a:r>
            <a:r>
              <a:rPr kumimoji="0" lang="zh-CN" altLang="en-US" i="1">
                <a:solidFill>
                  <a:srgbClr val="FFFFFF"/>
                </a:solidFill>
                <a:ea typeface="楷体_GB2312" pitchFamily="49" charset="-122"/>
              </a:rPr>
              <a:t>，</a:t>
            </a:r>
            <a:r>
              <a:rPr kumimoji="0" lang="zh-CN" altLang="en-US" i="1">
                <a:solidFill>
                  <a:srgbClr val="66FFFF"/>
                </a:solidFill>
                <a:ea typeface="楷体_GB2312" pitchFamily="49" charset="-122"/>
                <a:sym typeface="Symbol" panose="05050102010706020507" pitchFamily="18" charset="2"/>
              </a:rPr>
              <a:t> </a:t>
            </a:r>
            <a:r>
              <a:rPr kumimoji="0" lang="zh-CN" altLang="en-US">
                <a:solidFill>
                  <a:srgbClr val="66FFFF"/>
                </a:solidFill>
                <a:ea typeface="楷体_GB2312" pitchFamily="49" charset="-122"/>
              </a:rPr>
              <a:t> </a:t>
            </a: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都相同</a:t>
            </a:r>
            <a:endParaRPr kumimoji="0" lang="zh-CN" altLang="en-US" b="0">
              <a:solidFill>
                <a:srgbClr val="FFFFFF"/>
              </a:solidFill>
              <a:ea typeface="楷体_GB2312" pitchFamily="49" charset="-122"/>
            </a:endParaRPr>
          </a:p>
        </p:txBody>
      </p:sp>
      <p:graphicFrame>
        <p:nvGraphicFramePr>
          <p:cNvPr id="310303" name="Object 31"/>
          <p:cNvGraphicFramePr>
            <a:graphicFrameLocks noChangeAspect="1"/>
          </p:cNvGraphicFramePr>
          <p:nvPr/>
        </p:nvGraphicFramePr>
        <p:xfrm>
          <a:off x="6961188" y="3716338"/>
          <a:ext cx="217487" cy="29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4" name="Equation" r:id="rId9" imgW="85841" imgH="161960" progId="Equation.3">
                  <p:embed/>
                </p:oleObj>
              </mc:Choice>
              <mc:Fallback>
                <p:oleObj name="Equation" r:id="rId9" imgW="85841" imgH="16196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1188" y="3716338"/>
                        <a:ext cx="217487" cy="293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0304" name="Object 32"/>
          <p:cNvGraphicFramePr>
            <a:graphicFrameLocks noChangeAspect="1"/>
          </p:cNvGraphicFramePr>
          <p:nvPr/>
        </p:nvGraphicFramePr>
        <p:xfrm>
          <a:off x="7031038" y="1981200"/>
          <a:ext cx="230187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5" name="公式" r:id="rId11" imgW="95289" imgH="171408" progId="Equation.3">
                  <p:embed/>
                </p:oleObj>
              </mc:Choice>
              <mc:Fallback>
                <p:oleObj name="公式" r:id="rId11" imgW="95289" imgH="171408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1038" y="1981200"/>
                        <a:ext cx="230187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0305" name="Arc 33"/>
          <p:cNvSpPr>
            <a:spLocks/>
          </p:cNvSpPr>
          <p:nvPr/>
        </p:nvSpPr>
        <p:spPr bwMode="auto">
          <a:xfrm flipH="1">
            <a:off x="6308725" y="2039938"/>
            <a:ext cx="479425" cy="215900"/>
          </a:xfrm>
          <a:custGeom>
            <a:avLst/>
            <a:gdLst>
              <a:gd name="T0" fmla="*/ 2147483646 w 43200"/>
              <a:gd name="T1" fmla="*/ 0 h 38804"/>
              <a:gd name="T2" fmla="*/ 2147483646 w 43200"/>
              <a:gd name="T3" fmla="*/ 2147483646 h 38804"/>
              <a:gd name="T4" fmla="*/ 2147483646 w 43200"/>
              <a:gd name="T5" fmla="*/ 2147483646 h 3880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3200" h="38804" fill="none" extrusionOk="0">
                <a:moveTo>
                  <a:pt x="34660" y="0"/>
                </a:moveTo>
                <a:cubicBezTo>
                  <a:pt x="40040" y="4084"/>
                  <a:pt x="43200" y="10449"/>
                  <a:pt x="43200" y="17204"/>
                </a:cubicBezTo>
                <a:cubicBezTo>
                  <a:pt x="43200" y="29133"/>
                  <a:pt x="33529" y="38804"/>
                  <a:pt x="21600" y="38804"/>
                </a:cubicBezTo>
                <a:cubicBezTo>
                  <a:pt x="9670" y="38804"/>
                  <a:pt x="0" y="29133"/>
                  <a:pt x="0" y="17204"/>
                </a:cubicBezTo>
                <a:cubicBezTo>
                  <a:pt x="-1" y="10478"/>
                  <a:pt x="3133" y="4135"/>
                  <a:pt x="8474" y="48"/>
                </a:cubicBezTo>
              </a:path>
              <a:path w="43200" h="38804" stroke="0" extrusionOk="0">
                <a:moveTo>
                  <a:pt x="34660" y="0"/>
                </a:moveTo>
                <a:cubicBezTo>
                  <a:pt x="40040" y="4084"/>
                  <a:pt x="43200" y="10449"/>
                  <a:pt x="43200" y="17204"/>
                </a:cubicBezTo>
                <a:cubicBezTo>
                  <a:pt x="43200" y="29133"/>
                  <a:pt x="33529" y="38804"/>
                  <a:pt x="21600" y="38804"/>
                </a:cubicBezTo>
                <a:cubicBezTo>
                  <a:pt x="9670" y="38804"/>
                  <a:pt x="0" y="29133"/>
                  <a:pt x="0" y="17204"/>
                </a:cubicBezTo>
                <a:cubicBezTo>
                  <a:pt x="-1" y="10478"/>
                  <a:pt x="3133" y="4135"/>
                  <a:pt x="8474" y="48"/>
                </a:cubicBezTo>
                <a:lnTo>
                  <a:pt x="21600" y="17204"/>
                </a:lnTo>
                <a:lnTo>
                  <a:pt x="34660" y="0"/>
                </a:lnTo>
                <a:close/>
              </a:path>
            </a:pathLst>
          </a:custGeom>
          <a:noFill/>
          <a:ln w="28575">
            <a:solidFill>
              <a:srgbClr val="FFCC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10306" name="Object 34"/>
          <p:cNvGraphicFramePr>
            <a:graphicFrameLocks noChangeAspect="1"/>
          </p:cNvGraphicFramePr>
          <p:nvPr/>
        </p:nvGraphicFramePr>
        <p:xfrm>
          <a:off x="1835150" y="4724400"/>
          <a:ext cx="182880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6" name="Equation" r:id="rId13" imgW="1895525" imgH="695349" progId="Equation.DSMT4">
                  <p:embed/>
                </p:oleObj>
              </mc:Choice>
              <mc:Fallback>
                <p:oleObj name="Equation" r:id="rId13" imgW="1895525" imgH="695349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4724400"/>
                        <a:ext cx="1828800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0307" name="Text Box 35"/>
          <p:cNvSpPr txBox="1">
            <a:spLocks noChangeArrowheads="1"/>
          </p:cNvSpPr>
          <p:nvPr/>
        </p:nvSpPr>
        <p:spPr bwMode="auto">
          <a:xfrm>
            <a:off x="755650" y="4119563"/>
            <a:ext cx="472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FFFFFF"/>
                </a:solidFill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  <a:sym typeface="Symbol" panose="05050102010706020507" pitchFamily="18" charset="2"/>
              </a:rPr>
              <a:t>速度与角速度的矢量关系式</a:t>
            </a:r>
          </a:p>
        </p:txBody>
      </p:sp>
      <p:graphicFrame>
        <p:nvGraphicFramePr>
          <p:cNvPr id="310308" name="Object 36"/>
          <p:cNvGraphicFramePr>
            <a:graphicFrameLocks/>
          </p:cNvGraphicFramePr>
          <p:nvPr/>
        </p:nvGraphicFramePr>
        <p:xfrm>
          <a:off x="5867400" y="6092825"/>
          <a:ext cx="107950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7" name="Equation" r:id="rId15" imgW="571465" imgH="190573" progId="Equation.DSMT4">
                  <p:embed/>
                </p:oleObj>
              </mc:Choice>
              <mc:Fallback>
                <p:oleObj name="Equation" r:id="rId15" imgW="571465" imgH="190573" progId="Equation.DSMT4">
                  <p:embed/>
                  <p:pic>
                    <p:nvPicPr>
                      <p:cNvPr id="0" name="Object 36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6092825"/>
                        <a:ext cx="1079500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0309" name="Object 3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577217"/>
              </p:ext>
            </p:extLst>
          </p:nvPr>
        </p:nvGraphicFramePr>
        <p:xfrm>
          <a:off x="7412038" y="6181430"/>
          <a:ext cx="1314450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8" name="Equation" r:id="rId17" imgW="1324060" imgH="295307" progId="Equation.DSMT4">
                  <p:embed/>
                </p:oleObj>
              </mc:Choice>
              <mc:Fallback>
                <p:oleObj name="Equation" r:id="rId17" imgW="1324060" imgH="295307" progId="Equation.DSMT4">
                  <p:embed/>
                  <p:pic>
                    <p:nvPicPr>
                      <p:cNvPr id="0" name="Object 37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2038" y="6181430"/>
                        <a:ext cx="1314450" cy="388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0310" name="Text Box 38"/>
          <p:cNvSpPr txBox="1">
            <a:spLocks noChangeArrowheads="1"/>
          </p:cNvSpPr>
          <p:nvPr/>
        </p:nvSpPr>
        <p:spPr bwMode="auto">
          <a:xfrm>
            <a:off x="838200" y="5491163"/>
            <a:ext cx="502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FFFFFF"/>
                </a:solidFill>
                <a:ea typeface="楷体_GB2312" pitchFamily="49" charset="-122"/>
                <a:sym typeface="Symbol" panose="05050102010706020507" pitchFamily="18" charset="2"/>
              </a:rPr>
              <a:t>加速度与角加速度的矢量关系式</a:t>
            </a:r>
          </a:p>
        </p:txBody>
      </p:sp>
      <p:graphicFrame>
        <p:nvGraphicFramePr>
          <p:cNvPr id="2" name="Object 34"/>
          <p:cNvGraphicFramePr>
            <a:graphicFrameLocks noChangeAspect="1"/>
          </p:cNvGraphicFramePr>
          <p:nvPr/>
        </p:nvGraphicFramePr>
        <p:xfrm>
          <a:off x="539750" y="5949950"/>
          <a:ext cx="4679950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9" name="Equation" r:id="rId19" imgW="2409762" imgH="323920" progId="Equation.DSMT4">
                  <p:embed/>
                </p:oleObj>
              </mc:Choice>
              <mc:Fallback>
                <p:oleObj name="Equation" r:id="rId19" imgW="2409762" imgH="32392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5949950"/>
                        <a:ext cx="4679950" cy="779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0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0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0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0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0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10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10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10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10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10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10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10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10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10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10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10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310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10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7" dur="500"/>
                                        <p:tgtEl>
                                          <p:spTgt spid="310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10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10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10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10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10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310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10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310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310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310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310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310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310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310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10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310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310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 nodeType="clickPar">
                      <p:stCondLst>
                        <p:cond delay="indefinite"/>
                      </p:stCondLst>
                      <p:childTnLst>
                        <p:par>
                          <p:cTn id="1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 nodeType="clickPar">
                      <p:stCondLst>
                        <p:cond delay="indefinite"/>
                      </p:stCondLst>
                      <p:childTnLst>
                        <p:par>
                          <p:cTn id="1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310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310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274" grpId="0" animBg="1"/>
      <p:bldP spid="310275" grpId="0" autoUpdateAnimBg="0"/>
      <p:bldP spid="310279" grpId="0" autoUpdateAnimBg="0"/>
      <p:bldP spid="310280" grpId="0" autoUpdateAnimBg="0"/>
      <p:bldP spid="310281" grpId="0" autoUpdateAnimBg="0"/>
      <p:bldP spid="310282" grpId="0" autoUpdateAnimBg="0"/>
      <p:bldP spid="310283" grpId="0" animBg="1"/>
      <p:bldP spid="310284" grpId="0" animBg="1"/>
      <p:bldP spid="310285" grpId="0" animBg="1"/>
      <p:bldP spid="310286" grpId="0" animBg="1"/>
      <p:bldP spid="310287" grpId="0" animBg="1"/>
      <p:bldP spid="310288" grpId="0" animBg="1"/>
      <p:bldP spid="310289" grpId="0" autoUpdateAnimBg="0"/>
      <p:bldP spid="310290" grpId="0" autoUpdateAnimBg="0"/>
      <p:bldP spid="310291" grpId="0" animBg="1"/>
      <p:bldP spid="310292" grpId="0" animBg="1"/>
      <p:bldP spid="310293" grpId="0" autoUpdateAnimBg="0"/>
      <p:bldP spid="310294" grpId="0" autoUpdateAnimBg="0"/>
      <p:bldP spid="310295" grpId="0" autoUpdateAnimBg="0"/>
      <p:bldP spid="310296" grpId="0" animBg="1"/>
      <p:bldP spid="310297" grpId="0" autoUpdateAnimBg="0"/>
      <p:bldP spid="310298" grpId="0" autoUpdateAnimBg="0"/>
      <p:bldP spid="310299" grpId="0" autoUpdateAnimBg="0"/>
      <p:bldP spid="310300" grpId="0" autoUpdateAnimBg="0"/>
      <p:bldP spid="310301" grpId="0" animBg="1" autoUpdateAnimBg="0"/>
      <p:bldP spid="310302" grpId="0" autoUpdateAnimBg="0"/>
      <p:bldP spid="310305" grpId="0" animBg="1"/>
      <p:bldP spid="310307" grpId="0" autoUpdateAnimBg="0"/>
      <p:bldP spid="310310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827088" y="404813"/>
            <a:ext cx="7993062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一大型回转类</a:t>
            </a:r>
            <a:r>
              <a:rPr lang="zh-CN" altLang="en-US" dirty="0" smtClean="0">
                <a:solidFill>
                  <a:schemeClr val="bg1"/>
                </a:solidFill>
                <a:ea typeface="仿宋_GB2312" pitchFamily="49" charset="-122"/>
              </a:rPr>
              <a:t>“观览圆盘”（</a:t>
            </a:r>
            <a:r>
              <a:rPr lang="zh-CN" altLang="en-US" dirty="0" smtClean="0">
                <a:solidFill>
                  <a:srgbClr val="00FFFF"/>
                </a:solidFill>
                <a:ea typeface="仿宋_GB2312" pitchFamily="49" charset="-122"/>
              </a:rPr>
              <a:t>摩天轮</a:t>
            </a:r>
            <a:r>
              <a:rPr lang="zh-CN" altLang="en-US" dirty="0" smtClean="0">
                <a:solidFill>
                  <a:schemeClr val="bg1"/>
                </a:solidFill>
                <a:ea typeface="仿宋_GB2312" pitchFamily="49" charset="-122"/>
              </a:rPr>
              <a:t>）如</a:t>
            </a: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图所示。圆盘的半径</a:t>
            </a:r>
            <a:r>
              <a:rPr lang="en-US" altLang="zh-CN" i="1" dirty="0">
                <a:solidFill>
                  <a:srgbClr val="66FFFF"/>
                </a:solidFill>
                <a:ea typeface="仿宋_GB2312" pitchFamily="49" charset="-122"/>
              </a:rPr>
              <a:t>R</a:t>
            </a:r>
            <a:r>
              <a:rPr lang="en-US" altLang="zh-CN" dirty="0">
                <a:solidFill>
                  <a:srgbClr val="66FFFF"/>
                </a:solidFill>
                <a:ea typeface="仿宋_GB2312" pitchFamily="49" charset="-122"/>
              </a:rPr>
              <a:t>=25 m</a:t>
            </a: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，供人乘坐的吊箱高度</a:t>
            </a:r>
            <a:r>
              <a:rPr lang="en-US" altLang="zh-CN" i="1" dirty="0">
                <a:solidFill>
                  <a:srgbClr val="66FFFF"/>
                </a:solidFill>
                <a:ea typeface="仿宋_GB2312" pitchFamily="49" charset="-122"/>
              </a:rPr>
              <a:t>L</a:t>
            </a:r>
            <a:r>
              <a:rPr lang="en-US" altLang="zh-CN" dirty="0">
                <a:solidFill>
                  <a:srgbClr val="66FFFF"/>
                </a:solidFill>
                <a:ea typeface="仿宋_GB2312" pitchFamily="49" charset="-122"/>
              </a:rPr>
              <a:t>=2 m</a:t>
            </a: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。若大圆盘绕水平轴</a:t>
            </a:r>
            <a:r>
              <a:rPr lang="zh-CN" altLang="en-US" dirty="0">
                <a:solidFill>
                  <a:srgbClr val="00FFFF"/>
                </a:solidFill>
                <a:ea typeface="仿宋_GB2312" pitchFamily="49" charset="-122"/>
              </a:rPr>
              <a:t>匀速转动</a:t>
            </a: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，转速为</a:t>
            </a:r>
            <a:r>
              <a:rPr lang="en-US" altLang="zh-CN" dirty="0">
                <a:solidFill>
                  <a:srgbClr val="66FFFF"/>
                </a:solidFill>
                <a:ea typeface="仿宋_GB2312" pitchFamily="49" charset="-122"/>
              </a:rPr>
              <a:t>0.1 r/min</a:t>
            </a: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。</a:t>
            </a:r>
            <a:endParaRPr lang="zh-CN" altLang="en-US" dirty="0">
              <a:solidFill>
                <a:srgbClr val="66FF33"/>
              </a:solidFill>
              <a:ea typeface="仿宋_GB2312" pitchFamily="49" charset="-122"/>
            </a:endParaRPr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180975" y="476250"/>
            <a:ext cx="723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FFFF00"/>
                </a:solidFill>
              </a:rPr>
              <a:t> </a:t>
            </a:r>
            <a:r>
              <a:rPr lang="zh-CN" altLang="en-US">
                <a:solidFill>
                  <a:srgbClr val="FFFF00"/>
                </a:solidFill>
              </a:rPr>
              <a:t>例</a:t>
            </a:r>
            <a:r>
              <a:rPr lang="en-US" altLang="zh-CN">
                <a:solidFill>
                  <a:srgbClr val="FFFF00"/>
                </a:solidFill>
              </a:rPr>
              <a:t>1</a:t>
            </a:r>
            <a:endParaRPr lang="zh-CN" altLang="en-US">
              <a:solidFill>
                <a:srgbClr val="FFFF00"/>
              </a:solidFill>
            </a:endParaRPr>
          </a:p>
        </p:txBody>
      </p:sp>
      <p:graphicFrame>
        <p:nvGraphicFramePr>
          <p:cNvPr id="771076" name="Object 4"/>
          <p:cNvGraphicFramePr>
            <a:graphicFrameLocks/>
          </p:cNvGraphicFramePr>
          <p:nvPr/>
        </p:nvGraphicFramePr>
        <p:xfrm>
          <a:off x="1001713" y="2708275"/>
          <a:ext cx="2994025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43" name="公式" r:id="rId3" imgW="3257646" imgH="762022" progId="Equation.3">
                  <p:embed/>
                </p:oleObj>
              </mc:Choice>
              <mc:Fallback>
                <p:oleObj name="公式" r:id="rId3" imgW="3257646" imgH="762022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1713" y="2708275"/>
                        <a:ext cx="2994025" cy="744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1077" name="Object 5"/>
          <p:cNvGraphicFramePr>
            <a:graphicFrameLocks noChangeAspect="1"/>
          </p:cNvGraphicFramePr>
          <p:nvPr/>
        </p:nvGraphicFramePr>
        <p:xfrm>
          <a:off x="842963" y="4292600"/>
          <a:ext cx="34417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44" name="公式" r:id="rId5" imgW="3371831" imgH="361981" progId="Equation.3">
                  <p:embed/>
                </p:oleObj>
              </mc:Choice>
              <mc:Fallback>
                <p:oleObj name="公式" r:id="rId5" imgW="3371831" imgH="361981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2963" y="4292600"/>
                        <a:ext cx="34417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1078" name="Object 6"/>
          <p:cNvGraphicFramePr>
            <a:graphicFrameLocks noChangeAspect="1"/>
          </p:cNvGraphicFramePr>
          <p:nvPr/>
        </p:nvGraphicFramePr>
        <p:xfrm>
          <a:off x="827088" y="4941888"/>
          <a:ext cx="45085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45" name="公式" r:id="rId7" imgW="4438638" imgH="361981" progId="Equation.3">
                  <p:embed/>
                </p:oleObj>
              </mc:Choice>
              <mc:Fallback>
                <p:oleObj name="公式" r:id="rId7" imgW="4438638" imgH="361981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4941888"/>
                        <a:ext cx="45085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1079" name="Object 7"/>
          <p:cNvGraphicFramePr>
            <a:graphicFrameLocks noChangeAspect="1"/>
          </p:cNvGraphicFramePr>
          <p:nvPr/>
        </p:nvGraphicFramePr>
        <p:xfrm>
          <a:off x="827088" y="5589588"/>
          <a:ext cx="276225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46" name="公式" r:id="rId9" imgW="2705077" imgH="400042" progId="Equation.3">
                  <p:embed/>
                </p:oleObj>
              </mc:Choice>
              <mc:Fallback>
                <p:oleObj name="公式" r:id="rId9" imgW="2705077" imgH="400042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5589588"/>
                        <a:ext cx="276225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771081" name="Rectangle 9"/>
          <p:cNvSpPr>
            <a:spLocks noChangeArrowheads="1"/>
          </p:cNvSpPr>
          <p:nvPr/>
        </p:nvSpPr>
        <p:spPr bwMode="auto">
          <a:xfrm>
            <a:off x="334963" y="2827338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00"/>
                </a:solidFill>
              </a:rPr>
              <a:t>解</a:t>
            </a:r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303213" y="1989138"/>
            <a:ext cx="7921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求</a:t>
            </a:r>
            <a:r>
              <a:rPr lang="zh-CN" altLang="en-US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  吊箱底部</a:t>
            </a:r>
            <a:r>
              <a:rPr lang="en-US" altLang="zh-CN" i="1">
                <a:solidFill>
                  <a:srgbClr val="66FFFF"/>
                </a:solidFill>
                <a:latin typeface="仿宋_GB2312" pitchFamily="49" charset="-122"/>
                <a:ea typeface="仿宋_GB2312" pitchFamily="49" charset="-122"/>
              </a:rPr>
              <a:t>A</a:t>
            </a:r>
            <a:r>
              <a:rPr lang="zh-CN" altLang="en-US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点的轨迹及</a:t>
            </a:r>
            <a:r>
              <a:rPr lang="en-US" altLang="zh-CN" i="1">
                <a:solidFill>
                  <a:srgbClr val="66FFFF"/>
                </a:solidFill>
                <a:latin typeface="仿宋_GB2312" pitchFamily="49" charset="-122"/>
                <a:ea typeface="仿宋_GB2312" pitchFamily="49" charset="-122"/>
              </a:rPr>
              <a:t>A</a:t>
            </a:r>
            <a:r>
              <a:rPr lang="zh-CN" altLang="en-US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点的速度和加速度的大小。</a:t>
            </a:r>
            <a:endParaRPr lang="zh-CN" altLang="en-US">
              <a:solidFill>
                <a:srgbClr val="66FF33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771083" name="Text Box 11"/>
          <p:cNvSpPr txBox="1">
            <a:spLocks noChangeArrowheads="1"/>
          </p:cNvSpPr>
          <p:nvPr/>
        </p:nvSpPr>
        <p:spPr bwMode="auto">
          <a:xfrm>
            <a:off x="539750" y="3644900"/>
            <a:ext cx="21605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吊箱</a:t>
            </a:r>
            <a:r>
              <a:rPr kumimoji="0" lang="zh-CN" altLang="en-US" dirty="0">
                <a:solidFill>
                  <a:schemeClr val="bg1"/>
                </a:solidFill>
                <a:ea typeface="仿宋_GB2312" pitchFamily="49" charset="-122"/>
              </a:rPr>
              <a:t>平动</a:t>
            </a:r>
          </a:p>
        </p:txBody>
      </p:sp>
      <p:pic>
        <p:nvPicPr>
          <p:cNvPr id="13324" name="Picture 12" descr="图片1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0A353E"/>
              </a:clrFrom>
              <a:clrTo>
                <a:srgbClr val="0A353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2636838"/>
            <a:ext cx="3371850" cy="3687762"/>
          </a:xfrm>
          <a:prstGeom prst="rect">
            <a:avLst/>
          </a:prstGeom>
          <a:solidFill>
            <a:srgbClr val="4D4D4D">
              <a:alpha val="6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71086" name="Object 14"/>
          <p:cNvGraphicFramePr>
            <a:graphicFrameLocks noChangeAspect="1"/>
          </p:cNvGraphicFramePr>
          <p:nvPr/>
        </p:nvGraphicFramePr>
        <p:xfrm>
          <a:off x="971550" y="6165850"/>
          <a:ext cx="1143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47" name="公式" r:id="rId12" imgW="504789" imgH="152512" progId="Equation.3">
                  <p:embed/>
                </p:oleObj>
              </mc:Choice>
              <mc:Fallback>
                <p:oleObj name="公式" r:id="rId12" imgW="504789" imgH="152512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6165850"/>
                        <a:ext cx="11430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1087" name="Object 15"/>
          <p:cNvGraphicFramePr>
            <a:graphicFrameLocks noChangeAspect="1"/>
          </p:cNvGraphicFramePr>
          <p:nvPr/>
        </p:nvGraphicFramePr>
        <p:xfrm>
          <a:off x="2406650" y="6092825"/>
          <a:ext cx="124301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48" name="公式" r:id="rId14" imgW="552569" imgH="161960" progId="Equation.3">
                  <p:embed/>
                </p:oleObj>
              </mc:Choice>
              <mc:Fallback>
                <p:oleObj name="公式" r:id="rId14" imgW="552569" imgH="16196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6650" y="6092825"/>
                        <a:ext cx="124301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1088" name="Rectangle 16"/>
          <p:cNvSpPr>
            <a:spLocks noChangeArrowheads="1"/>
          </p:cNvSpPr>
          <p:nvPr/>
        </p:nvSpPr>
        <p:spPr bwMode="auto">
          <a:xfrm>
            <a:off x="3703638" y="6092825"/>
            <a:ext cx="22320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i="1">
                <a:solidFill>
                  <a:srgbClr val="00FF00"/>
                </a:solidFill>
              </a:rPr>
              <a:t>WHY</a:t>
            </a:r>
            <a:r>
              <a:rPr lang="en-US" altLang="zh-CN" sz="2800" i="1">
                <a:solidFill>
                  <a:srgbClr val="FFFF00"/>
                </a:solidFill>
              </a:rPr>
              <a:t> </a:t>
            </a:r>
            <a:r>
              <a:rPr lang="en-US" altLang="zh-CN" sz="2800">
                <a:solidFill>
                  <a:srgbClr val="00FF00"/>
                </a:solidFill>
              </a:rPr>
              <a:t>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7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7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7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7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7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7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7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7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1081" grpId="0"/>
      <p:bldP spid="771083" grpId="0"/>
      <p:bldP spid="77108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3123" name="Object 3"/>
          <p:cNvGraphicFramePr>
            <a:graphicFrameLocks noChangeAspect="1"/>
          </p:cNvGraphicFramePr>
          <p:nvPr/>
        </p:nvGraphicFramePr>
        <p:xfrm>
          <a:off x="836613" y="2609850"/>
          <a:ext cx="4119562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3" name="公式" r:id="rId3" imgW="4048033" imgH="762022" progId="Equation.3">
                  <p:embed/>
                </p:oleObj>
              </mc:Choice>
              <mc:Fallback>
                <p:oleObj name="公式" r:id="rId3" imgW="4048033" imgH="762022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6613" y="2609850"/>
                        <a:ext cx="4119562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3124" name="Object 4"/>
          <p:cNvGraphicFramePr>
            <a:graphicFrameLocks noChangeAspect="1"/>
          </p:cNvGraphicFramePr>
          <p:nvPr/>
        </p:nvGraphicFramePr>
        <p:xfrm>
          <a:off x="4999038" y="2852738"/>
          <a:ext cx="1639887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4" name="公式" r:id="rId5" imgW="1581044" imgH="247529" progId="Equation.3">
                  <p:embed/>
                </p:oleObj>
              </mc:Choice>
              <mc:Fallback>
                <p:oleObj name="公式" r:id="rId5" imgW="1581044" imgH="247529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9038" y="2852738"/>
                        <a:ext cx="1639887" cy="322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3125" name="Object 5"/>
          <p:cNvGraphicFramePr>
            <a:graphicFrameLocks noChangeAspect="1"/>
          </p:cNvGraphicFramePr>
          <p:nvPr/>
        </p:nvGraphicFramePr>
        <p:xfrm>
          <a:off x="836613" y="3605213"/>
          <a:ext cx="4530725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5" name="公式" r:id="rId7" imgW="4457804" imgH="762022" progId="Equation.3">
                  <p:embed/>
                </p:oleObj>
              </mc:Choice>
              <mc:Fallback>
                <p:oleObj name="公式" r:id="rId7" imgW="4457804" imgH="76202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6613" y="3605213"/>
                        <a:ext cx="4530725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3126" name="Object 6"/>
          <p:cNvGraphicFramePr>
            <a:graphicFrameLocks/>
          </p:cNvGraphicFramePr>
          <p:nvPr/>
        </p:nvGraphicFramePr>
        <p:xfrm>
          <a:off x="822325" y="5576888"/>
          <a:ext cx="68961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6" name="公式" r:id="rId9" imgW="6829504" imgH="809531" progId="Equation.3">
                  <p:embed/>
                </p:oleObj>
              </mc:Choice>
              <mc:Fallback>
                <p:oleObj name="公式" r:id="rId9" imgW="6829504" imgH="809531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325" y="5576888"/>
                        <a:ext cx="6896100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3127" name="Object 7"/>
          <p:cNvGraphicFramePr>
            <a:graphicFrameLocks noChangeAspect="1"/>
          </p:cNvGraphicFramePr>
          <p:nvPr/>
        </p:nvGraphicFramePr>
        <p:xfrm>
          <a:off x="842963" y="4581525"/>
          <a:ext cx="44704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7" name="公式" r:id="rId11" imgW="4400576" imgH="800083" progId="Equation.3">
                  <p:embed/>
                </p:oleObj>
              </mc:Choice>
              <mc:Fallback>
                <p:oleObj name="公式" r:id="rId11" imgW="4400576" imgH="800083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2963" y="4581525"/>
                        <a:ext cx="44704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3128" name="Object 8"/>
          <p:cNvGraphicFramePr>
            <a:graphicFrameLocks noChangeAspect="1"/>
          </p:cNvGraphicFramePr>
          <p:nvPr/>
        </p:nvGraphicFramePr>
        <p:xfrm>
          <a:off x="871538" y="438150"/>
          <a:ext cx="4132262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8" name="公式" r:id="rId13" imgW="4076647" imgH="762022" progId="Equation.3">
                  <p:embed/>
                </p:oleObj>
              </mc:Choice>
              <mc:Fallback>
                <p:oleObj name="公式" r:id="rId13" imgW="4076647" imgH="762022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1538" y="438150"/>
                        <a:ext cx="4132262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3129" name="Object 9"/>
          <p:cNvGraphicFramePr>
            <a:graphicFrameLocks noChangeAspect="1"/>
          </p:cNvGraphicFramePr>
          <p:nvPr/>
        </p:nvGraphicFramePr>
        <p:xfrm>
          <a:off x="827088" y="1557338"/>
          <a:ext cx="4019550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9" name="公式" r:id="rId15" imgW="3943296" imgH="762022" progId="Equation.3">
                  <p:embed/>
                </p:oleObj>
              </mc:Choice>
              <mc:Fallback>
                <p:oleObj name="公式" r:id="rId15" imgW="3943296" imgH="762022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557338"/>
                        <a:ext cx="4019550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345" name="Group 13"/>
          <p:cNvGrpSpPr>
            <a:grpSpLocks/>
          </p:cNvGrpSpPr>
          <p:nvPr/>
        </p:nvGrpSpPr>
        <p:grpSpPr bwMode="auto">
          <a:xfrm>
            <a:off x="5435600" y="549275"/>
            <a:ext cx="3240088" cy="1152525"/>
            <a:chOff x="3525" y="416"/>
            <a:chExt cx="2041" cy="726"/>
          </a:xfrm>
        </p:grpSpPr>
        <p:sp>
          <p:nvSpPr>
            <p:cNvPr id="14346" name="Rectangle 12"/>
            <p:cNvSpPr>
              <a:spLocks noChangeArrowheads="1"/>
            </p:cNvSpPr>
            <p:nvPr/>
          </p:nvSpPr>
          <p:spPr bwMode="auto">
            <a:xfrm>
              <a:off x="3525" y="416"/>
              <a:ext cx="2041" cy="726"/>
            </a:xfrm>
            <a:prstGeom prst="rect">
              <a:avLst/>
            </a:prstGeom>
            <a:solidFill>
              <a:srgbClr val="0066CC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0" lang="zh-CN" altLang="en-US" sz="1800" b="0">
                <a:latin typeface="Arial" panose="020B0604020202020204" pitchFamily="34" charset="0"/>
              </a:endParaRPr>
            </a:p>
          </p:txBody>
        </p:sp>
        <p:graphicFrame>
          <p:nvGraphicFramePr>
            <p:cNvPr id="14347" name="Object 10"/>
            <p:cNvGraphicFramePr>
              <a:graphicFrameLocks noChangeAspect="1"/>
            </p:cNvGraphicFramePr>
            <p:nvPr/>
          </p:nvGraphicFramePr>
          <p:xfrm>
            <a:off x="3606" y="443"/>
            <a:ext cx="1616" cy="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60" name="公式" r:id="rId17" imgW="1124034" imgH="161960" progId="Equation.3">
                    <p:embed/>
                  </p:oleObj>
                </mc:Choice>
                <mc:Fallback>
                  <p:oleObj name="公式" r:id="rId17" imgW="1124034" imgH="16196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6" y="443"/>
                          <a:ext cx="1616" cy="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48" name="Object 11"/>
            <p:cNvGraphicFramePr>
              <a:graphicFrameLocks noChangeAspect="1"/>
            </p:cNvGraphicFramePr>
            <p:nvPr/>
          </p:nvGraphicFramePr>
          <p:xfrm>
            <a:off x="3606" y="799"/>
            <a:ext cx="1908" cy="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61" name="公式" r:id="rId19" imgW="1342956" imgH="161960" progId="Equation.3">
                    <p:embed/>
                  </p:oleObj>
                </mc:Choice>
                <mc:Fallback>
                  <p:oleObj name="公式" r:id="rId19" imgW="1342956" imgH="16196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6" y="799"/>
                          <a:ext cx="1908" cy="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3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73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73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73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73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73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73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ChangeArrowheads="1"/>
          </p:cNvSpPr>
          <p:nvPr/>
        </p:nvSpPr>
        <p:spPr bwMode="auto">
          <a:xfrm>
            <a:off x="611188" y="5589588"/>
            <a:ext cx="79216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猫习惯于在阳台上睡觉，因而从阳台上掉下来的事情时有发生。长期的观察表明猫从高层楼房的阳台掉到楼外的人行道上时，受伤的程度将随高度的增加而减少，为什么会这样呢？</a:t>
            </a:r>
          </a:p>
        </p:txBody>
      </p:sp>
      <p:pic>
        <p:nvPicPr>
          <p:cNvPr id="15363" name="Picture 8" descr="图片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1628775"/>
            <a:ext cx="3760787" cy="3981450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9026" name="Rectangle 2"/>
          <p:cNvSpPr>
            <a:spLocks noChangeArrowheads="1"/>
          </p:cNvSpPr>
          <p:nvPr/>
        </p:nvSpPr>
        <p:spPr bwMode="auto">
          <a:xfrm>
            <a:off x="323850" y="173038"/>
            <a:ext cx="849630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4000" smtClean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mudger LET" pitchFamily="2" charset="0"/>
                <a:ea typeface="隶书" panose="02010509060101010101" pitchFamily="49" charset="-122"/>
                <a:cs typeface="Times New Roman" panose="02020603050405020304" pitchFamily="18" charset="0"/>
              </a:rPr>
              <a:t>Chapter </a:t>
            </a:r>
            <a:r>
              <a:rPr lang="en-US" altLang="zh-CN" sz="4000" smtClean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ighlight LET" pitchFamily="2" charset="0"/>
                <a:ea typeface="隶书" panose="02010509060101010101" pitchFamily="49" charset="-122"/>
                <a:cs typeface="Times New Roman" panose="02020603050405020304" pitchFamily="18" charset="0"/>
              </a:rPr>
              <a:t>6</a:t>
            </a:r>
          </a:p>
          <a:p>
            <a:pPr eaLnBrk="1" hangingPunct="1">
              <a:defRPr/>
            </a:pPr>
            <a:r>
              <a:rPr lang="en-US" altLang="zh-CN" sz="4000" smtClean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ighlight LET" pitchFamily="2" charset="0"/>
                <a:cs typeface="Times New Roman" panose="02020603050405020304" pitchFamily="18" charset="0"/>
              </a:rPr>
              <a:t>ROTATIONAL DYNAMICS</a:t>
            </a:r>
            <a:r>
              <a:rPr lang="en-US" altLang="zh-CN" sz="4000" smtClean="0">
                <a:solidFill>
                  <a:srgbClr val="00FFFF"/>
                </a:solidFill>
                <a:cs typeface="Times New Roman" panose="02020603050405020304" pitchFamily="18" charset="0"/>
              </a:rPr>
              <a:t> </a:t>
            </a:r>
            <a:endParaRPr lang="en-US" altLang="zh-CN" sz="4000" smtClean="0">
              <a:solidFill>
                <a:srgbClr val="00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Smudger LET" pitchFamily="2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ChangeArrowheads="1"/>
          </p:cNvSpPr>
          <p:nvPr/>
        </p:nvSpPr>
        <p:spPr bwMode="auto">
          <a:xfrm>
            <a:off x="-36513" y="404813"/>
            <a:ext cx="86756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800">
                <a:solidFill>
                  <a:srgbClr val="66FF33"/>
                </a:solidFill>
                <a:ea typeface="黑体" panose="02010609060101010101" pitchFamily="49" charset="-122"/>
              </a:rPr>
              <a:t>§6.1 </a:t>
            </a:r>
            <a:r>
              <a:rPr kumimoji="0" lang="zh-CN" altLang="en-US" sz="2800">
                <a:solidFill>
                  <a:srgbClr val="66FF33"/>
                </a:solidFill>
                <a:ea typeface="黑体" panose="02010609060101010101" pitchFamily="49" charset="-122"/>
              </a:rPr>
              <a:t>力矩  刚体绕定轴转动微分方程</a:t>
            </a:r>
          </a:p>
        </p:txBody>
      </p:sp>
      <p:sp>
        <p:nvSpPr>
          <p:cNvPr id="476163" name="Text Box 3"/>
          <p:cNvSpPr txBox="1">
            <a:spLocks noChangeArrowheads="1"/>
          </p:cNvSpPr>
          <p:nvPr/>
        </p:nvSpPr>
        <p:spPr bwMode="auto">
          <a:xfrm>
            <a:off x="179388" y="1166813"/>
            <a:ext cx="352901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FFFF00"/>
                </a:solidFill>
              </a:rPr>
              <a:t>一</a:t>
            </a:r>
            <a:r>
              <a:rPr kumimoji="0" lang="en-US" altLang="zh-CN">
                <a:solidFill>
                  <a:srgbClr val="FFFF00"/>
                </a:solidFill>
              </a:rPr>
              <a:t>. </a:t>
            </a:r>
            <a:r>
              <a:rPr kumimoji="0" lang="zh-CN" altLang="en-US">
                <a:solidFill>
                  <a:srgbClr val="FFFF00"/>
                </a:solidFill>
              </a:rPr>
              <a:t>力矩</a:t>
            </a:r>
          </a:p>
          <a:p>
            <a:r>
              <a:rPr kumimoji="0" lang="zh-CN" altLang="en-US">
                <a:solidFill>
                  <a:srgbClr val="FFFF00"/>
                </a:solidFill>
              </a:rPr>
              <a:t>     </a:t>
            </a:r>
            <a:r>
              <a:rPr kumimoji="0" lang="en-US" altLang="zh-CN" sz="2000" i="1">
                <a:solidFill>
                  <a:schemeClr val="bg1"/>
                </a:solidFill>
              </a:rPr>
              <a:t>(Torque)</a:t>
            </a:r>
            <a:endParaRPr kumimoji="0" lang="en-US" altLang="zh-CN" i="1">
              <a:solidFill>
                <a:srgbClr val="FFFF00"/>
              </a:solidFill>
            </a:endParaRPr>
          </a:p>
        </p:txBody>
      </p:sp>
      <p:sp>
        <p:nvSpPr>
          <p:cNvPr id="476164" name="Text Box 4"/>
          <p:cNvSpPr txBox="1">
            <a:spLocks noChangeArrowheads="1"/>
          </p:cNvSpPr>
          <p:nvPr/>
        </p:nvSpPr>
        <p:spPr bwMode="auto">
          <a:xfrm>
            <a:off x="1851025" y="1052513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66FFFF"/>
                </a:solidFill>
              </a:rPr>
              <a:t>力</a:t>
            </a:r>
          </a:p>
        </p:txBody>
      </p:sp>
      <p:sp>
        <p:nvSpPr>
          <p:cNvPr id="476165" name="Text Box 5"/>
          <p:cNvSpPr txBox="1">
            <a:spLocks noChangeArrowheads="1"/>
          </p:cNvSpPr>
          <p:nvPr/>
        </p:nvSpPr>
        <p:spPr bwMode="auto">
          <a:xfrm>
            <a:off x="2843213" y="1595438"/>
            <a:ext cx="3346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改变刚体的</a:t>
            </a:r>
            <a:r>
              <a:rPr kumimoji="0" lang="zh-CN" altLang="en-US">
                <a:solidFill>
                  <a:srgbClr val="00FFFF"/>
                </a:solidFill>
                <a:latin typeface="仿宋_GB2312" pitchFamily="49" charset="-122"/>
                <a:ea typeface="仿宋_GB2312" pitchFamily="49" charset="-122"/>
              </a:rPr>
              <a:t>转动</a:t>
            </a:r>
            <a:r>
              <a:rPr kumimoji="0" lang="zh-CN" altLang="en-US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状态</a:t>
            </a:r>
            <a:r>
              <a:rPr kumimoji="0" lang="zh-CN" altLang="en-US">
                <a:solidFill>
                  <a:schemeClr val="hlink"/>
                </a:solidFill>
                <a:latin typeface="仿宋_GB2312" pitchFamily="49" charset="-122"/>
                <a:ea typeface="仿宋_GB2312" pitchFamily="49" charset="-122"/>
              </a:rPr>
              <a:t> </a:t>
            </a:r>
          </a:p>
        </p:txBody>
      </p:sp>
      <p:sp>
        <p:nvSpPr>
          <p:cNvPr id="476166" name="Text Box 6"/>
          <p:cNvSpPr txBox="1">
            <a:spLocks noChangeArrowheads="1"/>
          </p:cNvSpPr>
          <p:nvPr/>
        </p:nvSpPr>
        <p:spPr bwMode="auto">
          <a:xfrm>
            <a:off x="5962650" y="1576388"/>
            <a:ext cx="29670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/>
            <a:r>
              <a:rPr kumimoji="0" lang="zh-CN" altLang="en-US">
                <a:solidFill>
                  <a:srgbClr val="66FFFF"/>
                </a:solidFill>
                <a:ea typeface="楷体_GB2312" pitchFamily="49" charset="-122"/>
              </a:rPr>
              <a:t>刚体获得角加速度</a:t>
            </a:r>
          </a:p>
        </p:txBody>
      </p:sp>
      <p:sp>
        <p:nvSpPr>
          <p:cNvPr id="476167" name="Text Box 7"/>
          <p:cNvSpPr txBox="1">
            <a:spLocks noChangeArrowheads="1"/>
          </p:cNvSpPr>
          <p:nvPr/>
        </p:nvSpPr>
        <p:spPr bwMode="auto">
          <a:xfrm>
            <a:off x="6273800" y="1068388"/>
            <a:ext cx="2519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66FFFF"/>
                </a:solidFill>
                <a:ea typeface="楷体_GB2312" pitchFamily="49" charset="-122"/>
              </a:rPr>
              <a:t>质点获得加速度</a:t>
            </a:r>
          </a:p>
        </p:txBody>
      </p:sp>
      <p:sp>
        <p:nvSpPr>
          <p:cNvPr id="476168" name="Text Box 8"/>
          <p:cNvSpPr txBox="1">
            <a:spLocks noChangeArrowheads="1"/>
          </p:cNvSpPr>
          <p:nvPr/>
        </p:nvSpPr>
        <p:spPr bwMode="auto">
          <a:xfrm>
            <a:off x="2822575" y="1065213"/>
            <a:ext cx="3294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改变质点的运动状态</a:t>
            </a:r>
            <a:endParaRPr kumimoji="0" lang="zh-CN" altLang="en-US">
              <a:solidFill>
                <a:srgbClr val="66FFFF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476169" name="AutoShape 9"/>
          <p:cNvSpPr>
            <a:spLocks noChangeArrowheads="1"/>
          </p:cNvSpPr>
          <p:nvPr/>
        </p:nvSpPr>
        <p:spPr bwMode="auto">
          <a:xfrm>
            <a:off x="2376488" y="1216025"/>
            <a:ext cx="431800" cy="21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476170" name="WordArt 10"/>
          <p:cNvSpPr>
            <a:spLocks noChangeArrowheads="1" noChangeShapeType="1" noTextEdit="1"/>
          </p:cNvSpPr>
          <p:nvPr/>
        </p:nvSpPr>
        <p:spPr bwMode="auto">
          <a:xfrm rot="5400000">
            <a:off x="1938338" y="1671637"/>
            <a:ext cx="387350" cy="276225"/>
          </a:xfrm>
          <a:prstGeom prst="rect">
            <a:avLst/>
          </a:prstGeom>
        </p:spPr>
        <p:txBody>
          <a:bodyPr vert="eaVert"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auto"/>
            <a:r>
              <a:rPr lang="zh-CN" altLang="en-US" sz="3600" i="1" kern="10">
                <a:ln w="9525">
                  <a:solidFill>
                    <a:srgbClr val="66FFFF"/>
                  </a:solidFill>
                  <a:round/>
                  <a:headEnd/>
                  <a:tailEnd/>
                </a:ln>
                <a:solidFill>
                  <a:srgbClr val="66FFFF"/>
                </a:solidFill>
                <a:effectLst>
                  <a:outerShdw dist="35921" dir="2700000" algn="ctr" rotWithShape="0">
                    <a:srgbClr val="B2B2B2">
                      <a:alpha val="79999"/>
                    </a:srgbClr>
                  </a:outerShdw>
                </a:effectLst>
                <a:latin typeface="宋体" panose="02010600030101010101" pitchFamily="2" charset="-122"/>
              </a:rPr>
              <a:t>？</a:t>
            </a:r>
          </a:p>
        </p:txBody>
      </p:sp>
      <p:sp>
        <p:nvSpPr>
          <p:cNvPr id="476171" name="AutoShape 11"/>
          <p:cNvSpPr>
            <a:spLocks noChangeArrowheads="1"/>
          </p:cNvSpPr>
          <p:nvPr/>
        </p:nvSpPr>
        <p:spPr bwMode="auto">
          <a:xfrm>
            <a:off x="2376488" y="1728788"/>
            <a:ext cx="431800" cy="21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476172" name="AutoShape 12"/>
          <p:cNvSpPr>
            <a:spLocks noChangeArrowheads="1"/>
          </p:cNvSpPr>
          <p:nvPr/>
        </p:nvSpPr>
        <p:spPr bwMode="auto">
          <a:xfrm>
            <a:off x="5784850" y="1716088"/>
            <a:ext cx="431800" cy="21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476173" name="AutoShape 13"/>
          <p:cNvSpPr>
            <a:spLocks noChangeArrowheads="1"/>
          </p:cNvSpPr>
          <p:nvPr/>
        </p:nvSpPr>
        <p:spPr bwMode="auto">
          <a:xfrm>
            <a:off x="5784850" y="1228725"/>
            <a:ext cx="431800" cy="21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476174" name="Text Box 14"/>
          <p:cNvSpPr txBox="1">
            <a:spLocks noChangeArrowheads="1"/>
          </p:cNvSpPr>
          <p:nvPr/>
        </p:nvSpPr>
        <p:spPr bwMode="auto">
          <a:xfrm>
            <a:off x="323850" y="2205038"/>
            <a:ext cx="5688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>
                <a:solidFill>
                  <a:schemeClr val="bg1"/>
                </a:solidFill>
                <a:ea typeface="仿宋_GB2312" pitchFamily="49" charset="-122"/>
              </a:rPr>
              <a:t>  </a:t>
            </a:r>
            <a:r>
              <a:rPr kumimoji="0" lang="zh-CN" altLang="en-US">
                <a:solidFill>
                  <a:schemeClr val="bg1"/>
                </a:solidFill>
                <a:ea typeface="仿宋_GB2312" pitchFamily="49" charset="-122"/>
              </a:rPr>
              <a:t>力 </a:t>
            </a:r>
            <a:r>
              <a:rPr kumimoji="0" lang="en-US" altLang="zh-CN" i="1">
                <a:solidFill>
                  <a:srgbClr val="66FFFF"/>
                </a:solidFill>
                <a:ea typeface="仿宋_GB2312" pitchFamily="49" charset="-122"/>
              </a:rPr>
              <a:t>F</a:t>
            </a:r>
            <a:r>
              <a:rPr kumimoji="0" lang="en-US" altLang="zh-CN" i="1">
                <a:solidFill>
                  <a:schemeClr val="bg1"/>
                </a:solidFill>
                <a:ea typeface="仿宋_GB2312" pitchFamily="49" charset="-122"/>
              </a:rPr>
              <a:t> </a:t>
            </a:r>
            <a:r>
              <a:rPr kumimoji="0" lang="zh-CN" altLang="en-US">
                <a:solidFill>
                  <a:schemeClr val="bg1"/>
                </a:solidFill>
                <a:ea typeface="仿宋_GB2312" pitchFamily="49" charset="-122"/>
              </a:rPr>
              <a:t>对</a:t>
            </a:r>
            <a:r>
              <a:rPr kumimoji="0" lang="en-US" altLang="zh-CN" i="1">
                <a:solidFill>
                  <a:srgbClr val="66FFFF"/>
                </a:solidFill>
                <a:ea typeface="仿宋_GB2312" pitchFamily="49" charset="-122"/>
              </a:rPr>
              <a:t>z</a:t>
            </a:r>
            <a:r>
              <a:rPr kumimoji="0" lang="en-US" altLang="zh-CN" i="1">
                <a:solidFill>
                  <a:schemeClr val="bg1"/>
                </a:solidFill>
                <a:ea typeface="仿宋_GB2312" pitchFamily="49" charset="-122"/>
              </a:rPr>
              <a:t> </a:t>
            </a:r>
            <a:r>
              <a:rPr kumimoji="0" lang="zh-CN" altLang="en-US">
                <a:solidFill>
                  <a:schemeClr val="bg1"/>
                </a:solidFill>
                <a:ea typeface="仿宋_GB2312" pitchFamily="49" charset="-122"/>
              </a:rPr>
              <a:t>轴的力矩</a:t>
            </a:r>
            <a:r>
              <a:rPr kumimoji="0" lang="en-US" altLang="zh-CN" sz="1800">
                <a:solidFill>
                  <a:srgbClr val="FFCC00"/>
                </a:solidFill>
                <a:ea typeface="仿宋_GB2312" pitchFamily="49" charset="-122"/>
              </a:rPr>
              <a:t>(</a:t>
            </a:r>
            <a:r>
              <a:rPr kumimoji="0" lang="zh-CN" altLang="en-US" sz="1800">
                <a:solidFill>
                  <a:srgbClr val="FFCC00"/>
                </a:solidFill>
                <a:ea typeface="仿宋_GB2312" pitchFamily="49" charset="-122"/>
              </a:rPr>
              <a:t>力在垂直于轴的平面内</a:t>
            </a:r>
            <a:r>
              <a:rPr kumimoji="0" lang="en-US" altLang="zh-CN" sz="1800">
                <a:solidFill>
                  <a:srgbClr val="FFCC00"/>
                </a:solidFill>
                <a:ea typeface="仿宋_GB2312" pitchFamily="49" charset="-122"/>
              </a:rPr>
              <a:t>)</a:t>
            </a:r>
            <a:endParaRPr kumimoji="0" lang="en-US" altLang="zh-CN" sz="1800" i="1">
              <a:solidFill>
                <a:srgbClr val="FFCC00"/>
              </a:solidFill>
              <a:ea typeface="仿宋_GB2312" pitchFamily="49" charset="-122"/>
            </a:endParaRPr>
          </a:p>
        </p:txBody>
      </p:sp>
      <p:graphicFrame>
        <p:nvGraphicFramePr>
          <p:cNvPr id="476175" name="Object 15"/>
          <p:cNvGraphicFramePr>
            <a:graphicFrameLocks/>
          </p:cNvGraphicFramePr>
          <p:nvPr/>
        </p:nvGraphicFramePr>
        <p:xfrm>
          <a:off x="755650" y="2787650"/>
          <a:ext cx="2481263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5" name="公式" r:id="rId4" imgW="1038193" imgH="152512" progId="Equation.3">
                  <p:embed/>
                </p:oleObj>
              </mc:Choice>
              <mc:Fallback>
                <p:oleObj name="公式" r:id="rId4" imgW="1038193" imgH="152512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2787650"/>
                        <a:ext cx="2481263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6176" name="Line 16"/>
          <p:cNvSpPr>
            <a:spLocks noChangeShapeType="1"/>
          </p:cNvSpPr>
          <p:nvPr/>
        </p:nvSpPr>
        <p:spPr bwMode="auto">
          <a:xfrm flipH="1">
            <a:off x="6605588" y="4654550"/>
            <a:ext cx="1587" cy="695325"/>
          </a:xfrm>
          <a:prstGeom prst="line">
            <a:avLst/>
          </a:prstGeom>
          <a:noFill/>
          <a:ln w="508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6177" name="Freeform 17"/>
          <p:cNvSpPr>
            <a:spLocks/>
          </p:cNvSpPr>
          <p:nvPr/>
        </p:nvSpPr>
        <p:spPr bwMode="auto">
          <a:xfrm>
            <a:off x="4859338" y="2397125"/>
            <a:ext cx="3744912" cy="2663825"/>
          </a:xfrm>
          <a:custGeom>
            <a:avLst/>
            <a:gdLst>
              <a:gd name="T0" fmla="*/ 2147483646 w 1761"/>
              <a:gd name="T1" fmla="*/ 2147483646 h 1074"/>
              <a:gd name="T2" fmla="*/ 2147483646 w 1761"/>
              <a:gd name="T3" fmla="*/ 2147483646 h 1074"/>
              <a:gd name="T4" fmla="*/ 2147483646 w 1761"/>
              <a:gd name="T5" fmla="*/ 2147483646 h 1074"/>
              <a:gd name="T6" fmla="*/ 2147483646 w 1761"/>
              <a:gd name="T7" fmla="*/ 2147483646 h 1074"/>
              <a:gd name="T8" fmla="*/ 2147483646 w 1761"/>
              <a:gd name="T9" fmla="*/ 2147483646 h 1074"/>
              <a:gd name="T10" fmla="*/ 2147483646 w 1761"/>
              <a:gd name="T11" fmla="*/ 2147483646 h 1074"/>
              <a:gd name="T12" fmla="*/ 2147483646 w 1761"/>
              <a:gd name="T13" fmla="*/ 2147483646 h 1074"/>
              <a:gd name="T14" fmla="*/ 2147483646 w 1761"/>
              <a:gd name="T15" fmla="*/ 2147483646 h 1074"/>
              <a:gd name="T16" fmla="*/ 2147483646 w 1761"/>
              <a:gd name="T17" fmla="*/ 2147483646 h 1074"/>
              <a:gd name="T18" fmla="*/ 2147483646 w 1761"/>
              <a:gd name="T19" fmla="*/ 2147483646 h 107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761"/>
              <a:gd name="T31" fmla="*/ 0 h 1074"/>
              <a:gd name="T32" fmla="*/ 1761 w 1761"/>
              <a:gd name="T33" fmla="*/ 1074 h 107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761" h="1074">
                <a:moveTo>
                  <a:pt x="1013" y="8"/>
                </a:moveTo>
                <a:cubicBezTo>
                  <a:pt x="794" y="0"/>
                  <a:pt x="499" y="31"/>
                  <a:pt x="333" y="99"/>
                </a:cubicBezTo>
                <a:cubicBezTo>
                  <a:pt x="167" y="167"/>
                  <a:pt x="30" y="295"/>
                  <a:pt x="15" y="416"/>
                </a:cubicBezTo>
                <a:cubicBezTo>
                  <a:pt x="0" y="537"/>
                  <a:pt x="128" y="727"/>
                  <a:pt x="242" y="825"/>
                </a:cubicBezTo>
                <a:cubicBezTo>
                  <a:pt x="356" y="923"/>
                  <a:pt x="560" y="983"/>
                  <a:pt x="696" y="1006"/>
                </a:cubicBezTo>
                <a:cubicBezTo>
                  <a:pt x="832" y="1029"/>
                  <a:pt x="937" y="954"/>
                  <a:pt x="1058" y="961"/>
                </a:cubicBezTo>
                <a:cubicBezTo>
                  <a:pt x="1179" y="968"/>
                  <a:pt x="1315" y="1074"/>
                  <a:pt x="1421" y="1051"/>
                </a:cubicBezTo>
                <a:cubicBezTo>
                  <a:pt x="1527" y="1028"/>
                  <a:pt x="1655" y="976"/>
                  <a:pt x="1693" y="825"/>
                </a:cubicBezTo>
                <a:cubicBezTo>
                  <a:pt x="1731" y="674"/>
                  <a:pt x="1761" y="280"/>
                  <a:pt x="1648" y="144"/>
                </a:cubicBezTo>
                <a:cubicBezTo>
                  <a:pt x="1535" y="8"/>
                  <a:pt x="1232" y="16"/>
                  <a:pt x="1013" y="8"/>
                </a:cubicBezTo>
                <a:close/>
              </a:path>
            </a:pathLst>
          </a:custGeom>
          <a:solidFill>
            <a:srgbClr val="339966"/>
          </a:solidFill>
          <a:ln w="9525">
            <a:round/>
            <a:headEnd/>
            <a:tailEnd/>
          </a:ln>
          <a:scene3d>
            <a:camera prst="legacyPerspectiveFront">
              <a:rot lat="18000000" lon="0" rev="0"/>
            </a:camera>
            <a:lightRig rig="legacyFlat2" dir="t"/>
          </a:scene3d>
          <a:sp3d extrusionH="4302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476178" name="Oval 18"/>
          <p:cNvSpPr>
            <a:spLocks noChangeArrowheads="1"/>
          </p:cNvSpPr>
          <p:nvPr/>
        </p:nvSpPr>
        <p:spPr bwMode="auto">
          <a:xfrm>
            <a:off x="6534150" y="3671888"/>
            <a:ext cx="142875" cy="7143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graphicFrame>
        <p:nvGraphicFramePr>
          <p:cNvPr id="476179" name="Object 19"/>
          <p:cNvGraphicFramePr>
            <a:graphicFrameLocks/>
          </p:cNvGraphicFramePr>
          <p:nvPr/>
        </p:nvGraphicFramePr>
        <p:xfrm>
          <a:off x="6934200" y="3552825"/>
          <a:ext cx="212725" cy="29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6" name="公式" r:id="rId6" imgW="152517" imgH="228634" progId="Equation.3">
                  <p:embed/>
                </p:oleObj>
              </mc:Choice>
              <mc:Fallback>
                <p:oleObj name="公式" r:id="rId6" imgW="152517" imgH="228634" progId="Equation.3">
                  <p:embed/>
                  <p:pic>
                    <p:nvPicPr>
                      <p:cNvPr id="0" name="Object 19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3552825"/>
                        <a:ext cx="212725" cy="293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6180" name="Line 20"/>
          <p:cNvSpPr>
            <a:spLocks noChangeShapeType="1"/>
          </p:cNvSpPr>
          <p:nvPr/>
        </p:nvSpPr>
        <p:spPr bwMode="auto">
          <a:xfrm flipV="1">
            <a:off x="7326313" y="2781300"/>
            <a:ext cx="1060450" cy="1293813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6181" name="Oval 21"/>
          <p:cNvSpPr>
            <a:spLocks noChangeArrowheads="1"/>
          </p:cNvSpPr>
          <p:nvPr/>
        </p:nvSpPr>
        <p:spPr bwMode="auto">
          <a:xfrm>
            <a:off x="5383213" y="3284538"/>
            <a:ext cx="2447925" cy="865187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476182" name="Line 22"/>
          <p:cNvSpPr>
            <a:spLocks noChangeShapeType="1"/>
          </p:cNvSpPr>
          <p:nvPr/>
        </p:nvSpPr>
        <p:spPr bwMode="auto">
          <a:xfrm>
            <a:off x="6586538" y="2636838"/>
            <a:ext cx="20637" cy="1082675"/>
          </a:xfrm>
          <a:prstGeom prst="line">
            <a:avLst/>
          </a:prstGeom>
          <a:noFill/>
          <a:ln w="50800">
            <a:solidFill>
              <a:schemeClr val="folHlink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6183" name="Line 23"/>
          <p:cNvSpPr>
            <a:spLocks noChangeShapeType="1"/>
          </p:cNvSpPr>
          <p:nvPr/>
        </p:nvSpPr>
        <p:spPr bwMode="auto">
          <a:xfrm>
            <a:off x="8386763" y="2781300"/>
            <a:ext cx="19050" cy="1439863"/>
          </a:xfrm>
          <a:prstGeom prst="line">
            <a:avLst/>
          </a:prstGeom>
          <a:noFill/>
          <a:ln w="28575">
            <a:solidFill>
              <a:schemeClr val="hlink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6184" name="Line 24"/>
          <p:cNvSpPr>
            <a:spLocks noChangeShapeType="1"/>
          </p:cNvSpPr>
          <p:nvPr/>
        </p:nvSpPr>
        <p:spPr bwMode="auto">
          <a:xfrm flipV="1">
            <a:off x="7326313" y="2627313"/>
            <a:ext cx="0" cy="140335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6185" name="Line 25"/>
          <p:cNvSpPr>
            <a:spLocks noChangeShapeType="1"/>
          </p:cNvSpPr>
          <p:nvPr/>
        </p:nvSpPr>
        <p:spPr bwMode="auto">
          <a:xfrm>
            <a:off x="6605588" y="3716338"/>
            <a:ext cx="1098550" cy="554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76186" name="Object 26"/>
          <p:cNvGraphicFramePr>
            <a:graphicFrameLocks/>
          </p:cNvGraphicFramePr>
          <p:nvPr/>
        </p:nvGraphicFramePr>
        <p:xfrm>
          <a:off x="8478838" y="4005263"/>
          <a:ext cx="341312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7" name="公式" r:id="rId8" imgW="314211" imgH="390594" progId="Equation.3">
                  <p:embed/>
                </p:oleObj>
              </mc:Choice>
              <mc:Fallback>
                <p:oleObj name="公式" r:id="rId8" imgW="314211" imgH="390594" progId="Equation.3">
                  <p:embed/>
                  <p:pic>
                    <p:nvPicPr>
                      <p:cNvPr id="0" name="Object 26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78838" y="4005263"/>
                        <a:ext cx="341312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6187" name="Object 27"/>
          <p:cNvGraphicFramePr>
            <a:graphicFrameLocks/>
          </p:cNvGraphicFramePr>
          <p:nvPr/>
        </p:nvGraphicFramePr>
        <p:xfrm>
          <a:off x="6877050" y="2349500"/>
          <a:ext cx="341313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8" name="公式" r:id="rId10" imgW="314211" imgH="400042" progId="Equation.3">
                  <p:embed/>
                </p:oleObj>
              </mc:Choice>
              <mc:Fallback>
                <p:oleObj name="公式" r:id="rId10" imgW="314211" imgH="400042" progId="Equation.3">
                  <p:embed/>
                  <p:pic>
                    <p:nvPicPr>
                      <p:cNvPr id="0" name="Object 27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7050" y="2349500"/>
                        <a:ext cx="341313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6188" name="Object 28"/>
          <p:cNvGraphicFramePr>
            <a:graphicFrameLocks/>
          </p:cNvGraphicFramePr>
          <p:nvPr/>
        </p:nvGraphicFramePr>
        <p:xfrm>
          <a:off x="7739063" y="4365625"/>
          <a:ext cx="319087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19" name="公式" r:id="rId12" imgW="285867" imgH="400042" progId="Equation.3">
                  <p:embed/>
                </p:oleObj>
              </mc:Choice>
              <mc:Fallback>
                <p:oleObj name="公式" r:id="rId12" imgW="285867" imgH="400042" progId="Equation.3">
                  <p:embed/>
                  <p:pic>
                    <p:nvPicPr>
                      <p:cNvPr id="0" name="Object 28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39063" y="4365625"/>
                        <a:ext cx="319087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6189" name="Object 29"/>
          <p:cNvGraphicFramePr>
            <a:graphicFrameLocks/>
          </p:cNvGraphicFramePr>
          <p:nvPr/>
        </p:nvGraphicFramePr>
        <p:xfrm>
          <a:off x="7883525" y="3584575"/>
          <a:ext cx="306388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20" name="公式" r:id="rId14" imgW="276150" imgH="400042" progId="Equation.3">
                  <p:embed/>
                </p:oleObj>
              </mc:Choice>
              <mc:Fallback>
                <p:oleObj name="公式" r:id="rId14" imgW="276150" imgH="400042" progId="Equation.3">
                  <p:embed/>
                  <p:pic>
                    <p:nvPicPr>
                      <p:cNvPr id="0" name="Object 29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3525" y="3584575"/>
                        <a:ext cx="306388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6190" name="Line 30"/>
          <p:cNvSpPr>
            <a:spLocks noChangeShapeType="1"/>
          </p:cNvSpPr>
          <p:nvPr/>
        </p:nvSpPr>
        <p:spPr bwMode="auto">
          <a:xfrm>
            <a:off x="7326313" y="2635250"/>
            <a:ext cx="1079500" cy="146050"/>
          </a:xfrm>
          <a:prstGeom prst="line">
            <a:avLst/>
          </a:prstGeom>
          <a:noFill/>
          <a:ln w="28575">
            <a:solidFill>
              <a:schemeClr val="hlink"/>
            </a:solidFill>
            <a:prstDash val="sysDot"/>
            <a:round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6191" name="Line 31"/>
          <p:cNvSpPr>
            <a:spLocks noChangeShapeType="1"/>
          </p:cNvSpPr>
          <p:nvPr/>
        </p:nvSpPr>
        <p:spPr bwMode="auto">
          <a:xfrm>
            <a:off x="7831138" y="3932238"/>
            <a:ext cx="431800" cy="219075"/>
          </a:xfrm>
          <a:prstGeom prst="line">
            <a:avLst/>
          </a:prstGeom>
          <a:noFill/>
          <a:ln w="28575" cap="rnd">
            <a:solidFill>
              <a:srgbClr val="FFCC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6192" name="Line 32"/>
          <p:cNvSpPr>
            <a:spLocks noChangeShapeType="1"/>
          </p:cNvSpPr>
          <p:nvPr/>
        </p:nvSpPr>
        <p:spPr bwMode="auto">
          <a:xfrm flipV="1">
            <a:off x="7831138" y="4222750"/>
            <a:ext cx="503237" cy="142875"/>
          </a:xfrm>
          <a:prstGeom prst="line">
            <a:avLst/>
          </a:prstGeom>
          <a:noFill/>
          <a:ln w="28575" cap="rnd">
            <a:solidFill>
              <a:srgbClr val="FFCC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6193" name="Line 33"/>
          <p:cNvSpPr>
            <a:spLocks noChangeShapeType="1"/>
          </p:cNvSpPr>
          <p:nvPr/>
        </p:nvSpPr>
        <p:spPr bwMode="auto">
          <a:xfrm>
            <a:off x="7326313" y="4062413"/>
            <a:ext cx="1079500" cy="14605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6194" name="Line 34"/>
          <p:cNvSpPr>
            <a:spLocks noChangeShapeType="1"/>
          </p:cNvSpPr>
          <p:nvPr/>
        </p:nvSpPr>
        <p:spPr bwMode="auto">
          <a:xfrm>
            <a:off x="7326313" y="4075113"/>
            <a:ext cx="576262" cy="290512"/>
          </a:xfrm>
          <a:prstGeom prst="line">
            <a:avLst/>
          </a:prstGeom>
          <a:noFill/>
          <a:ln w="38100">
            <a:solidFill>
              <a:srgbClr val="FFCC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6195" name="Line 35"/>
          <p:cNvSpPr>
            <a:spLocks noChangeShapeType="1"/>
          </p:cNvSpPr>
          <p:nvPr/>
        </p:nvSpPr>
        <p:spPr bwMode="auto">
          <a:xfrm flipV="1">
            <a:off x="7326313" y="3932238"/>
            <a:ext cx="504825" cy="142875"/>
          </a:xfrm>
          <a:prstGeom prst="line">
            <a:avLst/>
          </a:prstGeom>
          <a:noFill/>
          <a:ln w="38100">
            <a:solidFill>
              <a:srgbClr val="FFCC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6196" name="Line 36"/>
          <p:cNvSpPr>
            <a:spLocks noChangeShapeType="1"/>
          </p:cNvSpPr>
          <p:nvPr/>
        </p:nvSpPr>
        <p:spPr bwMode="auto">
          <a:xfrm flipH="1">
            <a:off x="6443663" y="3716338"/>
            <a:ext cx="1428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6197" name="Text Box 37"/>
          <p:cNvSpPr txBox="1">
            <a:spLocks noChangeArrowheads="1"/>
          </p:cNvSpPr>
          <p:nvPr/>
        </p:nvSpPr>
        <p:spPr bwMode="auto">
          <a:xfrm>
            <a:off x="6089650" y="3500438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i="1">
                <a:solidFill>
                  <a:srgbClr val="66FFFF"/>
                </a:solidFill>
              </a:rPr>
              <a:t>h</a:t>
            </a:r>
          </a:p>
        </p:txBody>
      </p:sp>
      <p:grpSp>
        <p:nvGrpSpPr>
          <p:cNvPr id="2" name="Group 38"/>
          <p:cNvGrpSpPr>
            <a:grpSpLocks/>
          </p:cNvGrpSpPr>
          <p:nvPr/>
        </p:nvGrpSpPr>
        <p:grpSpPr bwMode="auto">
          <a:xfrm>
            <a:off x="6505575" y="3846513"/>
            <a:ext cx="71438" cy="107950"/>
            <a:chOff x="4014" y="2296"/>
            <a:chExt cx="45" cy="45"/>
          </a:xfrm>
        </p:grpSpPr>
        <p:sp>
          <p:nvSpPr>
            <p:cNvPr id="16441" name="Line 39"/>
            <p:cNvSpPr>
              <a:spLocks noChangeShapeType="1"/>
            </p:cNvSpPr>
            <p:nvPr/>
          </p:nvSpPr>
          <p:spPr bwMode="auto">
            <a:xfrm>
              <a:off x="4014" y="2296"/>
              <a:ext cx="4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42" name="Line 40"/>
            <p:cNvSpPr>
              <a:spLocks noChangeShapeType="1"/>
            </p:cNvSpPr>
            <p:nvPr/>
          </p:nvSpPr>
          <p:spPr bwMode="auto">
            <a:xfrm flipH="1">
              <a:off x="4014" y="2296"/>
              <a:ext cx="45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76201" name="Line 41"/>
          <p:cNvSpPr>
            <a:spLocks noChangeShapeType="1"/>
          </p:cNvSpPr>
          <p:nvPr/>
        </p:nvSpPr>
        <p:spPr bwMode="auto">
          <a:xfrm>
            <a:off x="6299200" y="3930650"/>
            <a:ext cx="1079500" cy="146050"/>
          </a:xfrm>
          <a:prstGeom prst="line">
            <a:avLst/>
          </a:prstGeom>
          <a:noFill/>
          <a:ln w="28575">
            <a:solidFill>
              <a:schemeClr val="hlink"/>
            </a:solidFill>
            <a:prstDash val="dash"/>
            <a:round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6202" name="Oval 42"/>
          <p:cNvSpPr>
            <a:spLocks noChangeArrowheads="1"/>
          </p:cNvSpPr>
          <p:nvPr/>
        </p:nvSpPr>
        <p:spPr bwMode="auto">
          <a:xfrm>
            <a:off x="7289800" y="4029075"/>
            <a:ext cx="73025" cy="71438"/>
          </a:xfrm>
          <a:prstGeom prst="ellipse">
            <a:avLst/>
          </a:prstGeom>
          <a:solidFill>
            <a:srgbClr val="FF7C80"/>
          </a:solidFill>
          <a:ln w="38100">
            <a:solidFill>
              <a:srgbClr val="FF7C80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</a:endParaRPr>
          </a:p>
        </p:txBody>
      </p:sp>
      <p:graphicFrame>
        <p:nvGraphicFramePr>
          <p:cNvPr id="476203" name="Object 43"/>
          <p:cNvGraphicFramePr>
            <a:graphicFrameLocks/>
          </p:cNvGraphicFramePr>
          <p:nvPr/>
        </p:nvGraphicFramePr>
        <p:xfrm>
          <a:off x="8497888" y="4011613"/>
          <a:ext cx="27305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21" name="公式" r:id="rId16" imgW="238088" imgH="304755" progId="Equation.3">
                  <p:embed/>
                </p:oleObj>
              </mc:Choice>
              <mc:Fallback>
                <p:oleObj name="公式" r:id="rId16" imgW="238088" imgH="304755" progId="Equation.3">
                  <p:embed/>
                  <p:pic>
                    <p:nvPicPr>
                      <p:cNvPr id="0" name="Object 43"/>
                      <p:cNvPicPr>
                        <a:picLocks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97888" y="4011613"/>
                        <a:ext cx="27305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6204" name="Text Box 44"/>
          <p:cNvSpPr txBox="1">
            <a:spLocks noChangeArrowheads="1"/>
          </p:cNvSpPr>
          <p:nvPr/>
        </p:nvSpPr>
        <p:spPr bwMode="auto">
          <a:xfrm>
            <a:off x="7062788" y="407670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i="1">
                <a:solidFill>
                  <a:schemeClr val="bg1"/>
                </a:solidFill>
              </a:rPr>
              <a:t>A</a:t>
            </a:r>
          </a:p>
        </p:txBody>
      </p:sp>
      <p:graphicFrame>
        <p:nvGraphicFramePr>
          <p:cNvPr id="476205" name="Object 45"/>
          <p:cNvGraphicFramePr>
            <a:graphicFrameLocks/>
          </p:cNvGraphicFramePr>
          <p:nvPr/>
        </p:nvGraphicFramePr>
        <p:xfrm>
          <a:off x="6232525" y="2644775"/>
          <a:ext cx="201613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22" name="公式" r:id="rId18" imgW="133351" imgH="152512" progId="Equation.3">
                  <p:embed/>
                </p:oleObj>
              </mc:Choice>
              <mc:Fallback>
                <p:oleObj name="公式" r:id="rId18" imgW="133351" imgH="152512" progId="Equation.3">
                  <p:embed/>
                  <p:pic>
                    <p:nvPicPr>
                      <p:cNvPr id="0" name="Object 45"/>
                      <p:cNvPicPr>
                        <a:picLocks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2525" y="2644775"/>
                        <a:ext cx="201613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46"/>
          <p:cNvGrpSpPr>
            <a:grpSpLocks/>
          </p:cNvGrpSpPr>
          <p:nvPr/>
        </p:nvGrpSpPr>
        <p:grpSpPr bwMode="auto">
          <a:xfrm>
            <a:off x="6734175" y="3956050"/>
            <a:ext cx="612775" cy="457200"/>
            <a:chOff x="4016" y="2870"/>
            <a:chExt cx="386" cy="288"/>
          </a:xfrm>
        </p:grpSpPr>
        <p:sp>
          <p:nvSpPr>
            <p:cNvPr id="16439" name="Text Box 47"/>
            <p:cNvSpPr txBox="1">
              <a:spLocks noChangeArrowheads="1"/>
            </p:cNvSpPr>
            <p:nvPr/>
          </p:nvSpPr>
          <p:spPr bwMode="auto">
            <a:xfrm>
              <a:off x="4016" y="2870"/>
              <a:ext cx="28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i="1">
                  <a:solidFill>
                    <a:srgbClr val="66FFFF"/>
                  </a:solidFill>
                  <a:sym typeface="Symbol" panose="05050102010706020507" pitchFamily="18" charset="2"/>
                </a:rPr>
                <a:t></a:t>
              </a:r>
            </a:p>
          </p:txBody>
        </p:sp>
        <p:sp>
          <p:nvSpPr>
            <p:cNvPr id="16440" name="Arc 48"/>
            <p:cNvSpPr>
              <a:spLocks/>
            </p:cNvSpPr>
            <p:nvPr/>
          </p:nvSpPr>
          <p:spPr bwMode="auto">
            <a:xfrm rot="7529080">
              <a:off x="4240" y="2821"/>
              <a:ext cx="100" cy="224"/>
            </a:xfrm>
            <a:custGeom>
              <a:avLst/>
              <a:gdLst>
                <a:gd name="T0" fmla="*/ 0 w 9420"/>
                <a:gd name="T1" fmla="*/ 0 h 21344"/>
                <a:gd name="T2" fmla="*/ 0 w 9420"/>
                <a:gd name="T3" fmla="*/ 0 h 21344"/>
                <a:gd name="T4" fmla="*/ 0 w 9420"/>
                <a:gd name="T5" fmla="*/ 0 h 21344"/>
                <a:gd name="T6" fmla="*/ 0 60000 65536"/>
                <a:gd name="T7" fmla="*/ 0 60000 65536"/>
                <a:gd name="T8" fmla="*/ 0 60000 65536"/>
                <a:gd name="T9" fmla="*/ 0 w 9420"/>
                <a:gd name="T10" fmla="*/ 0 h 21344"/>
                <a:gd name="T11" fmla="*/ 9420 w 9420"/>
                <a:gd name="T12" fmla="*/ 21344 h 213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420" h="21344" fill="none" extrusionOk="0">
                  <a:moveTo>
                    <a:pt x="9419" y="19437"/>
                  </a:moveTo>
                  <a:cubicBezTo>
                    <a:pt x="7491" y="20372"/>
                    <a:pt x="5435" y="21014"/>
                    <a:pt x="3317" y="21343"/>
                  </a:cubicBezTo>
                </a:path>
                <a:path w="9420" h="21344" stroke="0" extrusionOk="0">
                  <a:moveTo>
                    <a:pt x="9419" y="19437"/>
                  </a:moveTo>
                  <a:cubicBezTo>
                    <a:pt x="7491" y="20372"/>
                    <a:pt x="5435" y="21014"/>
                    <a:pt x="3317" y="21343"/>
                  </a:cubicBezTo>
                  <a:lnTo>
                    <a:pt x="0" y="0"/>
                  </a:lnTo>
                  <a:lnTo>
                    <a:pt x="9419" y="19437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476209" name="Object 49"/>
          <p:cNvGraphicFramePr>
            <a:graphicFrameLocks/>
          </p:cNvGraphicFramePr>
          <p:nvPr/>
        </p:nvGraphicFramePr>
        <p:xfrm>
          <a:off x="3236913" y="2798763"/>
          <a:ext cx="857250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23" name="公式" r:id="rId20" imgW="314211" imgH="171408" progId="Equation.3">
                  <p:embed/>
                </p:oleObj>
              </mc:Choice>
              <mc:Fallback>
                <p:oleObj name="公式" r:id="rId20" imgW="314211" imgH="171408" progId="Equation.3">
                  <p:embed/>
                  <p:pic>
                    <p:nvPicPr>
                      <p:cNvPr id="0" name="Object 49"/>
                      <p:cNvPicPr>
                        <a:picLocks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6913" y="2798763"/>
                        <a:ext cx="857250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6210" name="Object 50"/>
          <p:cNvGraphicFramePr>
            <a:graphicFrameLocks/>
          </p:cNvGraphicFramePr>
          <p:nvPr/>
        </p:nvGraphicFramePr>
        <p:xfrm>
          <a:off x="684213" y="4468813"/>
          <a:ext cx="4279900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24" name="公式" r:id="rId22" imgW="1838297" imgH="161960" progId="Equation.3">
                  <p:embed/>
                </p:oleObj>
              </mc:Choice>
              <mc:Fallback>
                <p:oleObj name="公式" r:id="rId22" imgW="1838297" imgH="161960" progId="Equation.3">
                  <p:embed/>
                  <p:pic>
                    <p:nvPicPr>
                      <p:cNvPr id="0" name="Object 50"/>
                      <p:cNvPicPr>
                        <a:picLocks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4468813"/>
                        <a:ext cx="4279900" cy="544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6211" name="Object 51"/>
          <p:cNvGraphicFramePr>
            <a:graphicFrameLocks/>
          </p:cNvGraphicFramePr>
          <p:nvPr/>
        </p:nvGraphicFramePr>
        <p:xfrm>
          <a:off x="4102100" y="2781300"/>
          <a:ext cx="827088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25" name="公式" r:id="rId24" imgW="304763" imgH="161960" progId="Equation.3">
                  <p:embed/>
                </p:oleObj>
              </mc:Choice>
              <mc:Fallback>
                <p:oleObj name="公式" r:id="rId24" imgW="304763" imgH="161960" progId="Equation.3">
                  <p:embed/>
                  <p:pic>
                    <p:nvPicPr>
                      <p:cNvPr id="0" name="Object 51"/>
                      <p:cNvPicPr>
                        <a:picLocks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2100" y="2781300"/>
                        <a:ext cx="827088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6212" name="Text Box 52"/>
          <p:cNvSpPr txBox="1">
            <a:spLocks noChangeArrowheads="1"/>
          </p:cNvSpPr>
          <p:nvPr/>
        </p:nvSpPr>
        <p:spPr bwMode="auto">
          <a:xfrm>
            <a:off x="323850" y="3470275"/>
            <a:ext cx="576103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>
                <a:solidFill>
                  <a:schemeClr val="bg1"/>
                </a:solidFill>
                <a:ea typeface="仿宋_GB2312" pitchFamily="49" charset="-122"/>
              </a:rPr>
              <a:t>  </a:t>
            </a:r>
            <a:r>
              <a:rPr kumimoji="0" lang="zh-CN" altLang="en-US">
                <a:solidFill>
                  <a:schemeClr val="bg1"/>
                </a:solidFill>
                <a:ea typeface="仿宋_GB2312" pitchFamily="49" charset="-122"/>
              </a:rPr>
              <a:t>力 </a:t>
            </a:r>
            <a:r>
              <a:rPr kumimoji="0" lang="en-US" altLang="zh-CN" i="1">
                <a:solidFill>
                  <a:srgbClr val="66FFFF"/>
                </a:solidFill>
                <a:ea typeface="仿宋_GB2312" pitchFamily="49" charset="-122"/>
              </a:rPr>
              <a:t>F</a:t>
            </a:r>
            <a:r>
              <a:rPr kumimoji="0" lang="en-US" altLang="zh-CN" i="1">
                <a:solidFill>
                  <a:schemeClr val="bg1"/>
                </a:solidFill>
                <a:ea typeface="仿宋_GB2312" pitchFamily="49" charset="-122"/>
              </a:rPr>
              <a:t> </a:t>
            </a:r>
            <a:r>
              <a:rPr kumimoji="0" lang="zh-CN" altLang="en-US">
                <a:solidFill>
                  <a:schemeClr val="bg1"/>
                </a:solidFill>
                <a:ea typeface="仿宋_GB2312" pitchFamily="49" charset="-122"/>
              </a:rPr>
              <a:t>对</a:t>
            </a:r>
            <a:r>
              <a:rPr kumimoji="0" lang="en-US" altLang="zh-CN" i="1">
                <a:solidFill>
                  <a:srgbClr val="66FFFF"/>
                </a:solidFill>
                <a:ea typeface="仿宋_GB2312" pitchFamily="49" charset="-122"/>
              </a:rPr>
              <a:t>z</a:t>
            </a:r>
            <a:r>
              <a:rPr kumimoji="0" lang="en-US" altLang="zh-CN" i="1">
                <a:solidFill>
                  <a:schemeClr val="bg1"/>
                </a:solidFill>
                <a:ea typeface="仿宋_GB2312" pitchFamily="49" charset="-122"/>
              </a:rPr>
              <a:t> </a:t>
            </a:r>
            <a:r>
              <a:rPr kumimoji="0" lang="zh-CN" altLang="en-US">
                <a:solidFill>
                  <a:schemeClr val="bg1"/>
                </a:solidFill>
                <a:ea typeface="仿宋_GB2312" pitchFamily="49" charset="-122"/>
              </a:rPr>
              <a:t>轴的力矩</a:t>
            </a:r>
          </a:p>
          <a:p>
            <a:r>
              <a:rPr kumimoji="0" lang="zh-CN" altLang="en-US">
                <a:solidFill>
                  <a:schemeClr val="bg1"/>
                </a:solidFill>
                <a:ea typeface="仿宋_GB2312" pitchFamily="49" charset="-122"/>
              </a:rPr>
              <a:t>                       </a:t>
            </a:r>
            <a:r>
              <a:rPr kumimoji="0" lang="en-US" altLang="zh-CN" sz="1800">
                <a:solidFill>
                  <a:srgbClr val="FFCC00"/>
                </a:solidFill>
                <a:ea typeface="仿宋_GB2312" pitchFamily="49" charset="-122"/>
              </a:rPr>
              <a:t>(</a:t>
            </a:r>
            <a:r>
              <a:rPr kumimoji="0" lang="zh-CN" altLang="en-US" sz="1800">
                <a:solidFill>
                  <a:srgbClr val="FFCC00"/>
                </a:solidFill>
                <a:ea typeface="仿宋_GB2312" pitchFamily="49" charset="-122"/>
              </a:rPr>
              <a:t>力不在垂直于轴的平面内</a:t>
            </a:r>
            <a:r>
              <a:rPr kumimoji="0" lang="en-US" altLang="zh-CN" sz="1800">
                <a:solidFill>
                  <a:srgbClr val="FFCC00"/>
                </a:solidFill>
                <a:ea typeface="仿宋_GB2312" pitchFamily="49" charset="-122"/>
              </a:rPr>
              <a:t>)</a:t>
            </a:r>
            <a:endParaRPr kumimoji="0" lang="en-US" altLang="zh-CN" sz="1800" i="1">
              <a:solidFill>
                <a:srgbClr val="FFCC00"/>
              </a:solidFill>
              <a:ea typeface="仿宋_GB2312" pitchFamily="49" charset="-122"/>
            </a:endParaRPr>
          </a:p>
        </p:txBody>
      </p:sp>
      <p:graphicFrame>
        <p:nvGraphicFramePr>
          <p:cNvPr id="476213" name="Object 53"/>
          <p:cNvGraphicFramePr>
            <a:graphicFrameLocks/>
          </p:cNvGraphicFramePr>
          <p:nvPr/>
        </p:nvGraphicFramePr>
        <p:xfrm>
          <a:off x="8529638" y="2593975"/>
          <a:ext cx="27305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26" name="公式" r:id="rId26" imgW="238088" imgH="304755" progId="Equation.3">
                  <p:embed/>
                </p:oleObj>
              </mc:Choice>
              <mc:Fallback>
                <p:oleObj name="公式" r:id="rId26" imgW="238088" imgH="304755" progId="Equation.3">
                  <p:embed/>
                  <p:pic>
                    <p:nvPicPr>
                      <p:cNvPr id="0" name="Object 53"/>
                      <p:cNvPicPr>
                        <a:picLocks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9638" y="2593975"/>
                        <a:ext cx="27305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6214" name="Text Box 54"/>
          <p:cNvSpPr txBox="1">
            <a:spLocks noChangeArrowheads="1"/>
          </p:cNvSpPr>
          <p:nvPr/>
        </p:nvSpPr>
        <p:spPr bwMode="auto">
          <a:xfrm>
            <a:off x="1003300" y="5137150"/>
            <a:ext cx="572928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</a:pPr>
            <a:r>
              <a:rPr kumimoji="0" lang="zh-CN" altLang="en-US">
                <a:solidFill>
                  <a:srgbClr val="66FFFF"/>
                </a:solidFill>
                <a:ea typeface="仿宋_GB2312" pitchFamily="49" charset="-122"/>
              </a:rPr>
              <a:t>力矩取决于力的大小、方向和作用点</a:t>
            </a:r>
          </a:p>
        </p:txBody>
      </p:sp>
      <p:sp>
        <p:nvSpPr>
          <p:cNvPr id="476215" name="Text Box 55"/>
          <p:cNvSpPr txBox="1">
            <a:spLocks noChangeArrowheads="1"/>
          </p:cNvSpPr>
          <p:nvPr/>
        </p:nvSpPr>
        <p:spPr bwMode="auto">
          <a:xfrm>
            <a:off x="1023938" y="5711825"/>
            <a:ext cx="578008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66FFFF"/>
                </a:solidFill>
                <a:ea typeface="仿宋_GB2312" pitchFamily="49" charset="-122"/>
              </a:rPr>
              <a:t>在刚体的定轴转动中，力矩只有两个指向</a:t>
            </a:r>
            <a:r>
              <a:rPr kumimoji="0" lang="zh-CN" altLang="en-US">
                <a:solidFill>
                  <a:srgbClr val="FFCC00"/>
                </a:solidFill>
                <a:ea typeface="仿宋_GB2312" pitchFamily="49" charset="-122"/>
              </a:rPr>
              <a:t>（沿转轴的正或负方向，</a:t>
            </a:r>
            <a:r>
              <a:rPr kumimoji="0" lang="en-US" altLang="zh-CN" i="1">
                <a:solidFill>
                  <a:srgbClr val="FFCC00"/>
                </a:solidFill>
                <a:ea typeface="仿宋_GB2312" pitchFamily="49" charset="-122"/>
              </a:rPr>
              <a:t>r</a:t>
            </a:r>
            <a:r>
              <a:rPr kumimoji="0" lang="en-US" altLang="zh-CN">
                <a:solidFill>
                  <a:srgbClr val="FFCC00"/>
                </a:solidFill>
                <a:ea typeface="仿宋_GB2312" pitchFamily="49" charset="-122"/>
              </a:rPr>
              <a:t> </a:t>
            </a:r>
            <a:r>
              <a:rPr kumimoji="0" lang="en-US" altLang="zh-CN">
                <a:solidFill>
                  <a:srgbClr val="FFCC00"/>
                </a:solidFill>
                <a:ea typeface="仿宋_GB2312" pitchFamily="49" charset="-122"/>
                <a:cs typeface="Times New Roman" panose="02020603050405020304" pitchFamily="18" charset="0"/>
              </a:rPr>
              <a:t>→</a:t>
            </a:r>
            <a:r>
              <a:rPr kumimoji="0" lang="en-US" altLang="zh-CN" i="1">
                <a:solidFill>
                  <a:srgbClr val="FFCC00"/>
                </a:solidFill>
                <a:ea typeface="仿宋_GB2312" pitchFamily="49" charset="-122"/>
                <a:cs typeface="Times New Roman" panose="02020603050405020304" pitchFamily="18" charset="0"/>
              </a:rPr>
              <a:t>F</a:t>
            </a:r>
            <a:r>
              <a:rPr kumimoji="0" lang="zh-CN" altLang="en-US" sz="2000">
                <a:solidFill>
                  <a:srgbClr val="FFCC00"/>
                </a:solidFill>
                <a:ea typeface="仿宋_GB2312" pitchFamily="49" charset="-122"/>
                <a:cs typeface="Times New Roman" panose="02020603050405020304" pitchFamily="18" charset="0"/>
              </a:rPr>
              <a:t>右手螺旋</a:t>
            </a:r>
            <a:r>
              <a:rPr kumimoji="0" lang="zh-CN" altLang="en-US">
                <a:solidFill>
                  <a:srgbClr val="FFCC00"/>
                </a:solidFill>
                <a:ea typeface="仿宋_GB2312" pitchFamily="49" charset="-122"/>
              </a:rPr>
              <a:t>）</a:t>
            </a:r>
          </a:p>
        </p:txBody>
      </p:sp>
      <p:sp>
        <p:nvSpPr>
          <p:cNvPr id="476216" name="Rectangle 56"/>
          <p:cNvSpPr>
            <a:spLocks noChangeArrowheads="1"/>
          </p:cNvSpPr>
          <p:nvPr/>
        </p:nvSpPr>
        <p:spPr bwMode="auto">
          <a:xfrm>
            <a:off x="730250" y="5103813"/>
            <a:ext cx="3619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>
                <a:solidFill>
                  <a:srgbClr val="FFFF66"/>
                </a:solidFill>
              </a:rPr>
              <a:t>•</a:t>
            </a:r>
          </a:p>
        </p:txBody>
      </p:sp>
      <p:sp>
        <p:nvSpPr>
          <p:cNvPr id="476217" name="Rectangle 57"/>
          <p:cNvSpPr>
            <a:spLocks noChangeArrowheads="1"/>
          </p:cNvSpPr>
          <p:nvPr/>
        </p:nvSpPr>
        <p:spPr bwMode="auto">
          <a:xfrm>
            <a:off x="738188" y="5567363"/>
            <a:ext cx="3619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>
                <a:solidFill>
                  <a:srgbClr val="FFFF66"/>
                </a:solidFill>
              </a:rPr>
              <a:t>•</a:t>
            </a:r>
          </a:p>
        </p:txBody>
      </p:sp>
      <p:graphicFrame>
        <p:nvGraphicFramePr>
          <p:cNvPr id="476218" name="Object 58"/>
          <p:cNvGraphicFramePr>
            <a:graphicFrameLocks/>
          </p:cNvGraphicFramePr>
          <p:nvPr/>
        </p:nvGraphicFramePr>
        <p:xfrm>
          <a:off x="7019925" y="6021388"/>
          <a:ext cx="17494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27" name="公式" r:id="rId28" imgW="1686051" imgH="390594" progId="Equation.3">
                  <p:embed/>
                </p:oleObj>
              </mc:Choice>
              <mc:Fallback>
                <p:oleObj name="公式" r:id="rId28" imgW="1686051" imgH="390594" progId="Equation.3">
                  <p:embed/>
                  <p:pic>
                    <p:nvPicPr>
                      <p:cNvPr id="0" name="Object 58"/>
                      <p:cNvPicPr>
                        <a:picLocks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9925" y="6021388"/>
                        <a:ext cx="1749425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6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6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6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76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76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76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76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76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76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0" fill="hold"/>
                                        <p:tgtEl>
                                          <p:spTgt spid="476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0" fill="hold"/>
                                        <p:tgtEl>
                                          <p:spTgt spid="476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76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76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76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76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76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76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476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76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76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8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76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76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8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76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76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476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9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76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476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76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76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476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4" dur="500"/>
                                        <p:tgtEl>
                                          <p:spTgt spid="476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0" dur="500"/>
                                        <p:tgtEl>
                                          <p:spTgt spid="476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476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476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476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3" dur="500"/>
                                        <p:tgtEl>
                                          <p:spTgt spid="476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476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476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1" dur="500"/>
                                        <p:tgtEl>
                                          <p:spTgt spid="476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 nodeType="clickPar">
                      <p:stCondLst>
                        <p:cond delay="indefinite"/>
                      </p:stCondLst>
                      <p:childTnLst>
                        <p:par>
                          <p:cTn id="1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476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476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86" dur="500"/>
                                        <p:tgtEl>
                                          <p:spTgt spid="476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476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476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476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476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476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476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 nodeType="clickPar">
                      <p:stCondLst>
                        <p:cond delay="indefinite"/>
                      </p:stCondLst>
                      <p:childTnLst>
                        <p:par>
                          <p:cTn id="2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476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 nodeType="clickPar">
                      <p:stCondLst>
                        <p:cond delay="indefinite"/>
                      </p:stCondLst>
                      <p:childTnLst>
                        <p:par>
                          <p:cTn id="2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476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476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 nodeType="clickPar">
                      <p:stCondLst>
                        <p:cond delay="indefinite"/>
                      </p:stCondLst>
                      <p:childTnLst>
                        <p:par>
                          <p:cTn id="2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476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4762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476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162" grpId="0" autoUpdateAnimBg="0"/>
      <p:bldP spid="476163" grpId="0" autoUpdateAnimBg="0"/>
      <p:bldP spid="476164" grpId="0" autoUpdateAnimBg="0"/>
      <p:bldP spid="476165" grpId="0" autoUpdateAnimBg="0"/>
      <p:bldP spid="476166" grpId="0" autoUpdateAnimBg="0"/>
      <p:bldP spid="476167" grpId="0" autoUpdateAnimBg="0"/>
      <p:bldP spid="476168" grpId="0"/>
      <p:bldP spid="476169" grpId="0" animBg="1"/>
      <p:bldP spid="476170" grpId="0" animBg="1"/>
      <p:bldP spid="476171" grpId="0" animBg="1"/>
      <p:bldP spid="476172" grpId="0" animBg="1"/>
      <p:bldP spid="476173" grpId="0" animBg="1"/>
      <p:bldP spid="476174" grpId="0" autoUpdateAnimBg="0"/>
      <p:bldP spid="476176" grpId="0" animBg="1"/>
      <p:bldP spid="476177" grpId="0" animBg="1"/>
      <p:bldP spid="476178" grpId="0" animBg="1"/>
      <p:bldP spid="476180" grpId="0" animBg="1"/>
      <p:bldP spid="476181" grpId="0" animBg="1"/>
      <p:bldP spid="476182" grpId="0" animBg="1"/>
      <p:bldP spid="476183" grpId="0" animBg="1"/>
      <p:bldP spid="476184" grpId="0" animBg="1"/>
      <p:bldP spid="476185" grpId="0" animBg="1"/>
      <p:bldP spid="476190" grpId="0" animBg="1"/>
      <p:bldP spid="476191" grpId="0" animBg="1"/>
      <p:bldP spid="476192" grpId="0" animBg="1"/>
      <p:bldP spid="476193" grpId="0" animBg="1"/>
      <p:bldP spid="476194" grpId="0" animBg="1"/>
      <p:bldP spid="476195" grpId="0" animBg="1"/>
      <p:bldP spid="476196" grpId="0" animBg="1"/>
      <p:bldP spid="476197" grpId="0"/>
      <p:bldP spid="476201" grpId="0" animBg="1"/>
      <p:bldP spid="476202" grpId="0" animBg="1"/>
      <p:bldP spid="476204" grpId="0"/>
      <p:bldP spid="476212" grpId="0" autoUpdateAnimBg="0"/>
      <p:bldP spid="476214" grpId="0" autoUpdateAnimBg="0"/>
      <p:bldP spid="476215" grpId="0" autoUpdateAnimBg="0"/>
      <p:bldP spid="476216" grpId="0"/>
      <p:bldP spid="4762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Text Box 2"/>
          <p:cNvSpPr txBox="1">
            <a:spLocks noChangeArrowheads="1"/>
          </p:cNvSpPr>
          <p:nvPr/>
        </p:nvSpPr>
        <p:spPr bwMode="auto">
          <a:xfrm>
            <a:off x="539750" y="255588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</a:rPr>
              <a:t>讨论</a:t>
            </a:r>
          </a:p>
        </p:txBody>
      </p:sp>
      <p:sp>
        <p:nvSpPr>
          <p:cNvPr id="477187" name="AutoShape 3"/>
          <p:cNvSpPr>
            <a:spLocks noChangeArrowheads="1"/>
          </p:cNvSpPr>
          <p:nvPr/>
        </p:nvSpPr>
        <p:spPr bwMode="auto">
          <a:xfrm>
            <a:off x="179388" y="188913"/>
            <a:ext cx="360362" cy="576262"/>
          </a:xfrm>
          <a:prstGeom prst="star4">
            <a:avLst>
              <a:gd name="adj" fmla="val 18519"/>
            </a:avLst>
          </a:prstGeom>
          <a:gradFill rotWithShape="0">
            <a:gsLst>
              <a:gs pos="0">
                <a:srgbClr val="99FF99"/>
              </a:gs>
              <a:gs pos="100000">
                <a:srgbClr val="477647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477188" name="Text Box 4"/>
          <p:cNvSpPr txBox="1">
            <a:spLocks noChangeArrowheads="1"/>
          </p:cNvSpPr>
          <p:nvPr/>
        </p:nvSpPr>
        <p:spPr bwMode="auto">
          <a:xfrm>
            <a:off x="536574" y="640542"/>
            <a:ext cx="475297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altLang="zh-CN" sz="1800" i="1" dirty="0">
                <a:solidFill>
                  <a:srgbClr val="66FFFF"/>
                </a:solidFill>
                <a:ea typeface="楷体_GB2312" pitchFamily="49" charset="-122"/>
              </a:rPr>
              <a:t> </a:t>
            </a:r>
            <a:r>
              <a:rPr kumimoji="0" lang="en-US" altLang="zh-CN" dirty="0">
                <a:solidFill>
                  <a:schemeClr val="bg1"/>
                </a:solidFill>
                <a:ea typeface="楷体_GB2312" pitchFamily="49" charset="-122"/>
              </a:rPr>
              <a:t> </a:t>
            </a:r>
            <a:r>
              <a:rPr kumimoji="0" lang="zh-CN" altLang="en-US" dirty="0">
                <a:solidFill>
                  <a:schemeClr val="bg1"/>
                </a:solidFill>
                <a:ea typeface="楷体_GB2312" pitchFamily="49" charset="-122"/>
              </a:rPr>
              <a:t>在研究物体一般的转动情况时，可以引进</a:t>
            </a:r>
            <a:r>
              <a:rPr kumimoji="0" lang="zh-CN" altLang="en-US" dirty="0">
                <a:solidFill>
                  <a:srgbClr val="00FFFF"/>
                </a:solidFill>
                <a:ea typeface="楷体_GB2312" pitchFamily="49" charset="-122"/>
              </a:rPr>
              <a:t>力对点的力矩</a:t>
            </a:r>
            <a:r>
              <a:rPr kumimoji="0" lang="zh-CN" altLang="en-US" dirty="0">
                <a:solidFill>
                  <a:schemeClr val="bg1"/>
                </a:solidFill>
                <a:ea typeface="楷体_GB2312" pitchFamily="49" charset="-122"/>
              </a:rPr>
              <a:t>。</a:t>
            </a:r>
            <a:r>
              <a:rPr kumimoji="0" lang="zh-CN" altLang="en-US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力对点</a:t>
            </a:r>
            <a:r>
              <a:rPr kumimoji="0" lang="en-US" altLang="zh-CN" i="1" dirty="0">
                <a:solidFill>
                  <a:srgbClr val="FFFF00"/>
                </a:solidFill>
                <a:ea typeface="楷体_GB2312" pitchFamily="49" charset="-122"/>
              </a:rPr>
              <a:t>O </a:t>
            </a:r>
            <a:r>
              <a:rPr kumimoji="0" lang="zh-CN" altLang="en-US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的力矩</a:t>
            </a:r>
          </a:p>
        </p:txBody>
      </p:sp>
      <p:sp>
        <p:nvSpPr>
          <p:cNvPr id="477189" name="AutoShape 5"/>
          <p:cNvSpPr>
            <a:spLocks noChangeArrowheads="1"/>
          </p:cNvSpPr>
          <p:nvPr/>
        </p:nvSpPr>
        <p:spPr bwMode="auto">
          <a:xfrm>
            <a:off x="4610100" y="1020191"/>
            <a:ext cx="4241800" cy="1303337"/>
          </a:xfrm>
          <a:prstGeom prst="parallelogram">
            <a:avLst>
              <a:gd name="adj" fmla="val 83097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zh-CN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sym typeface="Symbol" pitchFamily="18" charset="2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6019800" y="1286891"/>
            <a:ext cx="965200" cy="400050"/>
            <a:chOff x="1992" y="2659"/>
            <a:chExt cx="608" cy="252"/>
          </a:xfrm>
        </p:grpSpPr>
        <p:sp>
          <p:nvSpPr>
            <p:cNvPr id="17468" name="Line 7"/>
            <p:cNvSpPr>
              <a:spLocks noChangeShapeType="1"/>
            </p:cNvSpPr>
            <p:nvPr/>
          </p:nvSpPr>
          <p:spPr bwMode="auto">
            <a:xfrm>
              <a:off x="1992" y="2807"/>
              <a:ext cx="608" cy="10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7469" name="Object 8"/>
            <p:cNvGraphicFramePr>
              <a:graphicFrameLocks noChangeAspect="1"/>
            </p:cNvGraphicFramePr>
            <p:nvPr/>
          </p:nvGraphicFramePr>
          <p:xfrm>
            <a:off x="2224" y="2659"/>
            <a:ext cx="145" cy="1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06" name="公式" r:id="rId3" imgW="161965" imgH="209468" progId="Equation.3">
                    <p:embed/>
                  </p:oleObj>
                </mc:Choice>
                <mc:Fallback>
                  <p:oleObj name="公式" r:id="rId3" imgW="161965" imgH="209468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24" y="2659"/>
                          <a:ext cx="145" cy="1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66CC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6034087" y="339153"/>
            <a:ext cx="503238" cy="1158875"/>
            <a:chOff x="1992" y="2062"/>
            <a:chExt cx="317" cy="730"/>
          </a:xfrm>
        </p:grpSpPr>
        <p:sp>
          <p:nvSpPr>
            <p:cNvPr id="17466" name="Line 10"/>
            <p:cNvSpPr>
              <a:spLocks noChangeShapeType="1"/>
            </p:cNvSpPr>
            <p:nvPr/>
          </p:nvSpPr>
          <p:spPr bwMode="auto">
            <a:xfrm flipV="1">
              <a:off x="1992" y="2064"/>
              <a:ext cx="0" cy="728"/>
            </a:xfrm>
            <a:prstGeom prst="line">
              <a:avLst/>
            </a:prstGeom>
            <a:noFill/>
            <a:ln w="57150">
              <a:solidFill>
                <a:srgbClr val="00FF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7467" name="Object 11"/>
            <p:cNvGraphicFramePr>
              <a:graphicFrameLocks noChangeAspect="1"/>
            </p:cNvGraphicFramePr>
            <p:nvPr/>
          </p:nvGraphicFramePr>
          <p:xfrm>
            <a:off x="2094" y="2062"/>
            <a:ext cx="215" cy="1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07" name="公式" r:id="rId5" imgW="276150" imgH="238081" progId="Equation.3">
                    <p:embed/>
                  </p:oleObj>
                </mc:Choice>
                <mc:Fallback>
                  <p:oleObj name="公式" r:id="rId5" imgW="276150" imgH="238081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94" y="2062"/>
                          <a:ext cx="215" cy="1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339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254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77196" name="Line 12"/>
          <p:cNvSpPr>
            <a:spLocks noChangeShapeType="1"/>
          </p:cNvSpPr>
          <p:nvPr/>
        </p:nvSpPr>
        <p:spPr bwMode="auto">
          <a:xfrm flipH="1">
            <a:off x="6080125" y="1712341"/>
            <a:ext cx="981075" cy="558800"/>
          </a:xfrm>
          <a:prstGeom prst="line">
            <a:avLst/>
          </a:prstGeom>
          <a:noFill/>
          <a:ln w="19050">
            <a:solidFill>
              <a:schemeClr val="accent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7043737" y="1472628"/>
            <a:ext cx="957263" cy="396875"/>
            <a:chOff x="2637" y="2776"/>
            <a:chExt cx="603" cy="250"/>
          </a:xfrm>
        </p:grpSpPr>
        <p:sp>
          <p:nvSpPr>
            <p:cNvPr id="17462" name="Line 14"/>
            <p:cNvSpPr>
              <a:spLocks noChangeShapeType="1"/>
            </p:cNvSpPr>
            <p:nvPr/>
          </p:nvSpPr>
          <p:spPr bwMode="auto">
            <a:xfrm>
              <a:off x="2637" y="2922"/>
              <a:ext cx="603" cy="104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7463" name="Group 15"/>
            <p:cNvGrpSpPr>
              <a:grpSpLocks/>
            </p:cNvGrpSpPr>
            <p:nvPr/>
          </p:nvGrpSpPr>
          <p:grpSpPr bwMode="auto">
            <a:xfrm>
              <a:off x="2824" y="2776"/>
              <a:ext cx="260" cy="208"/>
              <a:chOff x="2824" y="2776"/>
              <a:chExt cx="260" cy="208"/>
            </a:xfrm>
          </p:grpSpPr>
          <p:sp>
            <p:nvSpPr>
              <p:cNvPr id="17464" name="Freeform 16"/>
              <p:cNvSpPr>
                <a:spLocks/>
              </p:cNvSpPr>
              <p:nvPr/>
            </p:nvSpPr>
            <p:spPr bwMode="auto">
              <a:xfrm rot="4440219">
                <a:off x="2783" y="2859"/>
                <a:ext cx="133" cy="52"/>
              </a:xfrm>
              <a:custGeom>
                <a:avLst/>
                <a:gdLst>
                  <a:gd name="T0" fmla="*/ 0 w 144"/>
                  <a:gd name="T1" fmla="*/ 7 h 56"/>
                  <a:gd name="T2" fmla="*/ 21 w 144"/>
                  <a:gd name="T3" fmla="*/ 7 h 56"/>
                  <a:gd name="T4" fmla="*/ 32 w 144"/>
                  <a:gd name="T5" fmla="*/ 15 h 56"/>
                  <a:gd name="T6" fmla="*/ 0 60000 65536"/>
                  <a:gd name="T7" fmla="*/ 0 60000 65536"/>
                  <a:gd name="T8" fmla="*/ 0 60000 65536"/>
                  <a:gd name="T9" fmla="*/ 0 w 144"/>
                  <a:gd name="T10" fmla="*/ 0 h 56"/>
                  <a:gd name="T11" fmla="*/ 144 w 144"/>
                  <a:gd name="T12" fmla="*/ 56 h 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" h="56">
                    <a:moveTo>
                      <a:pt x="0" y="8"/>
                    </a:moveTo>
                    <a:cubicBezTo>
                      <a:pt x="36" y="4"/>
                      <a:pt x="72" y="0"/>
                      <a:pt x="96" y="8"/>
                    </a:cubicBezTo>
                    <a:cubicBezTo>
                      <a:pt x="120" y="16"/>
                      <a:pt x="132" y="36"/>
                      <a:pt x="144" y="56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17465" name="Object 17"/>
              <p:cNvGraphicFramePr>
                <a:graphicFrameLocks noChangeAspect="1"/>
              </p:cNvGraphicFramePr>
              <p:nvPr/>
            </p:nvGraphicFramePr>
            <p:xfrm>
              <a:off x="2916" y="2776"/>
              <a:ext cx="168" cy="2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408" name="公式" r:id="rId7" imgW="200026" imgH="266694" progId="Equation.3">
                      <p:embed/>
                    </p:oleObj>
                  </mc:Choice>
                  <mc:Fallback>
                    <p:oleObj name="公式" r:id="rId7" imgW="200026" imgH="266694" progId="Equation.3">
                      <p:embed/>
                      <p:pic>
                        <p:nvPicPr>
                          <p:cNvPr id="0" name="Object 1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6" y="2776"/>
                            <a:ext cx="168" cy="2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5888037" y="1564703"/>
            <a:ext cx="520700" cy="530225"/>
            <a:chOff x="1900" y="2834"/>
            <a:chExt cx="328" cy="334"/>
          </a:xfrm>
        </p:grpSpPr>
        <p:sp>
          <p:nvSpPr>
            <p:cNvPr id="17460" name="Line 19"/>
            <p:cNvSpPr>
              <a:spLocks noChangeShapeType="1"/>
            </p:cNvSpPr>
            <p:nvPr/>
          </p:nvSpPr>
          <p:spPr bwMode="auto">
            <a:xfrm>
              <a:off x="2005" y="2834"/>
              <a:ext cx="223" cy="331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7461" name="Object 20"/>
            <p:cNvGraphicFramePr>
              <a:graphicFrameLocks noChangeAspect="1"/>
            </p:cNvGraphicFramePr>
            <p:nvPr/>
          </p:nvGraphicFramePr>
          <p:xfrm>
            <a:off x="1900" y="2951"/>
            <a:ext cx="170" cy="2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09" name="公式" r:id="rId9" imgW="200026" imgH="276142" progId="Equation.3">
                    <p:embed/>
                  </p:oleObj>
                </mc:Choice>
                <mc:Fallback>
                  <p:oleObj name="公式" r:id="rId9" imgW="200026" imgH="276142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" y="2951"/>
                          <a:ext cx="170" cy="2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66CC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21"/>
          <p:cNvGrpSpPr>
            <a:grpSpLocks/>
          </p:cNvGrpSpPr>
          <p:nvPr/>
        </p:nvGrpSpPr>
        <p:grpSpPr bwMode="auto">
          <a:xfrm>
            <a:off x="6911975" y="1363091"/>
            <a:ext cx="317500" cy="417512"/>
            <a:chOff x="2194" y="947"/>
            <a:chExt cx="200" cy="263"/>
          </a:xfrm>
        </p:grpSpPr>
        <p:sp>
          <p:nvSpPr>
            <p:cNvPr id="17458" name="Oval 22"/>
            <p:cNvSpPr>
              <a:spLocks noChangeAspect="1" noChangeArrowheads="1"/>
            </p:cNvSpPr>
            <p:nvPr/>
          </p:nvSpPr>
          <p:spPr bwMode="auto">
            <a:xfrm>
              <a:off x="2229" y="1119"/>
              <a:ext cx="91" cy="9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0" lang="zh-CN" altLang="en-US" sz="1800" b="0">
                <a:latin typeface="Arial" panose="020B0604020202020204" pitchFamily="34" charset="0"/>
              </a:endParaRPr>
            </a:p>
          </p:txBody>
        </p:sp>
        <p:graphicFrame>
          <p:nvGraphicFramePr>
            <p:cNvPr id="17459" name="Object 23"/>
            <p:cNvGraphicFramePr>
              <a:graphicFrameLocks noChangeAspect="1"/>
            </p:cNvGraphicFramePr>
            <p:nvPr/>
          </p:nvGraphicFramePr>
          <p:xfrm>
            <a:off x="2194" y="947"/>
            <a:ext cx="200" cy="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10" name="公式" r:id="rId11" imgW="247536" imgH="171408" progId="Equation.3">
                    <p:embed/>
                  </p:oleObj>
                </mc:Choice>
                <mc:Fallback>
                  <p:oleObj name="公式" r:id="rId11" imgW="247536" imgH="171408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94" y="947"/>
                          <a:ext cx="200" cy="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CCCC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24"/>
          <p:cNvGrpSpPr>
            <a:grpSpLocks/>
          </p:cNvGrpSpPr>
          <p:nvPr/>
        </p:nvGrpSpPr>
        <p:grpSpPr bwMode="auto">
          <a:xfrm>
            <a:off x="5600700" y="1312291"/>
            <a:ext cx="468312" cy="331787"/>
            <a:chOff x="1728" y="2675"/>
            <a:chExt cx="295" cy="209"/>
          </a:xfrm>
        </p:grpSpPr>
        <p:sp>
          <p:nvSpPr>
            <p:cNvPr id="17456" name="Oval 25"/>
            <p:cNvSpPr>
              <a:spLocks noChangeAspect="1" noChangeArrowheads="1"/>
            </p:cNvSpPr>
            <p:nvPr/>
          </p:nvSpPr>
          <p:spPr bwMode="auto">
            <a:xfrm>
              <a:off x="1978" y="2780"/>
              <a:ext cx="45" cy="45"/>
            </a:xfrm>
            <a:prstGeom prst="ellipse">
              <a:avLst/>
            </a:prstGeom>
            <a:solidFill>
              <a:srgbClr val="FF0000"/>
            </a:solidFill>
            <a:ln w="12700" cap="sq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0" lang="zh-CN" altLang="en-US" sz="1800" b="0">
                <a:latin typeface="Arial" panose="020B0604020202020204" pitchFamily="34" charset="0"/>
              </a:endParaRPr>
            </a:p>
          </p:txBody>
        </p:sp>
        <p:graphicFrame>
          <p:nvGraphicFramePr>
            <p:cNvPr id="17457" name="Object 26"/>
            <p:cNvGraphicFramePr>
              <a:graphicFrameLocks noChangeAspect="1"/>
            </p:cNvGraphicFramePr>
            <p:nvPr/>
          </p:nvGraphicFramePr>
          <p:xfrm>
            <a:off x="1728" y="2675"/>
            <a:ext cx="193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11" name="公式" r:id="rId13" imgW="238088" imgH="266694" progId="Equation.3">
                    <p:embed/>
                  </p:oleObj>
                </mc:Choice>
                <mc:Fallback>
                  <p:oleObj name="公式" r:id="rId13" imgW="238088" imgH="266694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8" y="2675"/>
                          <a:ext cx="193" cy="2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66CC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27"/>
          <p:cNvGrpSpPr>
            <a:grpSpLocks/>
          </p:cNvGrpSpPr>
          <p:nvPr/>
        </p:nvGrpSpPr>
        <p:grpSpPr bwMode="auto">
          <a:xfrm>
            <a:off x="7112000" y="1061466"/>
            <a:ext cx="1185862" cy="625475"/>
            <a:chOff x="2680" y="2517"/>
            <a:chExt cx="747" cy="394"/>
          </a:xfrm>
        </p:grpSpPr>
        <p:sp>
          <p:nvSpPr>
            <p:cNvPr id="17454" name="Line 28"/>
            <p:cNvSpPr>
              <a:spLocks noChangeShapeType="1"/>
            </p:cNvSpPr>
            <p:nvPr/>
          </p:nvSpPr>
          <p:spPr bwMode="auto">
            <a:xfrm rot="10800000" flipH="1">
              <a:off x="2680" y="2623"/>
              <a:ext cx="528" cy="288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7455" name="Object 29"/>
            <p:cNvGraphicFramePr>
              <a:graphicFrameLocks noChangeAspect="1"/>
            </p:cNvGraphicFramePr>
            <p:nvPr/>
          </p:nvGraphicFramePr>
          <p:xfrm>
            <a:off x="3228" y="2517"/>
            <a:ext cx="199" cy="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12" name="公式" r:id="rId15" imgW="247536" imgH="285860" progId="Equation.3">
                    <p:embed/>
                  </p:oleObj>
                </mc:Choice>
                <mc:Fallback>
                  <p:oleObj name="公式" r:id="rId15" imgW="247536" imgH="285860" progId="Equation.3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28" y="2517"/>
                          <a:ext cx="199" cy="2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339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254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77214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9158395"/>
              </p:ext>
            </p:extLst>
          </p:nvPr>
        </p:nvGraphicFramePr>
        <p:xfrm>
          <a:off x="693738" y="1849502"/>
          <a:ext cx="1557338" cy="6466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13" name="Equation" r:id="rId17" imgW="736560" imgH="253800" progId="Equation.DSMT4">
                  <p:embed/>
                </p:oleObj>
              </mc:Choice>
              <mc:Fallback>
                <p:oleObj name="Equation" r:id="rId17" imgW="736560" imgH="253800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738" y="1849502"/>
                        <a:ext cx="1557338" cy="646621"/>
                      </a:xfrm>
                      <a:prstGeom prst="rect">
                        <a:avLst/>
                      </a:prstGeom>
                      <a:solidFill>
                        <a:srgbClr val="00CCFF">
                          <a:alpha val="23921"/>
                        </a:srgbClr>
                      </a:solidFill>
                      <a:ln w="9525">
                        <a:solidFill>
                          <a:srgbClr val="FFFFFF">
                            <a:alpha val="27058"/>
                          </a:srgbClr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7215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9877040"/>
              </p:ext>
            </p:extLst>
          </p:nvPr>
        </p:nvGraphicFramePr>
        <p:xfrm>
          <a:off x="667025" y="2568997"/>
          <a:ext cx="16002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14" name="公式" r:id="rId19" imgW="1533534" imgH="266694" progId="Equation.3">
                  <p:embed/>
                </p:oleObj>
              </mc:Choice>
              <mc:Fallback>
                <p:oleObj name="公式" r:id="rId19" imgW="1533534" imgH="266694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025" y="2568997"/>
                        <a:ext cx="16002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7216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512352"/>
              </p:ext>
            </p:extLst>
          </p:nvPr>
        </p:nvGraphicFramePr>
        <p:xfrm>
          <a:off x="2310087" y="2594397"/>
          <a:ext cx="660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15" name="公式" r:id="rId21" imgW="590631" imgH="209468" progId="Equation.3">
                  <p:embed/>
                </p:oleObj>
              </mc:Choice>
              <mc:Fallback>
                <p:oleObj name="公式" r:id="rId21" imgW="590631" imgH="209468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0087" y="2594397"/>
                        <a:ext cx="6604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7217" name="Text Box 33"/>
          <p:cNvSpPr txBox="1">
            <a:spLocks noChangeArrowheads="1"/>
          </p:cNvSpPr>
          <p:nvPr/>
        </p:nvSpPr>
        <p:spPr bwMode="auto">
          <a:xfrm>
            <a:off x="5114925" y="1675828"/>
            <a:ext cx="936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仿宋_GB2312" pitchFamily="49" charset="-122"/>
                <a:ea typeface="仿宋_GB2312" pitchFamily="49" charset="-122"/>
              </a:rPr>
              <a:t>力臂</a:t>
            </a:r>
          </a:p>
        </p:txBody>
      </p:sp>
      <p:sp>
        <p:nvSpPr>
          <p:cNvPr id="477218" name="Text Box 34"/>
          <p:cNvSpPr txBox="1">
            <a:spLocks noChangeArrowheads="1"/>
          </p:cNvSpPr>
          <p:nvPr/>
        </p:nvSpPr>
        <p:spPr bwMode="auto">
          <a:xfrm>
            <a:off x="3064357" y="2465435"/>
            <a:ext cx="64817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>
                <a:srgbClr val="FFCC00"/>
              </a:buClr>
              <a:buSzPct val="80000"/>
              <a:buFont typeface="Wingdings" pitchFamily="2" charset="2"/>
              <a:buNone/>
              <a:defRPr/>
            </a:pP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仿宋_GB2312" pitchFamily="49" charset="-122"/>
              </a:rPr>
              <a:t>同一力对不同参考点的力矩是不相同的。</a:t>
            </a:r>
          </a:p>
        </p:txBody>
      </p:sp>
      <p:grpSp>
        <p:nvGrpSpPr>
          <p:cNvPr id="10" name="Group 35"/>
          <p:cNvGrpSpPr>
            <a:grpSpLocks/>
          </p:cNvGrpSpPr>
          <p:nvPr/>
        </p:nvGrpSpPr>
        <p:grpSpPr bwMode="auto">
          <a:xfrm rot="19567490">
            <a:off x="6357937" y="1915541"/>
            <a:ext cx="144463" cy="144462"/>
            <a:chOff x="4059" y="3566"/>
            <a:chExt cx="91" cy="91"/>
          </a:xfrm>
        </p:grpSpPr>
        <p:sp>
          <p:nvSpPr>
            <p:cNvPr id="17452" name="Line 36"/>
            <p:cNvSpPr>
              <a:spLocks noChangeShapeType="1"/>
            </p:cNvSpPr>
            <p:nvPr/>
          </p:nvSpPr>
          <p:spPr bwMode="auto">
            <a:xfrm>
              <a:off x="4059" y="3566"/>
              <a:ext cx="91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53" name="Line 37"/>
            <p:cNvSpPr>
              <a:spLocks noChangeShapeType="1"/>
            </p:cNvSpPr>
            <p:nvPr/>
          </p:nvSpPr>
          <p:spPr bwMode="auto">
            <a:xfrm>
              <a:off x="4150" y="3566"/>
              <a:ext cx="0" cy="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4" name="Text Box 2"/>
          <p:cNvSpPr txBox="1">
            <a:spLocks noChangeArrowheads="1"/>
          </p:cNvSpPr>
          <p:nvPr/>
        </p:nvSpPr>
        <p:spPr bwMode="auto">
          <a:xfrm>
            <a:off x="192088" y="3217419"/>
            <a:ext cx="720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>
                <a:solidFill>
                  <a:srgbClr val="FFFF00"/>
                </a:solidFill>
                <a:latin typeface="宋体" panose="02010600030101010101" pitchFamily="2" charset="-122"/>
              </a:rPr>
              <a:t>例</a:t>
            </a:r>
            <a:r>
              <a:rPr kumimoji="0" lang="en-US" altLang="zh-CN">
                <a:solidFill>
                  <a:srgbClr val="FFFF00"/>
                </a:solidFill>
                <a:latin typeface="宋体" panose="02010600030101010101" pitchFamily="2" charset="-122"/>
              </a:rPr>
              <a:t>1</a:t>
            </a:r>
            <a:endParaRPr kumimoji="0" lang="zh-CN" altLang="en-US">
              <a:solidFill>
                <a:srgbClr val="FFFF00"/>
              </a:solidFill>
              <a:latin typeface="宋体" panose="02010600030101010101" pitchFamily="2" charset="-122"/>
            </a:endParaRPr>
          </a:p>
        </p:txBody>
      </p:sp>
      <p:sp>
        <p:nvSpPr>
          <p:cNvPr id="65" name="Text Box 3"/>
          <p:cNvSpPr txBox="1">
            <a:spLocks noChangeArrowheads="1"/>
          </p:cNvSpPr>
          <p:nvPr/>
        </p:nvSpPr>
        <p:spPr bwMode="auto">
          <a:xfrm>
            <a:off x="758789" y="3200750"/>
            <a:ext cx="5688013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</a:pPr>
            <a:r>
              <a:rPr kumimoji="0" lang="zh-CN" altLang="en-US" dirty="0">
                <a:solidFill>
                  <a:schemeClr val="bg1"/>
                </a:solidFill>
                <a:ea typeface="仿宋_GB2312" pitchFamily="49" charset="-122"/>
              </a:rPr>
              <a:t>如图，一质量为 </a:t>
            </a:r>
            <a:r>
              <a:rPr kumimoji="0" lang="en-US" altLang="zh-CN" i="1" dirty="0">
                <a:solidFill>
                  <a:srgbClr val="66FFFF"/>
                </a:solidFill>
                <a:ea typeface="仿宋_GB2312" pitchFamily="49" charset="-122"/>
              </a:rPr>
              <a:t>m</a:t>
            </a:r>
            <a:r>
              <a:rPr kumimoji="0" lang="en-US" altLang="zh-CN" dirty="0">
                <a:solidFill>
                  <a:schemeClr val="bg1"/>
                </a:solidFill>
                <a:ea typeface="仿宋_GB2312" pitchFamily="49" charset="-122"/>
              </a:rPr>
              <a:t> </a:t>
            </a:r>
            <a:r>
              <a:rPr kumimoji="0" lang="zh-CN" altLang="en-US" dirty="0">
                <a:solidFill>
                  <a:schemeClr val="bg1"/>
                </a:solidFill>
                <a:ea typeface="仿宋_GB2312" pitchFamily="49" charset="-122"/>
              </a:rPr>
              <a:t>的质点位于</a:t>
            </a:r>
            <a:r>
              <a:rPr kumimoji="0" lang="en-US" altLang="zh-CN" i="1" dirty="0">
                <a:solidFill>
                  <a:srgbClr val="66FFFF"/>
                </a:solidFill>
                <a:ea typeface="仿宋_GB2312" pitchFamily="49" charset="-122"/>
              </a:rPr>
              <a:t>x</a:t>
            </a:r>
            <a:r>
              <a:rPr kumimoji="0" lang="zh-CN" altLang="en-US" dirty="0">
                <a:solidFill>
                  <a:schemeClr val="bg1"/>
                </a:solidFill>
                <a:ea typeface="仿宋_GB2312" pitchFamily="49" charset="-122"/>
              </a:rPr>
              <a:t>轴上</a:t>
            </a:r>
            <a:r>
              <a:rPr kumimoji="0" lang="en-US" altLang="zh-CN" dirty="0">
                <a:solidFill>
                  <a:srgbClr val="66FFFF"/>
                </a:solidFill>
                <a:ea typeface="仿宋_GB2312" pitchFamily="49" charset="-122"/>
              </a:rPr>
              <a:t>1m</a:t>
            </a:r>
            <a:r>
              <a:rPr kumimoji="0" lang="zh-CN" altLang="en-US" dirty="0">
                <a:solidFill>
                  <a:schemeClr val="bg1"/>
                </a:solidFill>
                <a:ea typeface="仿宋_GB2312" pitchFamily="49" charset="-122"/>
              </a:rPr>
              <a:t>处，受到图示力</a:t>
            </a:r>
            <a:r>
              <a:rPr kumimoji="0" lang="en-US" altLang="zh-CN" i="1" dirty="0">
                <a:solidFill>
                  <a:srgbClr val="66FFFF"/>
                </a:solidFill>
                <a:ea typeface="仿宋_GB2312" pitchFamily="49" charset="-122"/>
              </a:rPr>
              <a:t>F </a:t>
            </a:r>
            <a:r>
              <a:rPr kumimoji="0" lang="zh-CN" altLang="en-US" dirty="0">
                <a:solidFill>
                  <a:schemeClr val="bg1"/>
                </a:solidFill>
                <a:ea typeface="仿宋_GB2312" pitchFamily="49" charset="-122"/>
              </a:rPr>
              <a:t>的作用。</a:t>
            </a:r>
            <a:r>
              <a:rPr kumimoji="0" lang="zh-CN" altLang="en-US" dirty="0">
                <a:solidFill>
                  <a:srgbClr val="FFFF00"/>
                </a:solidFill>
              </a:rPr>
              <a:t>求 </a:t>
            </a:r>
            <a:r>
              <a:rPr kumimoji="0" lang="zh-CN" altLang="en-US" dirty="0">
                <a:solidFill>
                  <a:schemeClr val="bg1"/>
                </a:solidFill>
                <a:ea typeface="仿宋_GB2312" pitchFamily="49" charset="-122"/>
              </a:rPr>
              <a:t>此力对</a:t>
            </a:r>
            <a:r>
              <a:rPr kumimoji="0" lang="en-US" altLang="zh-CN" i="1" dirty="0">
                <a:solidFill>
                  <a:srgbClr val="66FFFF"/>
                </a:solidFill>
                <a:ea typeface="仿宋_GB2312" pitchFamily="49" charset="-122"/>
              </a:rPr>
              <a:t>O</a:t>
            </a:r>
            <a:r>
              <a:rPr kumimoji="0" lang="zh-CN" altLang="en-US" dirty="0">
                <a:solidFill>
                  <a:schemeClr val="bg1"/>
                </a:solidFill>
                <a:ea typeface="仿宋_GB2312" pitchFamily="49" charset="-122"/>
              </a:rPr>
              <a:t>点的力矩</a:t>
            </a:r>
          </a:p>
        </p:txBody>
      </p:sp>
      <p:graphicFrame>
        <p:nvGraphicFramePr>
          <p:cNvPr id="6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7937125"/>
              </p:ext>
            </p:extLst>
          </p:nvPr>
        </p:nvGraphicFramePr>
        <p:xfrm>
          <a:off x="7091363" y="5522745"/>
          <a:ext cx="342900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16" name="公式" r:id="rId23" imgW="57227" imgH="95287" progId="Equation.3">
                  <p:embed/>
                </p:oleObj>
              </mc:Choice>
              <mc:Fallback>
                <p:oleObj name="公式" r:id="rId23" imgW="57227" imgH="9528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1363" y="5522745"/>
                        <a:ext cx="342900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7" name="Group 5"/>
          <p:cNvGrpSpPr>
            <a:grpSpLocks/>
          </p:cNvGrpSpPr>
          <p:nvPr/>
        </p:nvGrpSpPr>
        <p:grpSpPr bwMode="auto">
          <a:xfrm>
            <a:off x="6513513" y="3578058"/>
            <a:ext cx="2451100" cy="2725737"/>
            <a:chOff x="4058" y="119"/>
            <a:chExt cx="1544" cy="1717"/>
          </a:xfrm>
        </p:grpSpPr>
        <p:sp>
          <p:nvSpPr>
            <p:cNvPr id="68" name="Line 6"/>
            <p:cNvSpPr>
              <a:spLocks noChangeShapeType="1"/>
            </p:cNvSpPr>
            <p:nvPr/>
          </p:nvSpPr>
          <p:spPr bwMode="auto">
            <a:xfrm flipH="1">
              <a:off x="4058" y="1348"/>
              <a:ext cx="365" cy="401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" name="Line 7"/>
            <p:cNvSpPr>
              <a:spLocks noChangeShapeType="1"/>
            </p:cNvSpPr>
            <p:nvPr/>
          </p:nvSpPr>
          <p:spPr bwMode="auto">
            <a:xfrm>
              <a:off x="4423" y="225"/>
              <a:ext cx="0" cy="1123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" name="Line 8"/>
            <p:cNvSpPr>
              <a:spLocks noChangeShapeType="1"/>
            </p:cNvSpPr>
            <p:nvPr/>
          </p:nvSpPr>
          <p:spPr bwMode="auto">
            <a:xfrm>
              <a:off x="4423" y="1348"/>
              <a:ext cx="907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" name="Oval 9"/>
            <p:cNvSpPr>
              <a:spLocks noChangeArrowheads="1"/>
            </p:cNvSpPr>
            <p:nvPr/>
          </p:nvSpPr>
          <p:spPr bwMode="auto">
            <a:xfrm>
              <a:off x="4613" y="1297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0" lang="zh-CN" altLang="en-US" sz="1800" b="0">
                <a:latin typeface="Arial" panose="020B0604020202020204" pitchFamily="34" charset="0"/>
              </a:endParaRPr>
            </a:p>
          </p:txBody>
        </p:sp>
        <p:sp>
          <p:nvSpPr>
            <p:cNvPr id="72" name="Text Box 10"/>
            <p:cNvSpPr txBox="1">
              <a:spLocks noChangeArrowheads="1"/>
            </p:cNvSpPr>
            <p:nvPr/>
          </p:nvSpPr>
          <p:spPr bwMode="auto">
            <a:xfrm>
              <a:off x="4132" y="1548"/>
              <a:ext cx="19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kumimoji="0" lang="en-US" altLang="zh-CN" i="1">
                  <a:solidFill>
                    <a:srgbClr val="FFFF00"/>
                  </a:solidFill>
                </a:rPr>
                <a:t>z</a:t>
              </a:r>
            </a:p>
          </p:txBody>
        </p:sp>
        <p:sp>
          <p:nvSpPr>
            <p:cNvPr id="73" name="Text Box 11"/>
            <p:cNvSpPr txBox="1">
              <a:spLocks noChangeArrowheads="1"/>
            </p:cNvSpPr>
            <p:nvPr/>
          </p:nvSpPr>
          <p:spPr bwMode="auto">
            <a:xfrm>
              <a:off x="5170" y="1293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kumimoji="0" lang="en-US" altLang="zh-CN" i="1">
                  <a:solidFill>
                    <a:srgbClr val="FFFF00"/>
                  </a:solidFill>
                </a:rPr>
                <a:t>x</a:t>
              </a:r>
            </a:p>
          </p:txBody>
        </p:sp>
        <p:sp>
          <p:nvSpPr>
            <p:cNvPr id="74" name="Text Box 12"/>
            <p:cNvSpPr txBox="1">
              <a:spLocks noChangeArrowheads="1"/>
            </p:cNvSpPr>
            <p:nvPr/>
          </p:nvSpPr>
          <p:spPr bwMode="auto">
            <a:xfrm>
              <a:off x="4183" y="119"/>
              <a:ext cx="20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kumimoji="0" lang="en-US" altLang="zh-CN" i="1">
                  <a:solidFill>
                    <a:srgbClr val="FFFF00"/>
                  </a:solidFill>
                </a:rPr>
                <a:t>y</a:t>
              </a:r>
            </a:p>
          </p:txBody>
        </p:sp>
        <p:sp>
          <p:nvSpPr>
            <p:cNvPr id="75" name="Text Box 13"/>
            <p:cNvSpPr txBox="1">
              <a:spLocks noChangeArrowheads="1"/>
            </p:cNvSpPr>
            <p:nvPr/>
          </p:nvSpPr>
          <p:spPr bwMode="auto">
            <a:xfrm>
              <a:off x="4150" y="1146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kumimoji="0" lang="en-US" altLang="zh-CN" i="1">
                  <a:solidFill>
                    <a:srgbClr val="FFFF00"/>
                  </a:solidFill>
                </a:rPr>
                <a:t>O</a:t>
              </a:r>
            </a:p>
          </p:txBody>
        </p:sp>
        <p:sp>
          <p:nvSpPr>
            <p:cNvPr id="76" name="Text Box 14"/>
            <p:cNvSpPr txBox="1">
              <a:spLocks noChangeArrowheads="1"/>
            </p:cNvSpPr>
            <p:nvPr/>
          </p:nvSpPr>
          <p:spPr bwMode="auto">
            <a:xfrm>
              <a:off x="4604" y="1328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kumimoji="0" lang="en-US" altLang="zh-CN" i="1">
                  <a:solidFill>
                    <a:srgbClr val="33CCFF"/>
                  </a:solidFill>
                </a:rPr>
                <a:t>m</a:t>
              </a:r>
              <a:endParaRPr kumimoji="0" lang="en-US" altLang="zh-CN">
                <a:solidFill>
                  <a:srgbClr val="33CCFF"/>
                </a:solidFill>
              </a:endParaRPr>
            </a:p>
          </p:txBody>
        </p:sp>
        <p:graphicFrame>
          <p:nvGraphicFramePr>
            <p:cNvPr id="77" name="Object 15"/>
            <p:cNvGraphicFramePr>
              <a:graphicFrameLocks noChangeAspect="1"/>
            </p:cNvGraphicFramePr>
            <p:nvPr/>
          </p:nvGraphicFramePr>
          <p:xfrm>
            <a:off x="4604" y="390"/>
            <a:ext cx="998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17" name="公式" r:id="rId25" imgW="695368" imgH="171408" progId="Equation.3">
                    <p:embed/>
                  </p:oleObj>
                </mc:Choice>
                <mc:Fallback>
                  <p:oleObj name="公式" r:id="rId25" imgW="695368" imgH="17140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4" y="390"/>
                          <a:ext cx="998" cy="3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8" name="Line 16"/>
            <p:cNvSpPr>
              <a:spLocks noChangeShapeType="1"/>
            </p:cNvSpPr>
            <p:nvPr/>
          </p:nvSpPr>
          <p:spPr bwMode="auto">
            <a:xfrm flipV="1">
              <a:off x="4657" y="669"/>
              <a:ext cx="447" cy="67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9" name="Line 17"/>
          <p:cNvSpPr>
            <a:spLocks noChangeShapeType="1"/>
          </p:cNvSpPr>
          <p:nvPr/>
        </p:nvSpPr>
        <p:spPr bwMode="auto">
          <a:xfrm>
            <a:off x="7112001" y="5530683"/>
            <a:ext cx="360362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" name="Text Box 18"/>
          <p:cNvSpPr txBox="1">
            <a:spLocks noChangeArrowheads="1"/>
          </p:cNvSpPr>
          <p:nvPr/>
        </p:nvSpPr>
        <p:spPr bwMode="auto">
          <a:xfrm>
            <a:off x="250825" y="4647756"/>
            <a:ext cx="936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FFFF00"/>
                </a:solidFill>
              </a:rPr>
              <a:t>解</a:t>
            </a:r>
            <a:endParaRPr kumimoji="0" lang="zh-CN" altLang="en-US">
              <a:solidFill>
                <a:schemeClr val="bg1"/>
              </a:solidFill>
              <a:ea typeface="仿宋_GB2312" pitchFamily="49" charset="-122"/>
            </a:endParaRPr>
          </a:p>
        </p:txBody>
      </p:sp>
      <p:graphicFrame>
        <p:nvGraphicFramePr>
          <p:cNvPr id="81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4096514"/>
              </p:ext>
            </p:extLst>
          </p:nvPr>
        </p:nvGraphicFramePr>
        <p:xfrm>
          <a:off x="1054100" y="4698556"/>
          <a:ext cx="78105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18" name="公式" r:id="rId27" imgW="285867" imgH="133347" progId="Equation.3">
                  <p:embed/>
                </p:oleObj>
              </mc:Choice>
              <mc:Fallback>
                <p:oleObj name="公式" r:id="rId27" imgW="285867" imgH="13334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4100" y="4698556"/>
                        <a:ext cx="781050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3920911"/>
              </p:ext>
            </p:extLst>
          </p:nvPr>
        </p:nvGraphicFramePr>
        <p:xfrm>
          <a:off x="2124075" y="4671569"/>
          <a:ext cx="1485900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19" name="公式" r:id="rId29" imgW="609526" imgH="123900" progId="Equation.3">
                  <p:embed/>
                </p:oleObj>
              </mc:Choice>
              <mc:Fallback>
                <p:oleObj name="公式" r:id="rId29" imgW="609526" imgH="123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4671569"/>
                        <a:ext cx="1485900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CCFF">
                                <a:alpha val="23921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FF">
                                <a:alpha val="27058"/>
                              </a:srgbClr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AutoShape 21"/>
          <p:cNvSpPr>
            <a:spLocks noChangeArrowheads="1"/>
          </p:cNvSpPr>
          <p:nvPr/>
        </p:nvSpPr>
        <p:spPr bwMode="auto">
          <a:xfrm rot="5400000">
            <a:off x="2447926" y="5168456"/>
            <a:ext cx="360362" cy="287337"/>
          </a:xfrm>
          <a:prstGeom prst="rightArrow">
            <a:avLst>
              <a:gd name="adj1" fmla="val 50000"/>
              <a:gd name="adj2" fmla="val 31354"/>
            </a:avLst>
          </a:prstGeom>
          <a:solidFill>
            <a:srgbClr val="FFCCFF"/>
          </a:solidFill>
          <a:ln w="9525" algn="ctr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graphicFrame>
        <p:nvGraphicFramePr>
          <p:cNvPr id="84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6156378"/>
              </p:ext>
            </p:extLst>
          </p:nvPr>
        </p:nvGraphicFramePr>
        <p:xfrm>
          <a:off x="1270000" y="5506594"/>
          <a:ext cx="30861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20" name="公式" r:id="rId31" imgW="1333508" imgH="171408" progId="Equation.3">
                  <p:embed/>
                </p:oleObj>
              </mc:Choice>
              <mc:Fallback>
                <p:oleObj name="公式" r:id="rId31" imgW="1333508" imgH="17140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0" y="5506594"/>
                        <a:ext cx="30861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CCFF">
                                <a:alpha val="23921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FF">
                                <a:alpha val="27058"/>
                              </a:srgbClr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Text Box 23"/>
          <p:cNvSpPr txBox="1">
            <a:spLocks noChangeArrowheads="1"/>
          </p:cNvSpPr>
          <p:nvPr/>
        </p:nvSpPr>
        <p:spPr bwMode="auto">
          <a:xfrm>
            <a:off x="588963" y="6151118"/>
            <a:ext cx="936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dirty="0">
                <a:solidFill>
                  <a:srgbClr val="FFFF00"/>
                </a:solidFill>
              </a:rPr>
              <a:t>另</a:t>
            </a:r>
            <a:endParaRPr kumimoji="0" lang="zh-CN" altLang="en-US" dirty="0">
              <a:solidFill>
                <a:schemeClr val="bg1"/>
              </a:solidFill>
              <a:ea typeface="仿宋_GB2312" pitchFamily="49" charset="-122"/>
            </a:endParaRPr>
          </a:p>
        </p:txBody>
      </p:sp>
      <p:graphicFrame>
        <p:nvGraphicFramePr>
          <p:cNvPr id="86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0069249"/>
              </p:ext>
            </p:extLst>
          </p:nvPr>
        </p:nvGraphicFramePr>
        <p:xfrm>
          <a:off x="1163638" y="6076506"/>
          <a:ext cx="2060575" cy="5928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21" name="Equation" r:id="rId33" imgW="1091880" imgH="241200" progId="Equation.DSMT4">
                  <p:embed/>
                </p:oleObj>
              </mc:Choice>
              <mc:Fallback>
                <p:oleObj name="Equation" r:id="rId33" imgW="1091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3638" y="6076506"/>
                        <a:ext cx="2060575" cy="5928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9572585"/>
              </p:ext>
            </p:extLst>
          </p:nvPr>
        </p:nvGraphicFramePr>
        <p:xfrm>
          <a:off x="3309938" y="6113019"/>
          <a:ext cx="1262062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22" name="公式" r:id="rId35" imgW="504789" imgH="171408" progId="Equation.3">
                  <p:embed/>
                </p:oleObj>
              </mc:Choice>
              <mc:Fallback>
                <p:oleObj name="公式" r:id="rId35" imgW="504789" imgH="17140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9938" y="6113019"/>
                        <a:ext cx="1262062" cy="53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CCFF">
                                <a:alpha val="23921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FF">
                                <a:alpha val="27058"/>
                              </a:srgbClr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Text Box 23"/>
          <p:cNvSpPr txBox="1">
            <a:spLocks noChangeArrowheads="1"/>
          </p:cNvSpPr>
          <p:nvPr/>
        </p:nvSpPr>
        <p:spPr bwMode="auto">
          <a:xfrm>
            <a:off x="4356100" y="5535169"/>
            <a:ext cx="2735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FFFF00"/>
                </a:solidFill>
              </a:rPr>
              <a:t>力对</a:t>
            </a:r>
            <a:r>
              <a:rPr kumimoji="0" lang="en-US" altLang="zh-CN">
                <a:solidFill>
                  <a:srgbClr val="FFFF00"/>
                </a:solidFill>
              </a:rPr>
              <a:t>O</a:t>
            </a:r>
            <a:r>
              <a:rPr kumimoji="0" lang="zh-CN" altLang="en-US">
                <a:solidFill>
                  <a:srgbClr val="FFFF00"/>
                </a:solidFill>
              </a:rPr>
              <a:t>点的力矩</a:t>
            </a:r>
            <a:endParaRPr kumimoji="0" lang="zh-CN" altLang="en-US">
              <a:solidFill>
                <a:schemeClr val="bg1"/>
              </a:solidFill>
              <a:ea typeface="仿宋_GB2312" pitchFamily="49" charset="-122"/>
            </a:endParaRPr>
          </a:p>
        </p:txBody>
      </p:sp>
      <p:sp>
        <p:nvSpPr>
          <p:cNvPr id="89" name="Text Box 23"/>
          <p:cNvSpPr txBox="1">
            <a:spLocks noChangeArrowheads="1"/>
          </p:cNvSpPr>
          <p:nvPr/>
        </p:nvSpPr>
        <p:spPr bwMode="auto">
          <a:xfrm>
            <a:off x="4643438" y="6157469"/>
            <a:ext cx="4321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dirty="0">
                <a:solidFill>
                  <a:srgbClr val="FFFF00"/>
                </a:solidFill>
              </a:rPr>
              <a:t>力对过</a:t>
            </a:r>
            <a:r>
              <a:rPr kumimoji="0" lang="en-US" altLang="zh-CN" dirty="0">
                <a:solidFill>
                  <a:srgbClr val="FFFF00"/>
                </a:solidFill>
              </a:rPr>
              <a:t>O</a:t>
            </a:r>
            <a:r>
              <a:rPr kumimoji="0" lang="zh-CN" altLang="en-US" dirty="0">
                <a:solidFill>
                  <a:srgbClr val="FFFF00"/>
                </a:solidFill>
              </a:rPr>
              <a:t>点的</a:t>
            </a:r>
            <a:r>
              <a:rPr kumimoji="0" lang="en-US" altLang="zh-CN" dirty="0">
                <a:solidFill>
                  <a:srgbClr val="FFFF00"/>
                </a:solidFill>
              </a:rPr>
              <a:t>Z</a:t>
            </a:r>
            <a:r>
              <a:rPr kumimoji="0" lang="zh-CN" altLang="en-US" dirty="0">
                <a:solidFill>
                  <a:srgbClr val="FFFF00"/>
                </a:solidFill>
              </a:rPr>
              <a:t>轴的力矩</a:t>
            </a:r>
            <a:endParaRPr kumimoji="0" lang="zh-CN" altLang="en-US" dirty="0">
              <a:solidFill>
                <a:schemeClr val="bg1"/>
              </a:solidFill>
              <a:ea typeface="仿宋_GB2312" pitchFamily="49" charset="-122"/>
            </a:endParaRPr>
          </a:p>
        </p:txBody>
      </p:sp>
      <p:graphicFrame>
        <p:nvGraphicFramePr>
          <p:cNvPr id="90" name="对象 8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198818"/>
              </p:ext>
            </p:extLst>
          </p:nvPr>
        </p:nvGraphicFramePr>
        <p:xfrm>
          <a:off x="7070725" y="3191211"/>
          <a:ext cx="1747837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23" name="Equation" r:id="rId37" imgW="1747930" imgH="455776" progId="Equation.DSMT4">
                  <p:embed/>
                </p:oleObj>
              </mc:Choice>
              <mc:Fallback>
                <p:oleObj name="Equation" r:id="rId37" imgW="1747930" imgH="45577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7070725" y="3191211"/>
                        <a:ext cx="1747837" cy="455613"/>
                      </a:xfrm>
                      <a:prstGeom prst="rect">
                        <a:avLst/>
                      </a:prstGeom>
                      <a:ln>
                        <a:solidFill>
                          <a:srgbClr val="00FF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" name="Line 27"/>
          <p:cNvSpPr>
            <a:spLocks noChangeShapeType="1"/>
          </p:cNvSpPr>
          <p:nvPr/>
        </p:nvSpPr>
        <p:spPr bwMode="auto">
          <a:xfrm>
            <a:off x="235512" y="3068960"/>
            <a:ext cx="8642350" cy="0"/>
          </a:xfrm>
          <a:prstGeom prst="line">
            <a:avLst/>
          </a:prstGeom>
          <a:noFill/>
          <a:ln w="38100" cmpd="dbl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7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77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77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77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77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77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477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77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77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77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86" grpId="0" autoUpdateAnimBg="0"/>
      <p:bldP spid="477187" grpId="0" animBg="1"/>
      <p:bldP spid="477188" grpId="0" autoUpdateAnimBg="0"/>
      <p:bldP spid="477189" grpId="0" animBg="1"/>
      <p:bldP spid="477196" grpId="0" animBg="1"/>
      <p:bldP spid="477217" grpId="0" autoUpdateAnimBg="0"/>
      <p:bldP spid="477218" grpId="0" autoUpdateAnimBg="0"/>
      <p:bldP spid="64" grpId="0" autoUpdateAnimBg="0"/>
      <p:bldP spid="65" grpId="0" build="p" autoUpdateAnimBg="0"/>
      <p:bldP spid="79" grpId="0" animBg="1"/>
      <p:bldP spid="80" grpId="0" autoUpdateAnimBg="0"/>
      <p:bldP spid="83" grpId="0" animBg="1"/>
      <p:bldP spid="85" grpId="0" autoUpdateAnimBg="0"/>
      <p:bldP spid="88" grpId="0" autoUpdateAnimBg="0"/>
      <p:bldP spid="89" grpId="0" autoUpdateAnimBg="0"/>
      <p:bldP spid="9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36" name="Text Box 28"/>
          <p:cNvSpPr txBox="1">
            <a:spLocks noChangeArrowheads="1"/>
          </p:cNvSpPr>
          <p:nvPr/>
        </p:nvSpPr>
        <p:spPr bwMode="auto">
          <a:xfrm>
            <a:off x="180330" y="286048"/>
            <a:ext cx="720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>
                <a:solidFill>
                  <a:srgbClr val="FFFF00"/>
                </a:solidFill>
                <a:latin typeface="宋体" panose="02010600030101010101" pitchFamily="2" charset="-122"/>
              </a:rPr>
              <a:t>例</a:t>
            </a:r>
            <a:r>
              <a:rPr kumimoji="0" lang="en-US" altLang="zh-CN">
                <a:solidFill>
                  <a:srgbClr val="FFFF00"/>
                </a:solidFill>
                <a:latin typeface="宋体" panose="02010600030101010101" pitchFamily="2" charset="-122"/>
              </a:rPr>
              <a:t>2</a:t>
            </a:r>
            <a:endParaRPr kumimoji="0" lang="zh-CN" altLang="en-US">
              <a:solidFill>
                <a:srgbClr val="FFFF00"/>
              </a:solidFill>
              <a:latin typeface="宋体" panose="02010600030101010101" pitchFamily="2" charset="-122"/>
            </a:endParaRPr>
          </a:p>
        </p:txBody>
      </p:sp>
      <p:sp>
        <p:nvSpPr>
          <p:cNvPr id="478237" name="Text Box 29"/>
          <p:cNvSpPr txBox="1">
            <a:spLocks noChangeArrowheads="1"/>
          </p:cNvSpPr>
          <p:nvPr/>
        </p:nvSpPr>
        <p:spPr bwMode="auto">
          <a:xfrm>
            <a:off x="683568" y="260648"/>
            <a:ext cx="813752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</a:pPr>
            <a:r>
              <a:rPr kumimoji="0" lang="zh-CN" altLang="en-US">
                <a:solidFill>
                  <a:schemeClr val="bg1"/>
                </a:solidFill>
                <a:ea typeface="仿宋_GB2312" pitchFamily="49" charset="-122"/>
              </a:rPr>
              <a:t>已知棒长 </a:t>
            </a:r>
            <a:r>
              <a:rPr kumimoji="0" lang="en-US" altLang="zh-CN" i="1">
                <a:solidFill>
                  <a:srgbClr val="66FFFF"/>
                </a:solidFill>
                <a:ea typeface="仿宋_GB2312" pitchFamily="49" charset="-122"/>
              </a:rPr>
              <a:t>L</a:t>
            </a:r>
            <a:r>
              <a:rPr kumimoji="0" lang="en-US" altLang="zh-CN">
                <a:solidFill>
                  <a:schemeClr val="bg1"/>
                </a:solidFill>
                <a:ea typeface="仿宋_GB2312" pitchFamily="49" charset="-122"/>
              </a:rPr>
              <a:t> , </a:t>
            </a:r>
            <a:r>
              <a:rPr kumimoji="0" lang="zh-CN" altLang="en-US">
                <a:solidFill>
                  <a:schemeClr val="bg1"/>
                </a:solidFill>
                <a:ea typeface="仿宋_GB2312" pitchFamily="49" charset="-122"/>
              </a:rPr>
              <a:t>质量 </a:t>
            </a:r>
            <a:r>
              <a:rPr kumimoji="0" lang="en-US" altLang="zh-CN" i="1">
                <a:solidFill>
                  <a:srgbClr val="66FFFF"/>
                </a:solidFill>
                <a:ea typeface="仿宋_GB2312" pitchFamily="49" charset="-122"/>
              </a:rPr>
              <a:t>M</a:t>
            </a:r>
            <a:r>
              <a:rPr kumimoji="0" lang="en-US" altLang="zh-CN">
                <a:solidFill>
                  <a:schemeClr val="bg1"/>
                </a:solidFill>
                <a:ea typeface="仿宋_GB2312" pitchFamily="49" charset="-122"/>
              </a:rPr>
              <a:t> </a:t>
            </a:r>
            <a:r>
              <a:rPr kumimoji="0" lang="zh-CN" altLang="en-US">
                <a:solidFill>
                  <a:schemeClr val="bg1"/>
                </a:solidFill>
                <a:ea typeface="仿宋_GB2312" pitchFamily="49" charset="-122"/>
              </a:rPr>
              <a:t>，在摩擦系数为</a:t>
            </a:r>
            <a:r>
              <a:rPr kumimoji="0" lang="zh-CN" altLang="en-US">
                <a:solidFill>
                  <a:srgbClr val="66FFFF"/>
                </a:solidFill>
                <a:ea typeface="仿宋_GB2312" pitchFamily="49" charset="-122"/>
              </a:rPr>
              <a:t>  </a:t>
            </a:r>
            <a:r>
              <a:rPr kumimoji="0" lang="zh-CN" altLang="en-US" i="1">
                <a:solidFill>
                  <a:srgbClr val="66FFFF"/>
                </a:solidFill>
                <a:ea typeface="仿宋_GB2312" pitchFamily="49" charset="-122"/>
                <a:sym typeface="Symbol" panose="05050102010706020507" pitchFamily="18" charset="2"/>
              </a:rPr>
              <a:t> </a:t>
            </a:r>
            <a:r>
              <a:rPr kumimoji="0" lang="zh-CN" altLang="en-US">
                <a:solidFill>
                  <a:srgbClr val="66FFFF"/>
                </a:solidFill>
                <a:ea typeface="仿宋_GB2312" pitchFamily="49" charset="-122"/>
                <a:sym typeface="Symbol" panose="05050102010706020507" pitchFamily="18" charset="2"/>
              </a:rPr>
              <a:t> </a:t>
            </a:r>
            <a:r>
              <a:rPr kumimoji="0" lang="zh-CN" altLang="en-US">
                <a:solidFill>
                  <a:schemeClr val="bg1"/>
                </a:solidFill>
                <a:ea typeface="仿宋_GB2312" pitchFamily="49" charset="-122"/>
                <a:sym typeface="Symbol" panose="05050102010706020507" pitchFamily="18" charset="2"/>
              </a:rPr>
              <a:t>的水平桌面转动</a:t>
            </a:r>
            <a:endParaRPr kumimoji="0" lang="zh-CN" altLang="en-US" sz="2000">
              <a:solidFill>
                <a:schemeClr val="bg1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478238" name="Text Box 30"/>
          <p:cNvSpPr txBox="1">
            <a:spLocks noChangeArrowheads="1"/>
          </p:cNvSpPr>
          <p:nvPr/>
        </p:nvSpPr>
        <p:spPr bwMode="auto">
          <a:xfrm>
            <a:off x="264468" y="1545835"/>
            <a:ext cx="7921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dirty="0" smtClean="0">
                <a:solidFill>
                  <a:srgbClr val="FFFF00"/>
                </a:solidFill>
              </a:rPr>
              <a:t>解：</a:t>
            </a:r>
            <a:endParaRPr kumimoji="0" lang="zh-CN" altLang="en-US" dirty="0">
              <a:solidFill>
                <a:srgbClr val="FFFF00"/>
              </a:solidFill>
            </a:endParaRPr>
          </a:p>
        </p:txBody>
      </p:sp>
      <p:grpSp>
        <p:nvGrpSpPr>
          <p:cNvPr id="3" name="Group 31"/>
          <p:cNvGrpSpPr>
            <a:grpSpLocks/>
          </p:cNvGrpSpPr>
          <p:nvPr/>
        </p:nvGrpSpPr>
        <p:grpSpPr bwMode="auto">
          <a:xfrm>
            <a:off x="5220643" y="1030585"/>
            <a:ext cx="3455987" cy="1681163"/>
            <a:chOff x="703" y="3097"/>
            <a:chExt cx="2177" cy="1059"/>
          </a:xfrm>
        </p:grpSpPr>
        <p:sp>
          <p:nvSpPr>
            <p:cNvPr id="18468" name="Text Box 32"/>
            <p:cNvSpPr txBox="1">
              <a:spLocks noChangeArrowheads="1"/>
            </p:cNvSpPr>
            <p:nvPr/>
          </p:nvSpPr>
          <p:spPr bwMode="auto">
            <a:xfrm>
              <a:off x="2589" y="3732"/>
              <a:ext cx="29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kumimoji="0" lang="en-US" altLang="zh-CN" sz="2800" b="0" i="1">
                  <a:solidFill>
                    <a:schemeClr val="bg1"/>
                  </a:solidFill>
                </a:rPr>
                <a:t>x</a:t>
              </a:r>
              <a:endParaRPr kumimoji="0" lang="en-US" altLang="zh-CN" b="0" i="1">
                <a:solidFill>
                  <a:schemeClr val="bg1"/>
                </a:solidFill>
              </a:endParaRPr>
            </a:p>
          </p:txBody>
        </p:sp>
        <p:sp>
          <p:nvSpPr>
            <p:cNvPr id="18469" name="Line 33"/>
            <p:cNvSpPr>
              <a:spLocks noChangeShapeType="1"/>
            </p:cNvSpPr>
            <p:nvPr/>
          </p:nvSpPr>
          <p:spPr bwMode="auto">
            <a:xfrm>
              <a:off x="1042" y="3203"/>
              <a:ext cx="0" cy="953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0" name="Rectangle 34"/>
            <p:cNvSpPr>
              <a:spLocks noChangeArrowheads="1"/>
            </p:cNvSpPr>
            <p:nvPr/>
          </p:nvSpPr>
          <p:spPr bwMode="auto">
            <a:xfrm>
              <a:off x="1042" y="3719"/>
              <a:ext cx="1454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0" lang="zh-CN" altLang="en-US" sz="1800" b="0">
                <a:latin typeface="Arial" panose="020B0604020202020204" pitchFamily="34" charset="0"/>
              </a:endParaRPr>
            </a:p>
          </p:txBody>
        </p:sp>
        <p:sp>
          <p:nvSpPr>
            <p:cNvPr id="18471" name="Text Box 35"/>
            <p:cNvSpPr txBox="1">
              <a:spLocks noChangeArrowheads="1"/>
            </p:cNvSpPr>
            <p:nvPr/>
          </p:nvSpPr>
          <p:spPr bwMode="auto">
            <a:xfrm>
              <a:off x="1867" y="3424"/>
              <a:ext cx="24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kumimoji="0" lang="en-US" altLang="zh-CN" b="0" i="1">
                  <a:solidFill>
                    <a:srgbClr val="FFFF00"/>
                  </a:solidFill>
                </a:rPr>
                <a:t>L</a:t>
              </a:r>
            </a:p>
          </p:txBody>
        </p:sp>
        <p:sp>
          <p:nvSpPr>
            <p:cNvPr id="18472" name="Text Box 36"/>
            <p:cNvSpPr txBox="1">
              <a:spLocks noChangeArrowheads="1"/>
            </p:cNvSpPr>
            <p:nvPr/>
          </p:nvSpPr>
          <p:spPr bwMode="auto">
            <a:xfrm>
              <a:off x="1042" y="3187"/>
              <a:ext cx="38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kumimoji="0" lang="en-US" altLang="zh-CN" sz="2800" b="0" i="1">
                  <a:solidFill>
                    <a:srgbClr val="00FF00"/>
                  </a:solidFill>
                  <a:sym typeface="Symbol" panose="05050102010706020507" pitchFamily="18" charset="2"/>
                </a:rPr>
                <a:t></a:t>
              </a:r>
              <a:endParaRPr kumimoji="0" lang="en-US" altLang="zh-CN" sz="2800" b="0" i="1">
                <a:solidFill>
                  <a:srgbClr val="00FF00"/>
                </a:solidFill>
              </a:endParaRPr>
            </a:p>
          </p:txBody>
        </p:sp>
        <p:sp>
          <p:nvSpPr>
            <p:cNvPr id="18473" name="Text Box 37"/>
            <p:cNvSpPr txBox="1">
              <a:spLocks noChangeArrowheads="1"/>
            </p:cNvSpPr>
            <p:nvPr/>
          </p:nvSpPr>
          <p:spPr bwMode="auto">
            <a:xfrm>
              <a:off x="703" y="3719"/>
              <a:ext cx="29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kumimoji="0" lang="en-US" altLang="zh-CN" sz="2800" b="0" i="1">
                  <a:solidFill>
                    <a:schemeClr val="bg1"/>
                  </a:solidFill>
                </a:rPr>
                <a:t>O</a:t>
              </a:r>
            </a:p>
          </p:txBody>
        </p:sp>
        <p:sp>
          <p:nvSpPr>
            <p:cNvPr id="18474" name="Line 38"/>
            <p:cNvSpPr>
              <a:spLocks noChangeShapeType="1"/>
            </p:cNvSpPr>
            <p:nvPr/>
          </p:nvSpPr>
          <p:spPr bwMode="auto">
            <a:xfrm>
              <a:off x="1042" y="3814"/>
              <a:ext cx="1745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5" name="Text Box 39"/>
            <p:cNvSpPr txBox="1">
              <a:spLocks noChangeArrowheads="1"/>
            </p:cNvSpPr>
            <p:nvPr/>
          </p:nvSpPr>
          <p:spPr bwMode="auto">
            <a:xfrm>
              <a:off x="1528" y="3422"/>
              <a:ext cx="36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kumimoji="0" lang="en-US" altLang="zh-CN" b="0" i="1">
                  <a:solidFill>
                    <a:srgbClr val="FFFF00"/>
                  </a:solidFill>
                </a:rPr>
                <a:t>M</a:t>
              </a:r>
            </a:p>
          </p:txBody>
        </p:sp>
        <p:sp>
          <p:nvSpPr>
            <p:cNvPr id="18476" name="Arc 40"/>
            <p:cNvSpPr>
              <a:spLocks/>
            </p:cNvSpPr>
            <p:nvPr/>
          </p:nvSpPr>
          <p:spPr bwMode="auto">
            <a:xfrm rot="107392" flipH="1">
              <a:off x="912" y="3475"/>
              <a:ext cx="258" cy="122"/>
            </a:xfrm>
            <a:custGeom>
              <a:avLst/>
              <a:gdLst>
                <a:gd name="T0" fmla="*/ 0 w 43200"/>
                <a:gd name="T1" fmla="*/ 0 h 38804"/>
                <a:gd name="T2" fmla="*/ 0 w 43200"/>
                <a:gd name="T3" fmla="*/ 0 h 38804"/>
                <a:gd name="T4" fmla="*/ 0 w 43200"/>
                <a:gd name="T5" fmla="*/ 0 h 38804"/>
                <a:gd name="T6" fmla="*/ 0 60000 65536"/>
                <a:gd name="T7" fmla="*/ 0 60000 65536"/>
                <a:gd name="T8" fmla="*/ 0 60000 65536"/>
                <a:gd name="T9" fmla="*/ 0 w 43200"/>
                <a:gd name="T10" fmla="*/ 0 h 38804"/>
                <a:gd name="T11" fmla="*/ 43200 w 43200"/>
                <a:gd name="T12" fmla="*/ 38804 h 3880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8804" fill="none" extrusionOk="0">
                  <a:moveTo>
                    <a:pt x="34660" y="0"/>
                  </a:moveTo>
                  <a:cubicBezTo>
                    <a:pt x="40040" y="4084"/>
                    <a:pt x="43200" y="10449"/>
                    <a:pt x="43200" y="17204"/>
                  </a:cubicBezTo>
                  <a:cubicBezTo>
                    <a:pt x="43200" y="29133"/>
                    <a:pt x="33529" y="38804"/>
                    <a:pt x="21600" y="38804"/>
                  </a:cubicBezTo>
                  <a:cubicBezTo>
                    <a:pt x="9670" y="38804"/>
                    <a:pt x="0" y="29133"/>
                    <a:pt x="0" y="17204"/>
                  </a:cubicBezTo>
                  <a:cubicBezTo>
                    <a:pt x="-1" y="10478"/>
                    <a:pt x="3133" y="4135"/>
                    <a:pt x="8474" y="48"/>
                  </a:cubicBezTo>
                </a:path>
                <a:path w="43200" h="38804" stroke="0" extrusionOk="0">
                  <a:moveTo>
                    <a:pt x="34660" y="0"/>
                  </a:moveTo>
                  <a:cubicBezTo>
                    <a:pt x="40040" y="4084"/>
                    <a:pt x="43200" y="10449"/>
                    <a:pt x="43200" y="17204"/>
                  </a:cubicBezTo>
                  <a:cubicBezTo>
                    <a:pt x="43200" y="29133"/>
                    <a:pt x="33529" y="38804"/>
                    <a:pt x="21600" y="38804"/>
                  </a:cubicBezTo>
                  <a:cubicBezTo>
                    <a:pt x="9670" y="38804"/>
                    <a:pt x="0" y="29133"/>
                    <a:pt x="0" y="17204"/>
                  </a:cubicBezTo>
                  <a:cubicBezTo>
                    <a:pt x="-1" y="10478"/>
                    <a:pt x="3133" y="4135"/>
                    <a:pt x="8474" y="48"/>
                  </a:cubicBezTo>
                  <a:lnTo>
                    <a:pt x="21600" y="17204"/>
                  </a:lnTo>
                  <a:lnTo>
                    <a:pt x="34660" y="0"/>
                  </a:lnTo>
                  <a:close/>
                </a:path>
              </a:pathLst>
            </a:cu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7" name="Text Box 41"/>
            <p:cNvSpPr txBox="1">
              <a:spLocks noChangeArrowheads="1"/>
            </p:cNvSpPr>
            <p:nvPr/>
          </p:nvSpPr>
          <p:spPr bwMode="auto">
            <a:xfrm>
              <a:off x="826" y="3097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kumimoji="0" lang="en-US" altLang="zh-CN" sz="2800" b="0" i="1">
                  <a:solidFill>
                    <a:schemeClr val="bg1"/>
                  </a:solidFill>
                </a:rPr>
                <a:t>y</a:t>
              </a:r>
              <a:endParaRPr kumimoji="0" lang="en-US" altLang="zh-CN" b="0" i="1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42"/>
          <p:cNvGrpSpPr>
            <a:grpSpLocks/>
          </p:cNvGrpSpPr>
          <p:nvPr/>
        </p:nvGrpSpPr>
        <p:grpSpPr bwMode="auto">
          <a:xfrm>
            <a:off x="5793730" y="2021185"/>
            <a:ext cx="1524000" cy="595313"/>
            <a:chOff x="3984" y="2688"/>
            <a:chExt cx="960" cy="375"/>
          </a:xfrm>
        </p:grpSpPr>
        <p:sp>
          <p:nvSpPr>
            <p:cNvPr id="18462" name="Line 43"/>
            <p:cNvSpPr>
              <a:spLocks noChangeShapeType="1"/>
            </p:cNvSpPr>
            <p:nvPr/>
          </p:nvSpPr>
          <p:spPr bwMode="auto">
            <a:xfrm>
              <a:off x="4560" y="2688"/>
              <a:ext cx="0" cy="336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3" name="Line 44"/>
            <p:cNvSpPr>
              <a:spLocks noChangeShapeType="1"/>
            </p:cNvSpPr>
            <p:nvPr/>
          </p:nvSpPr>
          <p:spPr bwMode="auto">
            <a:xfrm>
              <a:off x="4752" y="2688"/>
              <a:ext cx="0" cy="336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4" name="Rectangle 45"/>
            <p:cNvSpPr>
              <a:spLocks noChangeArrowheads="1"/>
            </p:cNvSpPr>
            <p:nvPr/>
          </p:nvSpPr>
          <p:spPr bwMode="auto">
            <a:xfrm>
              <a:off x="4182" y="2736"/>
              <a:ext cx="21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en-US" altLang="zh-CN" sz="2800" b="0" i="1">
                  <a:solidFill>
                    <a:srgbClr val="FFFF00"/>
                  </a:solidFill>
                </a:rPr>
                <a:t>x</a:t>
              </a:r>
            </a:p>
          </p:txBody>
        </p:sp>
        <p:sp>
          <p:nvSpPr>
            <p:cNvPr id="18465" name="Line 46"/>
            <p:cNvSpPr>
              <a:spLocks noChangeShapeType="1"/>
            </p:cNvSpPr>
            <p:nvPr/>
          </p:nvSpPr>
          <p:spPr bwMode="auto">
            <a:xfrm flipH="1">
              <a:off x="3984" y="2928"/>
              <a:ext cx="192" cy="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6" name="Line 47"/>
            <p:cNvSpPr>
              <a:spLocks noChangeShapeType="1"/>
            </p:cNvSpPr>
            <p:nvPr/>
          </p:nvSpPr>
          <p:spPr bwMode="auto">
            <a:xfrm>
              <a:off x="4368" y="2928"/>
              <a:ext cx="192" cy="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7" name="Line 48"/>
            <p:cNvSpPr>
              <a:spLocks noChangeShapeType="1"/>
            </p:cNvSpPr>
            <p:nvPr/>
          </p:nvSpPr>
          <p:spPr bwMode="auto">
            <a:xfrm flipH="1">
              <a:off x="4752" y="2928"/>
              <a:ext cx="192" cy="0"/>
            </a:xfrm>
            <a:prstGeom prst="line">
              <a:avLst/>
            </a:prstGeom>
            <a:noFill/>
            <a:ln w="1905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78257" name="Rectangle 49"/>
          <p:cNvSpPr>
            <a:spLocks noChangeArrowheads="1"/>
          </p:cNvSpPr>
          <p:nvPr/>
        </p:nvSpPr>
        <p:spPr bwMode="auto">
          <a:xfrm>
            <a:off x="6703368" y="2014835"/>
            <a:ext cx="304800" cy="1524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478258" name="Text Box 50"/>
          <p:cNvSpPr txBox="1">
            <a:spLocks noChangeArrowheads="1"/>
          </p:cNvSpPr>
          <p:nvPr/>
        </p:nvSpPr>
        <p:spPr bwMode="auto">
          <a:xfrm>
            <a:off x="6650980" y="2173585"/>
            <a:ext cx="423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en-US" altLang="zh-CN" sz="2000" b="0">
                <a:solidFill>
                  <a:srgbClr val="FFFF00"/>
                </a:solidFill>
              </a:rPr>
              <a:t>d</a:t>
            </a:r>
            <a:r>
              <a:rPr kumimoji="0" lang="en-US" altLang="zh-CN" sz="2000" b="0" i="1">
                <a:solidFill>
                  <a:srgbClr val="FFFF00"/>
                </a:solidFill>
              </a:rPr>
              <a:t>x</a:t>
            </a:r>
          </a:p>
        </p:txBody>
      </p:sp>
      <p:graphicFrame>
        <p:nvGraphicFramePr>
          <p:cNvPr id="478259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1603631"/>
              </p:ext>
            </p:extLst>
          </p:nvPr>
        </p:nvGraphicFramePr>
        <p:xfrm>
          <a:off x="7452668" y="1214735"/>
          <a:ext cx="1446212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62" name="公式" r:id="rId3" imgW="657306" imgH="323920" progId="Equation.3">
                  <p:embed/>
                </p:oleObj>
              </mc:Choice>
              <mc:Fallback>
                <p:oleObj name="公式" r:id="rId3" imgW="657306" imgH="323920" progId="Equation.3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2668" y="1214735"/>
                        <a:ext cx="1446212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8260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7685165"/>
              </p:ext>
            </p:extLst>
          </p:nvPr>
        </p:nvGraphicFramePr>
        <p:xfrm>
          <a:off x="898525" y="1589088"/>
          <a:ext cx="1397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63" name="Equation" r:id="rId5" imgW="628692" imgH="133347" progId="Equation.DSMT4">
                  <p:embed/>
                </p:oleObj>
              </mc:Choice>
              <mc:Fallback>
                <p:oleObj name="Equation" r:id="rId5" imgW="628692" imgH="133347" progId="Equation.DSMT4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8525" y="1589088"/>
                        <a:ext cx="1397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8261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5255665"/>
              </p:ext>
            </p:extLst>
          </p:nvPr>
        </p:nvGraphicFramePr>
        <p:xfrm>
          <a:off x="2542781" y="1412294"/>
          <a:ext cx="2436812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64" name="公式" r:id="rId7" imgW="1152648" imgH="323920" progId="Equation.3">
                  <p:embed/>
                </p:oleObj>
              </mc:Choice>
              <mc:Fallback>
                <p:oleObj name="公式" r:id="rId7" imgW="1152648" imgH="323920" progId="Equation.3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2781" y="1412294"/>
                        <a:ext cx="2436812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8262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3650794"/>
              </p:ext>
            </p:extLst>
          </p:nvPr>
        </p:nvGraphicFramePr>
        <p:xfrm>
          <a:off x="683568" y="2289456"/>
          <a:ext cx="4138612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65" name="公式" r:id="rId9" imgW="2000262" imgH="323920" progId="Equation.3">
                  <p:embed/>
                </p:oleObj>
              </mc:Choice>
              <mc:Fallback>
                <p:oleObj name="公式" r:id="rId9" imgW="2000262" imgH="323920" progId="Equation.3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2289456"/>
                        <a:ext cx="4138612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8263" name="Text Box 55"/>
          <p:cNvSpPr txBox="1">
            <a:spLocks noChangeArrowheads="1"/>
          </p:cNvSpPr>
          <p:nvPr/>
        </p:nvSpPr>
        <p:spPr bwMode="auto">
          <a:xfrm>
            <a:off x="264468" y="868660"/>
            <a:ext cx="43084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dirty="0" smtClean="0">
                <a:solidFill>
                  <a:srgbClr val="FFFF00"/>
                </a:solidFill>
              </a:rPr>
              <a:t>求：</a:t>
            </a:r>
            <a:r>
              <a:rPr kumimoji="0" lang="zh-CN" altLang="en-US" dirty="0" smtClean="0">
                <a:solidFill>
                  <a:schemeClr val="bg1"/>
                </a:solidFill>
                <a:ea typeface="仿宋_GB2312" pitchFamily="49" charset="-122"/>
              </a:rPr>
              <a:t> </a:t>
            </a:r>
            <a:r>
              <a:rPr kumimoji="0" lang="zh-CN" altLang="en-US" dirty="0">
                <a:solidFill>
                  <a:schemeClr val="bg1"/>
                </a:solidFill>
                <a:ea typeface="仿宋_GB2312" pitchFamily="49" charset="-122"/>
              </a:rPr>
              <a:t>摩擦力对 </a:t>
            </a:r>
            <a:r>
              <a:rPr kumimoji="0" lang="en-US" altLang="zh-CN" i="1" dirty="0">
                <a:solidFill>
                  <a:srgbClr val="66FFFF"/>
                </a:solidFill>
                <a:ea typeface="仿宋_GB2312" pitchFamily="49" charset="-122"/>
              </a:rPr>
              <a:t>y </a:t>
            </a:r>
            <a:r>
              <a:rPr kumimoji="0" lang="zh-CN" altLang="en-US" dirty="0">
                <a:solidFill>
                  <a:schemeClr val="bg1"/>
                </a:solidFill>
                <a:ea typeface="仿宋_GB2312" pitchFamily="49" charset="-122"/>
              </a:rPr>
              <a:t>轴的力矩</a:t>
            </a:r>
          </a:p>
        </p:txBody>
      </p:sp>
      <p:sp>
        <p:nvSpPr>
          <p:cNvPr id="98" name="Text Box 2"/>
          <p:cNvSpPr txBox="1">
            <a:spLocks noChangeArrowheads="1"/>
          </p:cNvSpPr>
          <p:nvPr/>
        </p:nvSpPr>
        <p:spPr bwMode="auto">
          <a:xfrm>
            <a:off x="605635" y="3904829"/>
            <a:ext cx="487090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 sz="2200" dirty="0">
                <a:solidFill>
                  <a:srgbClr val="66FFFF"/>
                </a:solidFill>
              </a:rPr>
              <a:t>例如（力矩垂直纸面向内为正）</a:t>
            </a:r>
          </a:p>
          <a:p>
            <a:pPr eaLnBrk="1" hangingPunct="1"/>
            <a:endParaRPr kumimoji="0" lang="zh-CN" altLang="en-US" sz="2200" dirty="0">
              <a:solidFill>
                <a:srgbClr val="66FFFF"/>
              </a:solidFill>
            </a:endParaRPr>
          </a:p>
        </p:txBody>
      </p:sp>
      <p:grpSp>
        <p:nvGrpSpPr>
          <p:cNvPr id="99" name="Group 3"/>
          <p:cNvGrpSpPr>
            <a:grpSpLocks/>
          </p:cNvGrpSpPr>
          <p:nvPr/>
        </p:nvGrpSpPr>
        <p:grpSpPr bwMode="auto">
          <a:xfrm>
            <a:off x="828030" y="4477504"/>
            <a:ext cx="2555875" cy="1733550"/>
            <a:chOff x="1315" y="3051"/>
            <a:chExt cx="1610" cy="1092"/>
          </a:xfrm>
        </p:grpSpPr>
        <p:sp>
          <p:nvSpPr>
            <p:cNvPr id="100" name="Text Box 4"/>
            <p:cNvSpPr txBox="1">
              <a:spLocks noChangeArrowheads="1"/>
            </p:cNvSpPr>
            <p:nvPr/>
          </p:nvSpPr>
          <p:spPr bwMode="auto">
            <a:xfrm>
              <a:off x="2546" y="3243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kumimoji="0" lang="en-US" altLang="zh-CN" i="1">
                  <a:solidFill>
                    <a:srgbClr val="FFFF00"/>
                  </a:solidFill>
                </a:rPr>
                <a:t>T</a:t>
              </a:r>
              <a:endParaRPr kumimoji="0" lang="en-US" altLang="zh-CN" i="1">
                <a:solidFill>
                  <a:schemeClr val="accent2"/>
                </a:solidFill>
              </a:endParaRPr>
            </a:p>
          </p:txBody>
        </p:sp>
        <p:grpSp>
          <p:nvGrpSpPr>
            <p:cNvPr id="101" name="Group 5"/>
            <p:cNvGrpSpPr>
              <a:grpSpLocks/>
            </p:cNvGrpSpPr>
            <p:nvPr/>
          </p:nvGrpSpPr>
          <p:grpSpPr bwMode="auto">
            <a:xfrm>
              <a:off x="1315" y="3051"/>
              <a:ext cx="1610" cy="1092"/>
              <a:chOff x="1315" y="3051"/>
              <a:chExt cx="1610" cy="1092"/>
            </a:xfrm>
          </p:grpSpPr>
          <p:grpSp>
            <p:nvGrpSpPr>
              <p:cNvPr id="102" name="Group 6"/>
              <p:cNvGrpSpPr>
                <a:grpSpLocks/>
              </p:cNvGrpSpPr>
              <p:nvPr/>
            </p:nvGrpSpPr>
            <p:grpSpPr bwMode="auto">
              <a:xfrm>
                <a:off x="1433" y="3099"/>
                <a:ext cx="1260" cy="576"/>
                <a:chOff x="1433" y="3099"/>
                <a:chExt cx="1260" cy="576"/>
              </a:xfrm>
            </p:grpSpPr>
            <p:sp>
              <p:nvSpPr>
                <p:cNvPr id="105" name="Oval 7"/>
                <p:cNvSpPr>
                  <a:spLocks noChangeArrowheads="1"/>
                </p:cNvSpPr>
                <p:nvPr/>
              </p:nvSpPr>
              <p:spPr bwMode="auto">
                <a:xfrm>
                  <a:off x="1970" y="3099"/>
                  <a:ext cx="459" cy="480"/>
                </a:xfrm>
                <a:prstGeom prst="ellipse">
                  <a:avLst/>
                </a:prstGeom>
                <a:noFill/>
                <a:ln w="381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kumimoji="0" lang="zh-CN" altLang="en-US" sz="18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6" name="Line 8"/>
                <p:cNvSpPr>
                  <a:spLocks noChangeShapeType="1"/>
                </p:cNvSpPr>
                <p:nvPr/>
              </p:nvSpPr>
              <p:spPr bwMode="auto">
                <a:xfrm>
                  <a:off x="2384" y="3195"/>
                  <a:ext cx="309" cy="480"/>
                </a:xfrm>
                <a:prstGeom prst="line">
                  <a:avLst/>
                </a:prstGeom>
                <a:noFill/>
                <a:ln w="28575">
                  <a:solidFill>
                    <a:srgbClr val="FF99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7" name="Line 9"/>
                <p:cNvSpPr>
                  <a:spLocks noChangeShapeType="1"/>
                </p:cNvSpPr>
                <p:nvPr/>
              </p:nvSpPr>
              <p:spPr bwMode="auto">
                <a:xfrm flipH="1">
                  <a:off x="1433" y="3120"/>
                  <a:ext cx="668" cy="336"/>
                </a:xfrm>
                <a:prstGeom prst="line">
                  <a:avLst/>
                </a:prstGeom>
                <a:noFill/>
                <a:ln w="22225">
                  <a:solidFill>
                    <a:srgbClr val="00FF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aphicFrame>
            <p:nvGraphicFramePr>
              <p:cNvPr id="103" name="Object 10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873294816"/>
                  </p:ext>
                </p:extLst>
              </p:nvPr>
            </p:nvGraphicFramePr>
            <p:xfrm>
              <a:off x="1315" y="3823"/>
              <a:ext cx="1610" cy="3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266" name="公式" r:id="rId11" imgW="2476438" imgH="428655" progId="Equation.3">
                      <p:embed/>
                    </p:oleObj>
                  </mc:Choice>
                  <mc:Fallback>
                    <p:oleObj name="公式" r:id="rId11" imgW="2476438" imgH="428655" progId="Equation.3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15" y="3823"/>
                            <a:ext cx="1610" cy="32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22225">
                                <a:solidFill>
                                  <a:srgbClr val="FF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4" name="Text Box 11"/>
              <p:cNvSpPr txBox="1">
                <a:spLocks noChangeArrowheads="1"/>
              </p:cNvSpPr>
              <p:nvPr/>
            </p:nvSpPr>
            <p:spPr bwMode="auto">
              <a:xfrm>
                <a:off x="1586" y="3051"/>
                <a:ext cx="36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/>
                <a:r>
                  <a:rPr kumimoji="0" lang="en-US" altLang="zh-CN" i="1">
                    <a:solidFill>
                      <a:srgbClr val="FFFF00"/>
                    </a:solidFill>
                  </a:rPr>
                  <a:t>T'</a:t>
                </a:r>
                <a:endParaRPr kumimoji="0" lang="en-US" altLang="zh-CN" i="1">
                  <a:solidFill>
                    <a:schemeClr val="accent2"/>
                  </a:solidFill>
                </a:endParaRPr>
              </a:p>
            </p:txBody>
          </p:sp>
        </p:grpSp>
      </p:grpSp>
      <p:sp>
        <p:nvSpPr>
          <p:cNvPr id="108" name="Rectangle 12"/>
          <p:cNvSpPr>
            <a:spLocks noChangeArrowheads="1"/>
          </p:cNvSpPr>
          <p:nvPr/>
        </p:nvSpPr>
        <p:spPr bwMode="auto">
          <a:xfrm>
            <a:off x="292404" y="3323391"/>
            <a:ext cx="655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kumimoji="0" lang="en-US" altLang="zh-CN" dirty="0">
                <a:solidFill>
                  <a:schemeClr val="bg1"/>
                </a:solidFill>
              </a:rPr>
              <a:t> </a:t>
            </a:r>
            <a:r>
              <a:rPr kumimoji="0" lang="zh-CN" altLang="en-US" dirty="0">
                <a:solidFill>
                  <a:schemeClr val="bg1"/>
                </a:solidFill>
                <a:ea typeface="楷体_GB2312" pitchFamily="49" charset="-122"/>
              </a:rPr>
              <a:t>在定轴转动中，力矩可用代数值进行计算</a:t>
            </a:r>
          </a:p>
        </p:txBody>
      </p:sp>
      <p:graphicFrame>
        <p:nvGraphicFramePr>
          <p:cNvPr id="109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0955299"/>
              </p:ext>
            </p:extLst>
          </p:nvPr>
        </p:nvGraphicFramePr>
        <p:xfrm>
          <a:off x="2115493" y="4536242"/>
          <a:ext cx="30638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67" name="公式" r:id="rId13" imgW="76123" imgH="85839" progId="Equation.3">
                  <p:embed/>
                </p:oleObj>
              </mc:Choice>
              <mc:Fallback>
                <p:oleObj name="公式" r:id="rId13" imgW="76123" imgH="8583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5493" y="4536242"/>
                        <a:ext cx="30638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0" name="Group 14"/>
          <p:cNvGrpSpPr>
            <a:grpSpLocks/>
          </p:cNvGrpSpPr>
          <p:nvPr/>
        </p:nvGrpSpPr>
        <p:grpSpPr bwMode="auto">
          <a:xfrm>
            <a:off x="6282680" y="4109204"/>
            <a:ext cx="2538413" cy="2122488"/>
            <a:chOff x="2405" y="2721"/>
            <a:chExt cx="1599" cy="1337"/>
          </a:xfrm>
        </p:grpSpPr>
        <p:graphicFrame>
          <p:nvGraphicFramePr>
            <p:cNvPr id="111" name="Object 15"/>
            <p:cNvGraphicFramePr>
              <a:graphicFrameLocks/>
            </p:cNvGraphicFramePr>
            <p:nvPr/>
          </p:nvGraphicFramePr>
          <p:xfrm>
            <a:off x="2449" y="3738"/>
            <a:ext cx="1555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268" name="公式" r:id="rId15" imgW="2400314" imgH="428655" progId="Equation.3">
                    <p:embed/>
                  </p:oleObj>
                </mc:Choice>
                <mc:Fallback>
                  <p:oleObj name="公式" r:id="rId15" imgW="2400314" imgH="428655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9" y="3738"/>
                          <a:ext cx="1555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22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12" name="Group 16"/>
            <p:cNvGrpSpPr>
              <a:grpSpLocks/>
            </p:cNvGrpSpPr>
            <p:nvPr/>
          </p:nvGrpSpPr>
          <p:grpSpPr bwMode="auto">
            <a:xfrm>
              <a:off x="2405" y="2721"/>
              <a:ext cx="1564" cy="1008"/>
              <a:chOff x="2208" y="2652"/>
              <a:chExt cx="1564" cy="1008"/>
            </a:xfrm>
          </p:grpSpPr>
          <p:grpSp>
            <p:nvGrpSpPr>
              <p:cNvPr id="113" name="Group 17"/>
              <p:cNvGrpSpPr>
                <a:grpSpLocks/>
              </p:cNvGrpSpPr>
              <p:nvPr/>
            </p:nvGrpSpPr>
            <p:grpSpPr bwMode="auto">
              <a:xfrm>
                <a:off x="2496" y="2652"/>
                <a:ext cx="864" cy="864"/>
                <a:chOff x="2496" y="2652"/>
                <a:chExt cx="864" cy="864"/>
              </a:xfrm>
            </p:grpSpPr>
            <p:sp>
              <p:nvSpPr>
                <p:cNvPr id="118" name="Oval 18"/>
                <p:cNvSpPr>
                  <a:spLocks noChangeArrowheads="1"/>
                </p:cNvSpPr>
                <p:nvPr/>
              </p:nvSpPr>
              <p:spPr bwMode="auto">
                <a:xfrm>
                  <a:off x="2496" y="2652"/>
                  <a:ext cx="864" cy="864"/>
                </a:xfrm>
                <a:prstGeom prst="ellipse">
                  <a:avLst/>
                </a:prstGeom>
                <a:noFill/>
                <a:ln w="2857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kumimoji="0" lang="zh-CN" altLang="en-US" sz="1800" b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9" name="Oval 19"/>
                <p:cNvSpPr>
                  <a:spLocks noChangeArrowheads="1"/>
                </p:cNvSpPr>
                <p:nvPr/>
              </p:nvSpPr>
              <p:spPr bwMode="auto">
                <a:xfrm>
                  <a:off x="2688" y="2844"/>
                  <a:ext cx="480" cy="480"/>
                </a:xfrm>
                <a:prstGeom prst="ellipse">
                  <a:avLst/>
                </a:prstGeom>
                <a:noFill/>
                <a:ln w="28575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kumimoji="0" lang="zh-CN" altLang="en-US" sz="1800" b="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14" name="Line 20"/>
              <p:cNvSpPr>
                <a:spLocks noChangeShapeType="1"/>
              </p:cNvSpPr>
              <p:nvPr/>
            </p:nvSpPr>
            <p:spPr bwMode="auto">
              <a:xfrm>
                <a:off x="3360" y="3036"/>
                <a:ext cx="0" cy="624"/>
              </a:xfrm>
              <a:prstGeom prst="line">
                <a:avLst/>
              </a:prstGeom>
              <a:noFill/>
              <a:ln w="28575">
                <a:solidFill>
                  <a:srgbClr val="00FF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5" name="Line 21"/>
              <p:cNvSpPr>
                <a:spLocks noChangeShapeType="1"/>
              </p:cNvSpPr>
              <p:nvPr/>
            </p:nvSpPr>
            <p:spPr bwMode="auto">
              <a:xfrm>
                <a:off x="2688" y="3036"/>
                <a:ext cx="0" cy="624"/>
              </a:xfrm>
              <a:prstGeom prst="line">
                <a:avLst/>
              </a:prstGeom>
              <a:noFill/>
              <a:ln w="28575">
                <a:solidFill>
                  <a:srgbClr val="FF99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" name="Text Box 22"/>
              <p:cNvSpPr txBox="1">
                <a:spLocks noChangeArrowheads="1"/>
              </p:cNvSpPr>
              <p:nvPr/>
            </p:nvSpPr>
            <p:spPr bwMode="auto">
              <a:xfrm>
                <a:off x="3408" y="3276"/>
                <a:ext cx="36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/>
                <a:r>
                  <a:rPr kumimoji="0" lang="en-US" altLang="zh-CN" i="1">
                    <a:solidFill>
                      <a:srgbClr val="FFFF00"/>
                    </a:solidFill>
                  </a:rPr>
                  <a:t>T</a:t>
                </a:r>
                <a:endParaRPr kumimoji="0" lang="en-US" altLang="zh-CN" i="1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17" name="Text Box 23"/>
              <p:cNvSpPr txBox="1">
                <a:spLocks noChangeArrowheads="1"/>
              </p:cNvSpPr>
              <p:nvPr/>
            </p:nvSpPr>
            <p:spPr bwMode="auto">
              <a:xfrm>
                <a:off x="2208" y="3324"/>
                <a:ext cx="36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/>
                <a:r>
                  <a:rPr kumimoji="0" lang="en-US" altLang="zh-CN" i="1">
                    <a:solidFill>
                      <a:srgbClr val="FFFF00"/>
                    </a:solidFill>
                  </a:rPr>
                  <a:t>T'</a:t>
                </a:r>
                <a:endParaRPr kumimoji="0" lang="en-US" altLang="zh-CN" i="1">
                  <a:solidFill>
                    <a:schemeClr val="accent2"/>
                  </a:solidFill>
                </a:endParaRPr>
              </a:p>
            </p:txBody>
          </p:sp>
        </p:grpSp>
      </p:grpSp>
      <p:graphicFrame>
        <p:nvGraphicFramePr>
          <p:cNvPr id="120" name="Object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6573825"/>
              </p:ext>
            </p:extLst>
          </p:nvPr>
        </p:nvGraphicFramePr>
        <p:xfrm>
          <a:off x="7813030" y="4741029"/>
          <a:ext cx="2413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69" name="公式" r:id="rId17" imgW="161965" imgH="190573" progId="Equation.3">
                  <p:embed/>
                </p:oleObj>
              </mc:Choice>
              <mc:Fallback>
                <p:oleObj name="公式" r:id="rId17" imgW="161965" imgH="190573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3030" y="4741029"/>
                        <a:ext cx="2413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" name="Object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929937"/>
              </p:ext>
            </p:extLst>
          </p:nvPr>
        </p:nvGraphicFramePr>
        <p:xfrm>
          <a:off x="7341543" y="4506079"/>
          <a:ext cx="1778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70" name="公式" r:id="rId19" imgW="104737" imgH="114182" progId="Equation.3">
                  <p:embed/>
                </p:oleObj>
              </mc:Choice>
              <mc:Fallback>
                <p:oleObj name="公式" r:id="rId19" imgW="104737" imgH="114182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1543" y="4506079"/>
                        <a:ext cx="177800" cy="19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" name="Oval 26"/>
          <p:cNvSpPr>
            <a:spLocks noChangeArrowheads="1"/>
          </p:cNvSpPr>
          <p:nvPr/>
        </p:nvSpPr>
        <p:spPr bwMode="auto">
          <a:xfrm>
            <a:off x="2188518" y="4891842"/>
            <a:ext cx="87312" cy="873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23" name="Oval 27"/>
          <p:cNvSpPr>
            <a:spLocks noChangeArrowheads="1"/>
          </p:cNvSpPr>
          <p:nvPr/>
        </p:nvSpPr>
        <p:spPr bwMode="auto">
          <a:xfrm>
            <a:off x="7395518" y="4748967"/>
            <a:ext cx="87312" cy="873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24" name="Line 63"/>
          <p:cNvSpPr>
            <a:spLocks noChangeShapeType="1"/>
          </p:cNvSpPr>
          <p:nvPr/>
        </p:nvSpPr>
        <p:spPr bwMode="auto">
          <a:xfrm flipV="1">
            <a:off x="2240905" y="4712454"/>
            <a:ext cx="288925" cy="217488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" name="Line 64"/>
          <p:cNvSpPr>
            <a:spLocks noChangeShapeType="1"/>
          </p:cNvSpPr>
          <p:nvPr/>
        </p:nvSpPr>
        <p:spPr bwMode="auto">
          <a:xfrm flipV="1">
            <a:off x="7438380" y="4715629"/>
            <a:ext cx="673100" cy="77788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" name="Line 65"/>
          <p:cNvSpPr>
            <a:spLocks noChangeShapeType="1"/>
          </p:cNvSpPr>
          <p:nvPr/>
        </p:nvSpPr>
        <p:spPr bwMode="auto">
          <a:xfrm>
            <a:off x="7151043" y="4523542"/>
            <a:ext cx="284162" cy="271462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27" name="Group 28"/>
          <p:cNvGrpSpPr>
            <a:grpSpLocks/>
          </p:cNvGrpSpPr>
          <p:nvPr/>
        </p:nvGrpSpPr>
        <p:grpSpPr bwMode="auto">
          <a:xfrm>
            <a:off x="3634799" y="4264778"/>
            <a:ext cx="2447925" cy="1955481"/>
            <a:chOff x="4021" y="2614"/>
            <a:chExt cx="1612" cy="1287"/>
          </a:xfrm>
        </p:grpSpPr>
        <p:grpSp>
          <p:nvGrpSpPr>
            <p:cNvPr id="128" name="Group 29"/>
            <p:cNvGrpSpPr>
              <a:grpSpLocks/>
            </p:cNvGrpSpPr>
            <p:nvPr/>
          </p:nvGrpSpPr>
          <p:grpSpPr bwMode="auto">
            <a:xfrm>
              <a:off x="4326" y="2758"/>
              <a:ext cx="912" cy="864"/>
              <a:chOff x="3936" y="2208"/>
              <a:chExt cx="912" cy="864"/>
            </a:xfrm>
          </p:grpSpPr>
          <p:sp>
            <p:nvSpPr>
              <p:cNvPr id="132" name="Oval 30"/>
              <p:cNvSpPr>
                <a:spLocks noChangeArrowheads="1"/>
              </p:cNvSpPr>
              <p:nvPr/>
            </p:nvSpPr>
            <p:spPr bwMode="auto">
              <a:xfrm>
                <a:off x="3936" y="2352"/>
                <a:ext cx="672" cy="672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33" name="Line 31"/>
              <p:cNvSpPr>
                <a:spLocks noChangeShapeType="1"/>
              </p:cNvSpPr>
              <p:nvPr/>
            </p:nvSpPr>
            <p:spPr bwMode="auto">
              <a:xfrm flipV="1">
                <a:off x="4176" y="2208"/>
                <a:ext cx="672" cy="144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4" name="Line 32"/>
              <p:cNvSpPr>
                <a:spLocks noChangeShapeType="1"/>
              </p:cNvSpPr>
              <p:nvPr/>
            </p:nvSpPr>
            <p:spPr bwMode="auto">
              <a:xfrm>
                <a:off x="4608" y="2592"/>
                <a:ext cx="240" cy="480"/>
              </a:xfrm>
              <a:prstGeom prst="line">
                <a:avLst/>
              </a:prstGeom>
              <a:noFill/>
              <a:ln w="28575">
                <a:solidFill>
                  <a:srgbClr val="66FF33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129" name="Object 3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671164689"/>
                </p:ext>
              </p:extLst>
            </p:nvPr>
          </p:nvGraphicFramePr>
          <p:xfrm>
            <a:off x="4021" y="3582"/>
            <a:ext cx="1612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271" name="公式" r:id="rId21" imgW="2390866" imgH="342816" progId="Equation.3">
                    <p:embed/>
                  </p:oleObj>
                </mc:Choice>
                <mc:Fallback>
                  <p:oleObj name="公式" r:id="rId21" imgW="2390866" imgH="342816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21" y="3582"/>
                          <a:ext cx="1612" cy="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22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0" name="Text Box 34"/>
            <p:cNvSpPr txBox="1">
              <a:spLocks noChangeArrowheads="1"/>
            </p:cNvSpPr>
            <p:nvPr/>
          </p:nvSpPr>
          <p:spPr bwMode="auto">
            <a:xfrm>
              <a:off x="5238" y="2614"/>
              <a:ext cx="3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kumimoji="0" lang="en-US" altLang="zh-CN" i="1">
                  <a:solidFill>
                    <a:srgbClr val="FFFF00"/>
                  </a:solidFill>
                  <a:ea typeface="楷体_GB2312" pitchFamily="49" charset="-122"/>
                </a:rPr>
                <a:t>T</a:t>
              </a:r>
              <a:endParaRPr kumimoji="0" lang="en-US" altLang="zh-CN" i="1">
                <a:solidFill>
                  <a:srgbClr val="3333CC"/>
                </a:solidFill>
                <a:ea typeface="楷体_GB2312" pitchFamily="49" charset="-122"/>
              </a:endParaRPr>
            </a:p>
          </p:txBody>
        </p:sp>
        <p:sp>
          <p:nvSpPr>
            <p:cNvPr id="131" name="Text Box 35"/>
            <p:cNvSpPr txBox="1">
              <a:spLocks noChangeArrowheads="1"/>
            </p:cNvSpPr>
            <p:nvPr/>
          </p:nvSpPr>
          <p:spPr bwMode="auto">
            <a:xfrm>
              <a:off x="5190" y="3238"/>
              <a:ext cx="3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kumimoji="0" lang="en-US" altLang="zh-CN" i="1">
                  <a:solidFill>
                    <a:srgbClr val="FFFF00"/>
                  </a:solidFill>
                  <a:ea typeface="楷体_GB2312" pitchFamily="49" charset="-122"/>
                </a:rPr>
                <a:t>T'</a:t>
              </a:r>
              <a:endParaRPr kumimoji="0" lang="en-US" altLang="zh-CN" i="1">
                <a:solidFill>
                  <a:srgbClr val="3333CC"/>
                </a:solidFill>
                <a:ea typeface="楷体_GB2312" pitchFamily="49" charset="-122"/>
              </a:endParaRPr>
            </a:p>
          </p:txBody>
        </p:sp>
      </p:grpSp>
      <p:sp>
        <p:nvSpPr>
          <p:cNvPr id="135" name="Line 64"/>
          <p:cNvSpPr>
            <a:spLocks noChangeShapeType="1"/>
          </p:cNvSpPr>
          <p:nvPr/>
        </p:nvSpPr>
        <p:spPr bwMode="auto">
          <a:xfrm flipV="1">
            <a:off x="4636443" y="5136317"/>
            <a:ext cx="439737" cy="61912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36" name="Object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146932"/>
              </p:ext>
            </p:extLst>
          </p:nvPr>
        </p:nvGraphicFramePr>
        <p:xfrm>
          <a:off x="4707880" y="5217279"/>
          <a:ext cx="2413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72" name="公式" r:id="rId23" imgW="161965" imgH="190573" progId="Equation.3">
                  <p:embed/>
                </p:oleObj>
              </mc:Choice>
              <mc:Fallback>
                <p:oleObj name="公式" r:id="rId23" imgW="161965" imgH="190573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7880" y="5217279"/>
                        <a:ext cx="2413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7" name="Oval 26"/>
          <p:cNvSpPr>
            <a:spLocks noChangeArrowheads="1"/>
          </p:cNvSpPr>
          <p:nvPr/>
        </p:nvSpPr>
        <p:spPr bwMode="auto">
          <a:xfrm>
            <a:off x="4572943" y="5172829"/>
            <a:ext cx="87312" cy="873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8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78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78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78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78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78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78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78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78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500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000"/>
                            </p:stCondLst>
                            <p:childTnLst>
                              <p:par>
                                <p:cTn id="1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5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8236" grpId="0" autoUpdateAnimBg="0"/>
      <p:bldP spid="478237" grpId="0" build="p" autoUpdateAnimBg="0"/>
      <p:bldP spid="478238" grpId="0" autoUpdateAnimBg="0"/>
      <p:bldP spid="478257" grpId="0" animBg="1"/>
      <p:bldP spid="478258" grpId="0"/>
      <p:bldP spid="478263" grpId="0"/>
      <p:bldP spid="98" grpId="0" autoUpdateAnimBg="0"/>
      <p:bldP spid="108" grpId="0" autoUpdateAnimBg="0"/>
      <p:bldP spid="122" grpId="0" animBg="1"/>
      <p:bldP spid="123" grpId="0" animBg="1"/>
      <p:bldP spid="124" grpId="0" animBg="1"/>
      <p:bldP spid="125" grpId="0" animBg="1"/>
      <p:bldP spid="126" grpId="0" animBg="1"/>
      <p:bldP spid="135" grpId="0" animBg="1"/>
      <p:bldP spid="1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386" name="Text Box 2"/>
          <p:cNvSpPr txBox="1">
            <a:spLocks noChangeArrowheads="1"/>
          </p:cNvSpPr>
          <p:nvPr/>
        </p:nvSpPr>
        <p:spPr bwMode="auto">
          <a:xfrm>
            <a:off x="2000250" y="317500"/>
            <a:ext cx="49720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3200">
                <a:solidFill>
                  <a:srgbClr val="66FF33"/>
                </a:solidFill>
                <a:ea typeface="黑体" panose="02010609060101010101" pitchFamily="49" charset="-122"/>
              </a:rPr>
              <a:t>4-5  </a:t>
            </a:r>
            <a:r>
              <a:rPr lang="zh-CN" altLang="en-US" sz="3200">
                <a:solidFill>
                  <a:srgbClr val="66FF33"/>
                </a:solidFill>
                <a:ea typeface="黑体" panose="02010609060101010101" pitchFamily="49" charset="-122"/>
              </a:rPr>
              <a:t>变质量动力学简介</a:t>
            </a:r>
          </a:p>
        </p:txBody>
      </p:sp>
      <p:sp>
        <p:nvSpPr>
          <p:cNvPr id="656388" name="Rectangle 4"/>
          <p:cNvSpPr>
            <a:spLocks noChangeArrowheads="1"/>
          </p:cNvSpPr>
          <p:nvPr/>
        </p:nvSpPr>
        <p:spPr bwMode="auto">
          <a:xfrm>
            <a:off x="504825" y="3004318"/>
            <a:ext cx="3456682" cy="628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82800" bIns="82800" anchor="ctr">
            <a:spAutoFit/>
          </a:bodyPr>
          <a:lstStyle>
            <a:lvl1pPr marL="273050" indent="-2730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zh-CN" altLang="en-US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根</a:t>
            </a:r>
            <a:r>
              <a:rPr lang="zh-CN" altLang="en-US" dirty="0" smtClean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据</a:t>
            </a:r>
            <a:r>
              <a:rPr lang="zh-CN" altLang="en-US" dirty="0" smtClean="0">
                <a:solidFill>
                  <a:srgbClr val="00FFFF"/>
                </a:solidFill>
                <a:latin typeface="仿宋_GB2312" pitchFamily="49" charset="-122"/>
                <a:ea typeface="仿宋_GB2312" pitchFamily="49" charset="-122"/>
              </a:rPr>
              <a:t>质点系动</a:t>
            </a:r>
            <a:r>
              <a:rPr lang="zh-CN" altLang="en-US" dirty="0">
                <a:solidFill>
                  <a:srgbClr val="00FFFF"/>
                </a:solidFill>
                <a:latin typeface="仿宋_GB2312" pitchFamily="49" charset="-122"/>
                <a:ea typeface="仿宋_GB2312" pitchFamily="49" charset="-122"/>
              </a:rPr>
              <a:t>量定理</a:t>
            </a:r>
            <a:r>
              <a:rPr lang="zh-CN" altLang="en-US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有</a:t>
            </a:r>
          </a:p>
        </p:txBody>
      </p:sp>
      <p:sp>
        <p:nvSpPr>
          <p:cNvPr id="656392" name="Rectangle 8"/>
          <p:cNvSpPr>
            <a:spLocks noChangeArrowheads="1"/>
          </p:cNvSpPr>
          <p:nvPr/>
        </p:nvSpPr>
        <p:spPr bwMode="auto">
          <a:xfrm>
            <a:off x="765175" y="3619500"/>
            <a:ext cx="2789238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82800" bIns="82800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略去二阶无穷小量 </a:t>
            </a:r>
          </a:p>
        </p:txBody>
      </p:sp>
      <p:sp>
        <p:nvSpPr>
          <p:cNvPr id="656395" name="AutoShape 11"/>
          <p:cNvSpPr>
            <a:spLocks noChangeArrowheads="1"/>
          </p:cNvSpPr>
          <p:nvPr/>
        </p:nvSpPr>
        <p:spPr bwMode="auto">
          <a:xfrm>
            <a:off x="4211638" y="5084763"/>
            <a:ext cx="4249737" cy="476250"/>
          </a:xfrm>
          <a:prstGeom prst="wedgeRectCallout">
            <a:avLst>
              <a:gd name="adj1" fmla="val -32968"/>
              <a:gd name="adj2" fmla="val -162000"/>
            </a:avLst>
          </a:prstGeom>
          <a:noFill/>
          <a:ln w="9525" algn="ctr">
            <a:solidFill>
              <a:srgbClr val="66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tIns="82800" bIns="828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>
                <a:solidFill>
                  <a:srgbClr val="66FFFF"/>
                </a:solidFill>
                <a:ea typeface="楷体_GB2312" pitchFamily="49" charset="-122"/>
              </a:rPr>
              <a:t>d</a:t>
            </a:r>
            <a:r>
              <a:rPr lang="en-US" altLang="zh-CN" sz="2000" i="1">
                <a:solidFill>
                  <a:srgbClr val="66FFFF"/>
                </a:solidFill>
                <a:ea typeface="楷体_GB2312" pitchFamily="49" charset="-122"/>
              </a:rPr>
              <a:t>m</a:t>
            </a:r>
            <a:r>
              <a:rPr lang="en-US" altLang="zh-CN" sz="2000" i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与 </a:t>
            </a:r>
            <a:r>
              <a:rPr lang="en-US" altLang="zh-CN" sz="2000" i="1">
                <a:solidFill>
                  <a:srgbClr val="66FFFF"/>
                </a:solidFill>
                <a:ea typeface="楷体_GB2312" pitchFamily="49" charset="-122"/>
              </a:rPr>
              <a:t>m</a:t>
            </a:r>
            <a:r>
              <a:rPr lang="en-US" altLang="zh-CN" sz="2000" i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合并前相对于</a:t>
            </a:r>
            <a:r>
              <a:rPr lang="en-US" altLang="zh-CN" sz="2000" i="1">
                <a:solidFill>
                  <a:srgbClr val="66FFFF"/>
                </a:solidFill>
                <a:ea typeface="楷体_GB2312" pitchFamily="49" charset="-122"/>
              </a:rPr>
              <a:t>m</a:t>
            </a:r>
            <a:r>
              <a:rPr lang="en-US" altLang="zh-CN" sz="2000" i="1">
                <a:solidFill>
                  <a:schemeClr val="bg1"/>
                </a:solidFill>
                <a:ea typeface="楷体_GB2312" pitchFamily="49" charset="-122"/>
              </a:rPr>
              <a:t> </a:t>
            </a:r>
            <a:r>
              <a:rPr lang="zh-CN" altLang="en-US"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的速度</a:t>
            </a:r>
          </a:p>
        </p:txBody>
      </p:sp>
      <p:sp>
        <p:nvSpPr>
          <p:cNvPr id="656398" name="Text Box 14"/>
          <p:cNvSpPr txBox="1">
            <a:spLocks noChangeArrowheads="1"/>
          </p:cNvSpPr>
          <p:nvPr/>
        </p:nvSpPr>
        <p:spPr bwMode="auto">
          <a:xfrm>
            <a:off x="4111625" y="5926138"/>
            <a:ext cx="38449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800">
                <a:solidFill>
                  <a:srgbClr val="FFFF00"/>
                </a:solidFill>
                <a:latin typeface="Arial" panose="020B0604020202020204" pitchFamily="34" charset="0"/>
              </a:rPr>
              <a:t>——</a:t>
            </a:r>
            <a:r>
              <a:rPr lang="zh-CN" altLang="en-US"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变质量动力学的基本方程 </a:t>
            </a:r>
          </a:p>
          <a:p>
            <a:pPr eaLnBrk="1" hangingPunct="1"/>
            <a:r>
              <a:rPr lang="zh-CN" altLang="en-US"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  （密歇尔斯基方程）</a:t>
            </a:r>
          </a:p>
        </p:txBody>
      </p:sp>
      <p:graphicFrame>
        <p:nvGraphicFramePr>
          <p:cNvPr id="51218" name="Object 18"/>
          <p:cNvGraphicFramePr>
            <a:graphicFrameLocks noChangeAspect="1"/>
          </p:cNvGraphicFramePr>
          <p:nvPr>
            <p:extLst/>
          </p:nvPr>
        </p:nvGraphicFramePr>
        <p:xfrm>
          <a:off x="3888581" y="3089276"/>
          <a:ext cx="489585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90" name="Equation" r:id="rId3" imgW="2243089" imgH="185640" progId="Equation.DSMT4">
                  <p:embed/>
                </p:oleObj>
              </mc:Choice>
              <mc:Fallback>
                <p:oleObj name="Equation" r:id="rId3" imgW="2243089" imgH="18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8581" y="3089276"/>
                        <a:ext cx="4895850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19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6657189"/>
              </p:ext>
            </p:extLst>
          </p:nvPr>
        </p:nvGraphicFramePr>
        <p:xfrm>
          <a:off x="1258888" y="4244975"/>
          <a:ext cx="287972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91" name="Equation" r:id="rId5" imgW="1395591" imgH="185640" progId="Equation.DSMT4">
                  <p:embed/>
                </p:oleObj>
              </mc:Choice>
              <mc:Fallback>
                <p:oleObj name="Equation" r:id="rId5" imgW="1395591" imgH="18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4244975"/>
                        <a:ext cx="2879725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20" name="Object 20"/>
          <p:cNvGraphicFramePr>
            <a:graphicFrameLocks noChangeAspect="1"/>
          </p:cNvGraphicFramePr>
          <p:nvPr/>
        </p:nvGraphicFramePr>
        <p:xfrm>
          <a:off x="4716463" y="4005263"/>
          <a:ext cx="1439862" cy="5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92" name="Equation" r:id="rId7" imgW="585641" imgH="176407" progId="Equation.DSMT4">
                  <p:embed/>
                </p:oleObj>
              </mc:Choice>
              <mc:Fallback>
                <p:oleObj name="Equation" r:id="rId7" imgW="585641" imgH="17640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4005263"/>
                        <a:ext cx="1439862" cy="519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21" name="Object 21"/>
          <p:cNvGraphicFramePr>
            <a:graphicFrameLocks noChangeAspect="1"/>
          </p:cNvGraphicFramePr>
          <p:nvPr/>
        </p:nvGraphicFramePr>
        <p:xfrm>
          <a:off x="1258888" y="4891088"/>
          <a:ext cx="2520950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93" name="Equation" r:id="rId9" imgW="1100089" imgH="204593" progId="Equation.DSMT4">
                  <p:embed/>
                </p:oleObj>
              </mc:Choice>
              <mc:Fallback>
                <p:oleObj name="Equation" r:id="rId9" imgW="1100089" imgH="20459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4891088"/>
                        <a:ext cx="2520950" cy="554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22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8107645"/>
              </p:ext>
            </p:extLst>
          </p:nvPr>
        </p:nvGraphicFramePr>
        <p:xfrm>
          <a:off x="1331913" y="5681663"/>
          <a:ext cx="2444750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94" name="Equation" r:id="rId11" imgW="1090824" imgH="338235" progId="Equation.DSMT4">
                  <p:embed/>
                </p:oleObj>
              </mc:Choice>
              <mc:Fallback>
                <p:oleObj name="Equation" r:id="rId11" imgW="1090824" imgH="33823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5681663"/>
                        <a:ext cx="2444750" cy="84296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FFFF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250825" y="879359"/>
            <a:ext cx="8964613" cy="628882"/>
            <a:chOff x="250825" y="879359"/>
            <a:chExt cx="8964613" cy="628882"/>
          </a:xfrm>
        </p:grpSpPr>
        <p:sp>
          <p:nvSpPr>
            <p:cNvPr id="656387" name="Rectangle 3"/>
            <p:cNvSpPr>
              <a:spLocks noChangeArrowheads="1"/>
            </p:cNvSpPr>
            <p:nvPr/>
          </p:nvSpPr>
          <p:spPr bwMode="auto">
            <a:xfrm>
              <a:off x="250825" y="879359"/>
              <a:ext cx="8964613" cy="628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82800" bIns="82800" anchor="ctr">
              <a:spAutoFit/>
            </a:bodyPr>
            <a:lstStyle>
              <a:lvl1pPr marL="273050" indent="-2730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5000"/>
                </a:lnSpc>
              </a:pPr>
              <a:r>
                <a:rPr lang="en-US" altLang="zh-CN" dirty="0">
                  <a:solidFill>
                    <a:schemeClr val="bg1"/>
                  </a:solidFill>
                </a:rPr>
                <a:t>  </a:t>
              </a:r>
              <a:r>
                <a:rPr lang="zh-CN" altLang="en-US" dirty="0">
                  <a:solidFill>
                    <a:schemeClr val="bg1"/>
                  </a:solidFill>
                  <a:ea typeface="仿宋_GB2312" pitchFamily="49" charset="-122"/>
                </a:rPr>
                <a:t>设  </a:t>
              </a:r>
              <a:r>
                <a:rPr lang="en-US" altLang="zh-CN" i="1" dirty="0">
                  <a:solidFill>
                    <a:srgbClr val="66FFFF"/>
                  </a:solidFill>
                  <a:ea typeface="仿宋_GB2312" pitchFamily="49" charset="-122"/>
                </a:rPr>
                <a:t>t </a:t>
              </a:r>
              <a:r>
                <a:rPr lang="en-US" altLang="zh-CN" i="1" dirty="0">
                  <a:solidFill>
                    <a:schemeClr val="bg1"/>
                  </a:solidFill>
                  <a:ea typeface="仿宋_GB2312" pitchFamily="49" charset="-122"/>
                </a:rPr>
                <a:t>  </a:t>
              </a:r>
              <a:r>
                <a:rPr lang="zh-CN" altLang="en-US" dirty="0">
                  <a:solidFill>
                    <a:schemeClr val="bg1"/>
                  </a:solidFill>
                  <a:ea typeface="仿宋_GB2312" pitchFamily="49" charset="-122"/>
                </a:rPr>
                <a:t>时刻</a:t>
              </a:r>
              <a:r>
                <a:rPr lang="en-US" altLang="zh-CN" dirty="0">
                  <a:solidFill>
                    <a:schemeClr val="bg1"/>
                  </a:solidFill>
                  <a:ea typeface="仿宋_GB2312" pitchFamily="49" charset="-122"/>
                </a:rPr>
                <a:t>: </a:t>
              </a:r>
              <a:r>
                <a:rPr lang="zh-CN" altLang="en-US" dirty="0">
                  <a:solidFill>
                    <a:schemeClr val="bg1"/>
                  </a:solidFill>
                  <a:ea typeface="仿宋_GB2312" pitchFamily="49" charset="-122"/>
                </a:rPr>
                <a:t>质点的质量为</a:t>
              </a:r>
              <a:r>
                <a:rPr lang="zh-CN" altLang="en-US" dirty="0">
                  <a:solidFill>
                    <a:srgbClr val="66FFFF"/>
                  </a:solidFill>
                  <a:ea typeface="仿宋_GB2312" pitchFamily="49" charset="-122"/>
                </a:rPr>
                <a:t> </a:t>
              </a:r>
              <a:r>
                <a:rPr lang="en-US" altLang="zh-CN" i="1" dirty="0">
                  <a:solidFill>
                    <a:srgbClr val="66FFFF"/>
                  </a:solidFill>
                  <a:ea typeface="仿宋_GB2312" pitchFamily="49" charset="-122"/>
                </a:rPr>
                <a:t>m</a:t>
              </a:r>
              <a:r>
                <a:rPr lang="zh-CN" altLang="en-US" dirty="0">
                  <a:solidFill>
                    <a:schemeClr val="bg1"/>
                  </a:solidFill>
                  <a:ea typeface="仿宋_GB2312" pitchFamily="49" charset="-122"/>
                </a:rPr>
                <a:t>，速度</a:t>
              </a:r>
              <a:r>
                <a:rPr lang="zh-CN" altLang="en-US" dirty="0" smtClean="0">
                  <a:solidFill>
                    <a:schemeClr val="bg1"/>
                  </a:solidFill>
                  <a:ea typeface="仿宋_GB2312" pitchFamily="49" charset="-122"/>
                </a:rPr>
                <a:t>为</a:t>
              </a:r>
              <a:r>
                <a:rPr lang="en-US" altLang="zh-CN" i="1" dirty="0" smtClean="0">
                  <a:solidFill>
                    <a:srgbClr val="66FFFF"/>
                  </a:solidFill>
                  <a:latin typeface="Bookman Old Style" panose="02050604050505020204" pitchFamily="18" charset="0"/>
                </a:rPr>
                <a:t>   </a:t>
              </a:r>
              <a:r>
                <a:rPr lang="zh-CN" altLang="en-US" dirty="0" smtClean="0">
                  <a:solidFill>
                    <a:schemeClr val="bg1"/>
                  </a:solidFill>
                  <a:latin typeface="Bookman Old Style" panose="02050604050505020204" pitchFamily="18" charset="0"/>
                </a:rPr>
                <a:t>。</a:t>
              </a:r>
              <a:r>
                <a:rPr lang="zh-CN" altLang="en-US" dirty="0" smtClean="0">
                  <a:solidFill>
                    <a:schemeClr val="bg1"/>
                  </a:solidFill>
                </a:rPr>
                <a:t>   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graphicFrame>
          <p:nvGraphicFramePr>
            <p:cNvPr id="2" name="对象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60964675"/>
                </p:ext>
              </p:extLst>
            </p:nvPr>
          </p:nvGraphicFramePr>
          <p:xfrm>
            <a:off x="5489689" y="1011238"/>
            <a:ext cx="297220" cy="4161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95" name="Equation" r:id="rId13" imgW="126720" imgH="177480" progId="Equation.DSMT4">
                    <p:embed/>
                  </p:oleObj>
                </mc:Choice>
                <mc:Fallback>
                  <p:oleObj name="Equation" r:id="rId13" imgW="126720" imgH="177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5489689" y="1011238"/>
                          <a:ext cx="297220" cy="41610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组合 6"/>
          <p:cNvGrpSpPr/>
          <p:nvPr/>
        </p:nvGrpSpPr>
        <p:grpSpPr>
          <a:xfrm>
            <a:off x="395288" y="1407352"/>
            <a:ext cx="8605837" cy="1090547"/>
            <a:chOff x="395288" y="1407352"/>
            <a:chExt cx="8605837" cy="1090547"/>
          </a:xfrm>
        </p:grpSpPr>
        <p:grpSp>
          <p:nvGrpSpPr>
            <p:cNvPr id="5" name="组合 4"/>
            <p:cNvGrpSpPr/>
            <p:nvPr/>
          </p:nvGrpSpPr>
          <p:grpSpPr>
            <a:xfrm>
              <a:off x="395288" y="1407352"/>
              <a:ext cx="8605837" cy="1090547"/>
              <a:chOff x="395288" y="1407352"/>
              <a:chExt cx="8605837" cy="1090547"/>
            </a:xfrm>
          </p:grpSpPr>
          <p:sp>
            <p:nvSpPr>
              <p:cNvPr id="656389" name="Rectangle 5"/>
              <p:cNvSpPr>
                <a:spLocks noChangeArrowheads="1"/>
              </p:cNvSpPr>
              <p:nvPr/>
            </p:nvSpPr>
            <p:spPr bwMode="auto">
              <a:xfrm>
                <a:off x="395288" y="1407352"/>
                <a:ext cx="8605837" cy="10905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82800" bIns="82800" anchor="ctr">
                <a:spAutoFit/>
              </a:bodyPr>
              <a:lstStyle>
                <a:lvl1pPr marL="273050" indent="-2730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25000"/>
                  </a:lnSpc>
                </a:pPr>
                <a:r>
                  <a:rPr lang="en-US" altLang="zh-CN" dirty="0">
                    <a:solidFill>
                      <a:schemeClr val="bg1"/>
                    </a:solidFill>
                    <a:ea typeface="仿宋_GB2312" pitchFamily="49" charset="-122"/>
                  </a:rPr>
                  <a:t> </a:t>
                </a:r>
                <a:r>
                  <a:rPr lang="en-US" altLang="zh-CN" i="1" dirty="0">
                    <a:solidFill>
                      <a:srgbClr val="66FFFF"/>
                    </a:solidFill>
                    <a:ea typeface="仿宋_GB2312" pitchFamily="49" charset="-122"/>
                  </a:rPr>
                  <a:t>t</a:t>
                </a:r>
                <a:r>
                  <a:rPr lang="en-US" altLang="zh-CN" dirty="0">
                    <a:solidFill>
                      <a:schemeClr val="bg1"/>
                    </a:solidFill>
                    <a:ea typeface="仿宋_GB2312" pitchFamily="49" charset="-122"/>
                  </a:rPr>
                  <a:t> +</a:t>
                </a:r>
                <a:r>
                  <a:rPr lang="en-US" altLang="zh-CN" dirty="0" err="1">
                    <a:solidFill>
                      <a:srgbClr val="66FFFF"/>
                    </a:solidFill>
                    <a:ea typeface="仿宋_GB2312" pitchFamily="49" charset="-122"/>
                  </a:rPr>
                  <a:t>d</a:t>
                </a:r>
                <a:r>
                  <a:rPr lang="en-US" altLang="zh-CN" i="1" dirty="0" err="1">
                    <a:solidFill>
                      <a:srgbClr val="66FFFF"/>
                    </a:solidFill>
                    <a:ea typeface="仿宋_GB2312" pitchFamily="49" charset="-122"/>
                  </a:rPr>
                  <a:t>t</a:t>
                </a:r>
                <a:r>
                  <a:rPr lang="en-US" altLang="zh-CN" dirty="0">
                    <a:solidFill>
                      <a:srgbClr val="66FFFF"/>
                    </a:solidFill>
                    <a:ea typeface="仿宋_GB2312" pitchFamily="49" charset="-122"/>
                  </a:rPr>
                  <a:t> </a:t>
                </a:r>
                <a:r>
                  <a:rPr lang="zh-CN" altLang="en-US" dirty="0">
                    <a:solidFill>
                      <a:schemeClr val="bg1"/>
                    </a:solidFill>
                    <a:ea typeface="仿宋_GB2312" pitchFamily="49" charset="-122"/>
                  </a:rPr>
                  <a:t>时刻</a:t>
                </a:r>
                <a:r>
                  <a:rPr lang="en-US" altLang="zh-CN" dirty="0">
                    <a:solidFill>
                      <a:schemeClr val="bg1"/>
                    </a:solidFill>
                    <a:ea typeface="仿宋_GB2312" pitchFamily="49" charset="-122"/>
                  </a:rPr>
                  <a:t>: </a:t>
                </a:r>
                <a:r>
                  <a:rPr lang="zh-CN" altLang="en-US" dirty="0">
                    <a:solidFill>
                      <a:schemeClr val="bg1"/>
                    </a:solidFill>
                    <a:ea typeface="仿宋_GB2312" pitchFamily="49" charset="-122"/>
                  </a:rPr>
                  <a:t>质点质量变为</a:t>
                </a:r>
                <a:r>
                  <a:rPr lang="zh-CN" altLang="en-US" dirty="0">
                    <a:solidFill>
                      <a:srgbClr val="66FFFF"/>
                    </a:solidFill>
                    <a:ea typeface="仿宋_GB2312" pitchFamily="49" charset="-122"/>
                  </a:rPr>
                  <a:t> </a:t>
                </a:r>
                <a:r>
                  <a:rPr lang="en-US" altLang="zh-CN" i="1" dirty="0" err="1">
                    <a:solidFill>
                      <a:srgbClr val="66FFFF"/>
                    </a:solidFill>
                    <a:ea typeface="仿宋_GB2312" pitchFamily="49" charset="-122"/>
                  </a:rPr>
                  <a:t>m+</a:t>
                </a:r>
                <a:r>
                  <a:rPr lang="en-US" altLang="zh-CN" dirty="0" err="1">
                    <a:solidFill>
                      <a:srgbClr val="66FFFF"/>
                    </a:solidFill>
                    <a:ea typeface="仿宋_GB2312" pitchFamily="49" charset="-122"/>
                  </a:rPr>
                  <a:t>d</a:t>
                </a:r>
                <a:r>
                  <a:rPr lang="en-US" altLang="zh-CN" i="1" dirty="0" err="1">
                    <a:solidFill>
                      <a:srgbClr val="66FFFF"/>
                    </a:solidFill>
                    <a:ea typeface="仿宋_GB2312" pitchFamily="49" charset="-122"/>
                  </a:rPr>
                  <a:t>m</a:t>
                </a:r>
                <a:r>
                  <a:rPr lang="en-US" altLang="zh-CN" i="1" dirty="0">
                    <a:solidFill>
                      <a:srgbClr val="66FFFF"/>
                    </a:solidFill>
                    <a:ea typeface="仿宋_GB2312" pitchFamily="49" charset="-122"/>
                  </a:rPr>
                  <a:t> </a:t>
                </a:r>
                <a:r>
                  <a:rPr lang="en-US" altLang="zh-CN" dirty="0">
                    <a:solidFill>
                      <a:schemeClr val="bg1"/>
                    </a:solidFill>
                    <a:ea typeface="仿宋_GB2312" pitchFamily="49" charset="-122"/>
                  </a:rPr>
                  <a:t>(</a:t>
                </a:r>
                <a:r>
                  <a:rPr lang="en-US" altLang="zh-CN" dirty="0" err="1">
                    <a:solidFill>
                      <a:srgbClr val="66FFFF"/>
                    </a:solidFill>
                    <a:ea typeface="仿宋_GB2312" pitchFamily="49" charset="-122"/>
                  </a:rPr>
                  <a:t>d</a:t>
                </a:r>
                <a:r>
                  <a:rPr lang="en-US" altLang="zh-CN" i="1" dirty="0" err="1">
                    <a:solidFill>
                      <a:srgbClr val="66FFFF"/>
                    </a:solidFill>
                    <a:ea typeface="仿宋_GB2312" pitchFamily="49" charset="-122"/>
                  </a:rPr>
                  <a:t>m</a:t>
                </a:r>
                <a:r>
                  <a:rPr lang="zh-CN" altLang="en-US" dirty="0">
                    <a:solidFill>
                      <a:schemeClr val="bg1"/>
                    </a:solidFill>
                    <a:ea typeface="仿宋_GB2312" pitchFamily="49" charset="-122"/>
                  </a:rPr>
                  <a:t>与</a:t>
                </a:r>
                <a:r>
                  <a:rPr lang="zh-CN" altLang="en-US" dirty="0">
                    <a:solidFill>
                      <a:srgbClr val="66FFFF"/>
                    </a:solidFill>
                    <a:ea typeface="仿宋_GB2312" pitchFamily="49" charset="-122"/>
                  </a:rPr>
                  <a:t> </a:t>
                </a:r>
                <a:r>
                  <a:rPr lang="en-US" altLang="zh-CN" i="1" dirty="0">
                    <a:solidFill>
                      <a:srgbClr val="66FFFF"/>
                    </a:solidFill>
                    <a:ea typeface="仿宋_GB2312" pitchFamily="49" charset="-122"/>
                  </a:rPr>
                  <a:t>m</a:t>
                </a:r>
                <a:r>
                  <a:rPr lang="zh-CN" altLang="en-US" dirty="0">
                    <a:solidFill>
                      <a:schemeClr val="bg1"/>
                    </a:solidFill>
                    <a:ea typeface="仿宋_GB2312" pitchFamily="49" charset="-122"/>
                  </a:rPr>
                  <a:t>合并前的速度</a:t>
                </a:r>
                <a:r>
                  <a:rPr lang="zh-CN" altLang="en-US" dirty="0" smtClean="0">
                    <a:solidFill>
                      <a:schemeClr val="bg1"/>
                    </a:solidFill>
                    <a:ea typeface="仿宋_GB2312" pitchFamily="49" charset="-122"/>
                  </a:rPr>
                  <a:t>为   </a:t>
                </a:r>
                <a:r>
                  <a:rPr lang="en-US" altLang="zh-CN" i="1" dirty="0">
                    <a:solidFill>
                      <a:srgbClr val="66FFFF"/>
                    </a:solidFill>
                    <a:ea typeface="仿宋_GB2312" pitchFamily="49" charset="-122"/>
                  </a:rPr>
                  <a:t> </a:t>
                </a:r>
                <a:r>
                  <a:rPr lang="en-US" altLang="zh-CN" dirty="0" smtClean="0">
                    <a:solidFill>
                      <a:schemeClr val="bg1"/>
                    </a:solidFill>
                    <a:ea typeface="仿宋_GB2312" pitchFamily="49" charset="-122"/>
                  </a:rPr>
                  <a:t>), </a:t>
                </a:r>
                <a:r>
                  <a:rPr lang="zh-CN" altLang="en-US" dirty="0">
                    <a:solidFill>
                      <a:schemeClr val="bg1"/>
                    </a:solidFill>
                    <a:ea typeface="仿宋_GB2312" pitchFamily="49" charset="-122"/>
                  </a:rPr>
                  <a:t>速度</a:t>
                </a:r>
                <a:r>
                  <a:rPr lang="zh-CN" altLang="en-US" dirty="0" smtClean="0">
                    <a:solidFill>
                      <a:schemeClr val="bg1"/>
                    </a:solidFill>
                    <a:ea typeface="仿宋_GB2312" pitchFamily="49" charset="-122"/>
                  </a:rPr>
                  <a:t>为 </a:t>
                </a:r>
                <a:r>
                  <a:rPr lang="en-US" altLang="zh-CN" i="1" dirty="0" smtClean="0">
                    <a:solidFill>
                      <a:srgbClr val="66FFFF"/>
                    </a:solidFill>
                    <a:latin typeface="Bookman Old Style" panose="02050604050505020204" pitchFamily="18" charset="0"/>
                  </a:rPr>
                  <a:t>         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Bookman Old Style" panose="02050604050505020204" pitchFamily="18" charset="0"/>
                  </a:rPr>
                  <a:t>。</a:t>
                </a:r>
                <a:endParaRPr lang="zh-CN" altLang="en-US" sz="2000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  <p:graphicFrame>
            <p:nvGraphicFramePr>
              <p:cNvPr id="3" name="对象 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34471739"/>
                  </p:ext>
                </p:extLst>
              </p:nvPr>
            </p:nvGraphicFramePr>
            <p:xfrm>
              <a:off x="8120931" y="1482527"/>
              <a:ext cx="340444" cy="4766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8296" name="Equation" r:id="rId15" imgW="126720" imgH="177480" progId="Equation.DSMT4">
                      <p:embed/>
                    </p:oleObj>
                  </mc:Choice>
                  <mc:Fallback>
                    <p:oleObj name="Equation" r:id="rId15" imgW="126720" imgH="17748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8120931" y="1482527"/>
                            <a:ext cx="340444" cy="47662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6" name="对象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79243254"/>
                </p:ext>
              </p:extLst>
            </p:nvPr>
          </p:nvGraphicFramePr>
          <p:xfrm>
            <a:off x="1681435" y="2005779"/>
            <a:ext cx="1017315" cy="4069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97" name="Equation" r:id="rId17" imgW="444240" imgH="177480" progId="Equation.DSMT4">
                    <p:embed/>
                  </p:oleObj>
                </mc:Choice>
                <mc:Fallback>
                  <p:oleObj name="Equation" r:id="rId17" imgW="444240" imgH="177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1681435" y="2005779"/>
                          <a:ext cx="1017315" cy="40692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组合 8"/>
          <p:cNvGrpSpPr/>
          <p:nvPr/>
        </p:nvGrpSpPr>
        <p:grpSpPr>
          <a:xfrm>
            <a:off x="504825" y="2417647"/>
            <a:ext cx="8459788" cy="628882"/>
            <a:chOff x="504825" y="2417647"/>
            <a:chExt cx="8459788" cy="628882"/>
          </a:xfrm>
        </p:grpSpPr>
        <p:sp>
          <p:nvSpPr>
            <p:cNvPr id="656390" name="Rectangle 6"/>
            <p:cNvSpPr>
              <a:spLocks noChangeArrowheads="1"/>
            </p:cNvSpPr>
            <p:nvPr/>
          </p:nvSpPr>
          <p:spPr bwMode="auto">
            <a:xfrm>
              <a:off x="504825" y="2417647"/>
              <a:ext cx="8459788" cy="628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82800" bIns="82800" anchor="ctr">
              <a:spAutoFit/>
            </a:bodyPr>
            <a:lstStyle>
              <a:lvl1pPr marL="273050" indent="-2730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5000"/>
                </a:lnSpc>
              </a:pPr>
              <a:r>
                <a:rPr lang="zh-CN" altLang="en-US" dirty="0">
                  <a:solidFill>
                    <a:schemeClr val="bg1"/>
                  </a:solidFill>
                  <a:ea typeface="仿宋_GB2312" pitchFamily="49" charset="-122"/>
                </a:rPr>
                <a:t>以质点 </a:t>
              </a:r>
              <a:r>
                <a:rPr lang="en-US" altLang="zh-CN" i="1" dirty="0">
                  <a:solidFill>
                    <a:srgbClr val="66FFFF"/>
                  </a:solidFill>
                  <a:ea typeface="仿宋_GB2312" pitchFamily="49" charset="-122"/>
                </a:rPr>
                <a:t>m </a:t>
              </a:r>
              <a:r>
                <a:rPr lang="zh-CN" altLang="en-US" dirty="0">
                  <a:solidFill>
                    <a:schemeClr val="bg1"/>
                  </a:solidFill>
                  <a:ea typeface="仿宋_GB2312" pitchFamily="49" charset="-122"/>
                </a:rPr>
                <a:t>和 </a:t>
              </a:r>
              <a:r>
                <a:rPr lang="en-US" altLang="zh-CN" dirty="0" err="1">
                  <a:solidFill>
                    <a:srgbClr val="66FFFF"/>
                  </a:solidFill>
                  <a:ea typeface="仿宋_GB2312" pitchFamily="49" charset="-122"/>
                </a:rPr>
                <a:t>d</a:t>
              </a:r>
              <a:r>
                <a:rPr lang="en-US" altLang="zh-CN" i="1" dirty="0" err="1">
                  <a:solidFill>
                    <a:srgbClr val="66FFFF"/>
                  </a:solidFill>
                  <a:ea typeface="仿宋_GB2312" pitchFamily="49" charset="-122"/>
                </a:rPr>
                <a:t>m</a:t>
              </a:r>
              <a:r>
                <a:rPr lang="en-US" altLang="zh-CN" i="1" dirty="0">
                  <a:solidFill>
                    <a:srgbClr val="66FFFF"/>
                  </a:solidFill>
                  <a:ea typeface="仿宋_GB2312" pitchFamily="49" charset="-122"/>
                </a:rPr>
                <a:t> </a:t>
              </a:r>
              <a:r>
                <a:rPr lang="zh-CN" altLang="en-US" dirty="0">
                  <a:solidFill>
                    <a:schemeClr val="bg1"/>
                  </a:solidFill>
                  <a:ea typeface="仿宋_GB2312" pitchFamily="49" charset="-122"/>
                </a:rPr>
                <a:t>为系统，设在</a:t>
              </a:r>
              <a:r>
                <a:rPr lang="en-US" altLang="zh-CN" dirty="0" err="1">
                  <a:solidFill>
                    <a:srgbClr val="66FFFF"/>
                  </a:solidFill>
                  <a:ea typeface="仿宋_GB2312" pitchFamily="49" charset="-122"/>
                </a:rPr>
                <a:t>d</a:t>
              </a:r>
              <a:r>
                <a:rPr lang="en-US" altLang="zh-CN" i="1" dirty="0" err="1">
                  <a:solidFill>
                    <a:srgbClr val="66FFFF"/>
                  </a:solidFill>
                  <a:ea typeface="仿宋_GB2312" pitchFamily="49" charset="-122"/>
                </a:rPr>
                <a:t>t</a:t>
              </a:r>
              <a:r>
                <a:rPr lang="en-US" altLang="zh-CN" i="1" dirty="0">
                  <a:solidFill>
                    <a:srgbClr val="66FFFF"/>
                  </a:solidFill>
                  <a:ea typeface="仿宋_GB2312" pitchFamily="49" charset="-122"/>
                </a:rPr>
                <a:t> </a:t>
              </a:r>
              <a:r>
                <a:rPr lang="zh-CN" altLang="en-US" dirty="0">
                  <a:solidFill>
                    <a:srgbClr val="66FFFF"/>
                  </a:solidFill>
                  <a:ea typeface="仿宋_GB2312" pitchFamily="49" charset="-122"/>
                </a:rPr>
                <a:t>时间内系统所受</a:t>
              </a:r>
              <a:r>
                <a:rPr lang="zh-CN" altLang="en-US" dirty="0">
                  <a:solidFill>
                    <a:schemeClr val="bg1"/>
                  </a:solidFill>
                  <a:ea typeface="仿宋_GB2312" pitchFamily="49" charset="-122"/>
                </a:rPr>
                <a:t>外力</a:t>
              </a:r>
              <a:r>
                <a:rPr lang="zh-CN" altLang="en-US" dirty="0" smtClean="0">
                  <a:solidFill>
                    <a:schemeClr val="bg1"/>
                  </a:solidFill>
                  <a:ea typeface="仿宋_GB2312" pitchFamily="49" charset="-122"/>
                </a:rPr>
                <a:t>为</a:t>
              </a:r>
              <a:r>
                <a:rPr lang="en-US" altLang="zh-CN" i="1" dirty="0" smtClean="0">
                  <a:solidFill>
                    <a:srgbClr val="66FFFF"/>
                  </a:solidFill>
                  <a:ea typeface="仿宋_GB2312" pitchFamily="49" charset="-122"/>
                </a:rPr>
                <a:t>     </a:t>
              </a:r>
              <a:r>
                <a:rPr lang="zh-CN" altLang="en-US" dirty="0" smtClean="0">
                  <a:solidFill>
                    <a:schemeClr val="bg1"/>
                  </a:solidFill>
                  <a:ea typeface="仿宋_GB2312" pitchFamily="49" charset="-122"/>
                </a:rPr>
                <a:t>。</a:t>
              </a:r>
              <a:r>
                <a:rPr lang="zh-CN" altLang="en-US" i="1" dirty="0" smtClean="0">
                  <a:solidFill>
                    <a:srgbClr val="66FFFF"/>
                  </a:solidFill>
                  <a:ea typeface="仿宋_GB2312" pitchFamily="49" charset="-122"/>
                </a:rPr>
                <a:t>    </a:t>
              </a:r>
              <a:endParaRPr lang="zh-CN" altLang="en-US" dirty="0">
                <a:solidFill>
                  <a:schemeClr val="bg1"/>
                </a:solidFill>
                <a:ea typeface="仿宋_GB2312" pitchFamily="49" charset="-122"/>
              </a:endParaRPr>
            </a:p>
          </p:txBody>
        </p:sp>
        <p:graphicFrame>
          <p:nvGraphicFramePr>
            <p:cNvPr id="8" name="对象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52644785"/>
                </p:ext>
              </p:extLst>
            </p:nvPr>
          </p:nvGraphicFramePr>
          <p:xfrm>
            <a:off x="8028384" y="2507279"/>
            <a:ext cx="357287" cy="4397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98" name="Equation" r:id="rId19" imgW="164880" imgH="203040" progId="Equation.DSMT4">
                    <p:embed/>
                  </p:oleObj>
                </mc:Choice>
                <mc:Fallback>
                  <p:oleObj name="Equation" r:id="rId19" imgW="164880" imgH="2030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8028384" y="2507279"/>
                          <a:ext cx="357287" cy="4397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80100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5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1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5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1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1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1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1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56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1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1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1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1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656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6563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6386" grpId="0" autoUpdateAnimBg="0"/>
      <p:bldP spid="656388" grpId="0"/>
      <p:bldP spid="656392" grpId="0"/>
      <p:bldP spid="656395" grpId="0" animBg="1"/>
      <p:bldP spid="656398" grpId="0" build="p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60" name="Text Box 28"/>
          <p:cNvSpPr txBox="1">
            <a:spLocks noChangeArrowheads="1"/>
          </p:cNvSpPr>
          <p:nvPr/>
        </p:nvSpPr>
        <p:spPr bwMode="auto">
          <a:xfrm>
            <a:off x="303213" y="231084"/>
            <a:ext cx="82629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 sz="2800" dirty="0">
                <a:solidFill>
                  <a:srgbClr val="FFFF00"/>
                </a:solidFill>
              </a:rPr>
              <a:t>二</a:t>
            </a:r>
            <a:r>
              <a:rPr kumimoji="0" lang="en-US" altLang="zh-CN" sz="2800" dirty="0">
                <a:solidFill>
                  <a:srgbClr val="FFFF00"/>
                </a:solidFill>
              </a:rPr>
              <a:t>. </a:t>
            </a:r>
            <a:r>
              <a:rPr kumimoji="0" lang="zh-CN" altLang="en-US" sz="2800" dirty="0">
                <a:solidFill>
                  <a:srgbClr val="FFFF00"/>
                </a:solidFill>
              </a:rPr>
              <a:t>转动定律 </a:t>
            </a:r>
            <a:r>
              <a:rPr kumimoji="0" lang="en-US" altLang="zh-CN" sz="2000" dirty="0">
                <a:solidFill>
                  <a:schemeClr val="bg1"/>
                </a:solidFill>
              </a:rPr>
              <a:t>(Newton’s Second Law for Rotation)</a:t>
            </a:r>
            <a:endParaRPr kumimoji="0" lang="en-US" altLang="zh-CN" sz="2800" dirty="0">
              <a:solidFill>
                <a:srgbClr val="FFFF00"/>
              </a:solidFill>
            </a:endParaRPr>
          </a:p>
        </p:txBody>
      </p:sp>
      <p:sp>
        <p:nvSpPr>
          <p:cNvPr id="479261" name="Text Box 29"/>
          <p:cNvSpPr txBox="1">
            <a:spLocks noChangeArrowheads="1"/>
          </p:cNvSpPr>
          <p:nvPr/>
        </p:nvSpPr>
        <p:spPr bwMode="auto">
          <a:xfrm>
            <a:off x="891614" y="5320106"/>
            <a:ext cx="52911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08038" indent="-808038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i="1" dirty="0">
                <a:solidFill>
                  <a:srgbClr val="66FFFF"/>
                </a:solidFill>
              </a:rPr>
              <a:t>M=</a:t>
            </a:r>
            <a:r>
              <a:rPr kumimoji="0" lang="en-US" altLang="zh-CN" dirty="0">
                <a:solidFill>
                  <a:srgbClr val="66FFFF"/>
                </a:solidFill>
              </a:rPr>
              <a:t>0</a:t>
            </a:r>
            <a:r>
              <a:rPr kumimoji="0" lang="en-US" altLang="zh-CN" dirty="0">
                <a:solidFill>
                  <a:schemeClr val="bg1"/>
                </a:solidFill>
              </a:rPr>
              <a:t>  </a:t>
            </a:r>
            <a:r>
              <a:rPr lang="en-US" altLang="zh-CN" sz="1800" dirty="0">
                <a:solidFill>
                  <a:srgbClr val="FFFF00"/>
                </a:solidFill>
                <a:latin typeface="Arial" panose="020B0604020202020204" pitchFamily="34" charset="0"/>
              </a:rPr>
              <a:t>—— </a:t>
            </a:r>
            <a:r>
              <a:rPr kumimoji="0" lang="en-US" altLang="zh-CN" dirty="0">
                <a:solidFill>
                  <a:schemeClr val="bg1"/>
                </a:solidFill>
              </a:rPr>
              <a:t> </a:t>
            </a:r>
            <a:r>
              <a:rPr kumimoji="0" lang="zh-CN" altLang="en-US" dirty="0">
                <a:solidFill>
                  <a:schemeClr val="bg1"/>
                </a:solidFill>
                <a:ea typeface="仿宋_GB2312" pitchFamily="49" charset="-122"/>
              </a:rPr>
              <a:t>静止或匀</a:t>
            </a:r>
            <a:r>
              <a:rPr kumimoji="0" lang="zh-CN" altLang="en-US" dirty="0" smtClean="0">
                <a:solidFill>
                  <a:schemeClr val="bg1"/>
                </a:solidFill>
                <a:ea typeface="仿宋_GB2312" pitchFamily="49" charset="-122"/>
              </a:rPr>
              <a:t>角速度转动</a:t>
            </a:r>
            <a:endParaRPr kumimoji="0" lang="zh-CN" altLang="en-US" dirty="0">
              <a:solidFill>
                <a:schemeClr val="bg1"/>
              </a:solidFill>
              <a:ea typeface="仿宋_GB2312" pitchFamily="49" charset="-122"/>
            </a:endParaRPr>
          </a:p>
        </p:txBody>
      </p:sp>
      <p:sp>
        <p:nvSpPr>
          <p:cNvPr id="479262" name="Text Box 30"/>
          <p:cNvSpPr txBox="1">
            <a:spLocks noChangeArrowheads="1"/>
          </p:cNvSpPr>
          <p:nvPr/>
        </p:nvSpPr>
        <p:spPr bwMode="auto">
          <a:xfrm>
            <a:off x="867532" y="5908274"/>
            <a:ext cx="3600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08038" indent="-808038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i="1">
                <a:solidFill>
                  <a:srgbClr val="66FFFF"/>
                </a:solidFill>
              </a:rPr>
              <a:t>M</a:t>
            </a:r>
            <a:r>
              <a:rPr kumimoji="0" lang="en-US" altLang="zh-CN" i="1">
                <a:solidFill>
                  <a:srgbClr val="66FFFF"/>
                </a:solidFill>
                <a:cs typeface="Times New Roman" panose="02020603050405020304" pitchFamily="18" charset="0"/>
              </a:rPr>
              <a:t>≠</a:t>
            </a:r>
            <a:r>
              <a:rPr kumimoji="0" lang="en-US" altLang="zh-CN">
                <a:solidFill>
                  <a:srgbClr val="66FFFF"/>
                </a:solidFill>
                <a:cs typeface="Times New Roman" panose="02020603050405020304" pitchFamily="18" charset="0"/>
              </a:rPr>
              <a:t>0</a:t>
            </a:r>
            <a:r>
              <a:rPr kumimoji="0" lang="en-US" altLang="zh-CN">
                <a:solidFill>
                  <a:schemeClr val="bg1"/>
                </a:solidFill>
              </a:rPr>
              <a:t> </a:t>
            </a:r>
            <a:r>
              <a:rPr lang="en-US" altLang="zh-CN" sz="1800">
                <a:solidFill>
                  <a:srgbClr val="FFFF00"/>
                </a:solidFill>
                <a:latin typeface="Arial" panose="020B0604020202020204" pitchFamily="34" charset="0"/>
              </a:rPr>
              <a:t>——</a:t>
            </a:r>
            <a:r>
              <a:rPr kumimoji="0" lang="en-US" altLang="zh-CN" sz="1800" b="0">
                <a:latin typeface="Arial" panose="020B0604020202020204" pitchFamily="34" charset="0"/>
              </a:rPr>
              <a:t>  </a:t>
            </a:r>
            <a:r>
              <a:rPr kumimoji="0" lang="en-US" altLang="zh-CN" i="1">
                <a:solidFill>
                  <a:srgbClr val="66FFFF"/>
                </a:solidFill>
                <a:sym typeface="Symbol" panose="05050102010706020507" pitchFamily="18" charset="2"/>
              </a:rPr>
              <a:t></a:t>
            </a:r>
            <a:r>
              <a:rPr kumimoji="0" lang="en-US" altLang="zh-CN">
                <a:solidFill>
                  <a:schemeClr val="bg1"/>
                </a:solidFill>
              </a:rPr>
              <a:t>  </a:t>
            </a:r>
            <a:r>
              <a:rPr kumimoji="0" lang="en-US" altLang="zh-CN">
                <a:solidFill>
                  <a:srgbClr val="00FF00"/>
                </a:solidFill>
                <a:sym typeface="Symbol" panose="05050102010706020507" pitchFamily="18" charset="2"/>
              </a:rPr>
              <a:t></a:t>
            </a:r>
            <a:r>
              <a:rPr kumimoji="0" lang="en-US" altLang="zh-CN">
                <a:solidFill>
                  <a:schemeClr val="bg1"/>
                </a:solidFill>
              </a:rPr>
              <a:t> </a:t>
            </a:r>
            <a:r>
              <a:rPr kumimoji="0" lang="en-US" altLang="zh-CN" i="1">
                <a:solidFill>
                  <a:srgbClr val="66FFFF"/>
                </a:solidFill>
              </a:rPr>
              <a:t>M</a:t>
            </a:r>
          </a:p>
        </p:txBody>
      </p:sp>
      <p:grpSp>
        <p:nvGrpSpPr>
          <p:cNvPr id="8" name="Group 31"/>
          <p:cNvGrpSpPr>
            <a:grpSpLocks/>
          </p:cNvGrpSpPr>
          <p:nvPr/>
        </p:nvGrpSpPr>
        <p:grpSpPr bwMode="auto">
          <a:xfrm>
            <a:off x="6103376" y="3618306"/>
            <a:ext cx="2849563" cy="3335337"/>
            <a:chOff x="3379" y="210"/>
            <a:chExt cx="1795" cy="2101"/>
          </a:xfrm>
        </p:grpSpPr>
        <p:sp>
          <p:nvSpPr>
            <p:cNvPr id="19510" name="Freeform 32"/>
            <p:cNvSpPr>
              <a:spLocks/>
            </p:cNvSpPr>
            <p:nvPr/>
          </p:nvSpPr>
          <p:spPr bwMode="auto">
            <a:xfrm>
              <a:off x="3379" y="210"/>
              <a:ext cx="1795" cy="2101"/>
            </a:xfrm>
            <a:custGeom>
              <a:avLst/>
              <a:gdLst>
                <a:gd name="T0" fmla="*/ 1459 w 1761"/>
                <a:gd name="T1" fmla="*/ 2802259 h 1074"/>
                <a:gd name="T2" fmla="*/ 479 w 1761"/>
                <a:gd name="T3" fmla="*/ 34164140 h 1074"/>
                <a:gd name="T4" fmla="*/ 15 w 1761"/>
                <a:gd name="T5" fmla="*/ 143239705 h 1074"/>
                <a:gd name="T6" fmla="*/ 348 w 1761"/>
                <a:gd name="T7" fmla="*/ 284096211 h 1074"/>
                <a:gd name="T8" fmla="*/ 1001 w 1761"/>
                <a:gd name="T9" fmla="*/ 346453208 h 1074"/>
                <a:gd name="T10" fmla="*/ 1521 w 1761"/>
                <a:gd name="T11" fmla="*/ 330958689 h 1074"/>
                <a:gd name="T12" fmla="*/ 2044 w 1761"/>
                <a:gd name="T13" fmla="*/ 361918438 h 1074"/>
                <a:gd name="T14" fmla="*/ 2435 w 1761"/>
                <a:gd name="T15" fmla="*/ 284096211 h 1074"/>
                <a:gd name="T16" fmla="*/ 2370 w 1761"/>
                <a:gd name="T17" fmla="*/ 49690794 h 1074"/>
                <a:gd name="T18" fmla="*/ 1459 w 1761"/>
                <a:gd name="T19" fmla="*/ 2802259 h 10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761"/>
                <a:gd name="T31" fmla="*/ 0 h 1074"/>
                <a:gd name="T32" fmla="*/ 1761 w 1761"/>
                <a:gd name="T33" fmla="*/ 1074 h 107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761" h="1074">
                  <a:moveTo>
                    <a:pt x="1013" y="8"/>
                  </a:moveTo>
                  <a:cubicBezTo>
                    <a:pt x="794" y="0"/>
                    <a:pt x="499" y="31"/>
                    <a:pt x="333" y="99"/>
                  </a:cubicBezTo>
                  <a:cubicBezTo>
                    <a:pt x="167" y="167"/>
                    <a:pt x="30" y="295"/>
                    <a:pt x="15" y="416"/>
                  </a:cubicBezTo>
                  <a:cubicBezTo>
                    <a:pt x="0" y="537"/>
                    <a:pt x="128" y="727"/>
                    <a:pt x="242" y="825"/>
                  </a:cubicBezTo>
                  <a:cubicBezTo>
                    <a:pt x="356" y="923"/>
                    <a:pt x="560" y="983"/>
                    <a:pt x="696" y="1006"/>
                  </a:cubicBezTo>
                  <a:cubicBezTo>
                    <a:pt x="832" y="1029"/>
                    <a:pt x="937" y="954"/>
                    <a:pt x="1058" y="961"/>
                  </a:cubicBezTo>
                  <a:cubicBezTo>
                    <a:pt x="1179" y="968"/>
                    <a:pt x="1315" y="1074"/>
                    <a:pt x="1421" y="1051"/>
                  </a:cubicBezTo>
                  <a:cubicBezTo>
                    <a:pt x="1527" y="1028"/>
                    <a:pt x="1655" y="976"/>
                    <a:pt x="1693" y="825"/>
                  </a:cubicBezTo>
                  <a:cubicBezTo>
                    <a:pt x="1731" y="674"/>
                    <a:pt x="1761" y="280"/>
                    <a:pt x="1648" y="144"/>
                  </a:cubicBezTo>
                  <a:cubicBezTo>
                    <a:pt x="1535" y="8"/>
                    <a:pt x="1232" y="16"/>
                    <a:pt x="1013" y="8"/>
                  </a:cubicBezTo>
                  <a:close/>
                </a:path>
              </a:pathLst>
            </a:custGeom>
            <a:solidFill>
              <a:srgbClr val="339966"/>
            </a:solidFill>
            <a:ln w="9525">
              <a:round/>
              <a:headEnd/>
              <a:tailEnd/>
            </a:ln>
            <a:scene3d>
              <a:camera prst="legacyPerspectiveFront">
                <a:rot lat="17699992" lon="0" rev="0"/>
              </a:camera>
              <a:lightRig rig="legacyFlat2" dir="t"/>
            </a:scene3d>
            <a:sp3d extrusionH="201600" prstMaterial="legacyMatte">
              <a:bevelT w="13500" h="13500" prst="angle"/>
              <a:bevelB w="13500" h="13500" prst="angle"/>
              <a:extrusionClr>
                <a:srgbClr val="339966"/>
              </a:extrusionClr>
              <a:contourClr>
                <a:srgbClr val="339966"/>
              </a:contour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19511" name="Line 33"/>
            <p:cNvSpPr>
              <a:spLocks noChangeShapeType="1"/>
            </p:cNvSpPr>
            <p:nvPr/>
          </p:nvSpPr>
          <p:spPr bwMode="auto">
            <a:xfrm>
              <a:off x="3840" y="444"/>
              <a:ext cx="0" cy="816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12" name="Line 34"/>
            <p:cNvSpPr>
              <a:spLocks noChangeShapeType="1"/>
            </p:cNvSpPr>
            <p:nvPr/>
          </p:nvSpPr>
          <p:spPr bwMode="auto">
            <a:xfrm>
              <a:off x="3840" y="1799"/>
              <a:ext cx="0" cy="288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513" name="Text Box 35"/>
            <p:cNvSpPr txBox="1">
              <a:spLocks noChangeArrowheads="1"/>
            </p:cNvSpPr>
            <p:nvPr/>
          </p:nvSpPr>
          <p:spPr bwMode="auto">
            <a:xfrm>
              <a:off x="3953" y="431"/>
              <a:ext cx="3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kumimoji="0" lang="en-US" altLang="zh-CN" b="0" i="1">
                  <a:solidFill>
                    <a:srgbClr val="FFFF00"/>
                  </a:solidFill>
                  <a:sym typeface="Symbol" panose="05050102010706020507" pitchFamily="18" charset="2"/>
                </a:rPr>
                <a:t></a:t>
              </a:r>
              <a:endParaRPr kumimoji="0" lang="en-US" altLang="zh-CN" b="0" i="1">
                <a:solidFill>
                  <a:schemeClr val="accent2"/>
                </a:solidFill>
              </a:endParaRPr>
            </a:p>
          </p:txBody>
        </p:sp>
        <p:sp>
          <p:nvSpPr>
            <p:cNvPr id="19514" name="Text Box 36"/>
            <p:cNvSpPr txBox="1">
              <a:spLocks noChangeArrowheads="1"/>
            </p:cNvSpPr>
            <p:nvPr/>
          </p:nvSpPr>
          <p:spPr bwMode="auto">
            <a:xfrm>
              <a:off x="3568" y="1092"/>
              <a:ext cx="3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kumimoji="0" lang="en-US" altLang="zh-CN" i="1">
                  <a:solidFill>
                    <a:schemeClr val="accent2"/>
                  </a:solidFill>
                </a:rPr>
                <a:t>O</a:t>
              </a:r>
            </a:p>
          </p:txBody>
        </p:sp>
        <p:sp>
          <p:nvSpPr>
            <p:cNvPr id="19515" name="Arc 37"/>
            <p:cNvSpPr>
              <a:spLocks/>
            </p:cNvSpPr>
            <p:nvPr/>
          </p:nvSpPr>
          <p:spPr bwMode="auto">
            <a:xfrm flipH="1">
              <a:off x="3684" y="618"/>
              <a:ext cx="297" cy="92"/>
            </a:xfrm>
            <a:custGeom>
              <a:avLst/>
              <a:gdLst>
                <a:gd name="T0" fmla="*/ 0 w 43200"/>
                <a:gd name="T1" fmla="*/ 0 h 38804"/>
                <a:gd name="T2" fmla="*/ 0 w 43200"/>
                <a:gd name="T3" fmla="*/ 0 h 38804"/>
                <a:gd name="T4" fmla="*/ 0 w 43200"/>
                <a:gd name="T5" fmla="*/ 0 h 38804"/>
                <a:gd name="T6" fmla="*/ 0 60000 65536"/>
                <a:gd name="T7" fmla="*/ 0 60000 65536"/>
                <a:gd name="T8" fmla="*/ 0 60000 65536"/>
                <a:gd name="T9" fmla="*/ 0 w 43200"/>
                <a:gd name="T10" fmla="*/ 0 h 38804"/>
                <a:gd name="T11" fmla="*/ 43200 w 43200"/>
                <a:gd name="T12" fmla="*/ 38804 h 3880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8804" fill="none" extrusionOk="0">
                  <a:moveTo>
                    <a:pt x="34660" y="0"/>
                  </a:moveTo>
                  <a:cubicBezTo>
                    <a:pt x="40040" y="4084"/>
                    <a:pt x="43200" y="10449"/>
                    <a:pt x="43200" y="17204"/>
                  </a:cubicBezTo>
                  <a:cubicBezTo>
                    <a:pt x="43200" y="29133"/>
                    <a:pt x="33529" y="38804"/>
                    <a:pt x="21600" y="38804"/>
                  </a:cubicBezTo>
                  <a:cubicBezTo>
                    <a:pt x="9670" y="38804"/>
                    <a:pt x="0" y="29133"/>
                    <a:pt x="0" y="17204"/>
                  </a:cubicBezTo>
                  <a:cubicBezTo>
                    <a:pt x="-1" y="10478"/>
                    <a:pt x="3133" y="4135"/>
                    <a:pt x="8474" y="48"/>
                  </a:cubicBezTo>
                </a:path>
                <a:path w="43200" h="38804" stroke="0" extrusionOk="0">
                  <a:moveTo>
                    <a:pt x="34660" y="0"/>
                  </a:moveTo>
                  <a:cubicBezTo>
                    <a:pt x="40040" y="4084"/>
                    <a:pt x="43200" y="10449"/>
                    <a:pt x="43200" y="17204"/>
                  </a:cubicBezTo>
                  <a:cubicBezTo>
                    <a:pt x="43200" y="29133"/>
                    <a:pt x="33529" y="38804"/>
                    <a:pt x="21600" y="38804"/>
                  </a:cubicBezTo>
                  <a:cubicBezTo>
                    <a:pt x="9670" y="38804"/>
                    <a:pt x="0" y="29133"/>
                    <a:pt x="0" y="17204"/>
                  </a:cubicBezTo>
                  <a:cubicBezTo>
                    <a:pt x="-1" y="10478"/>
                    <a:pt x="3133" y="4135"/>
                    <a:pt x="8474" y="48"/>
                  </a:cubicBezTo>
                  <a:lnTo>
                    <a:pt x="21600" y="17204"/>
                  </a:lnTo>
                  <a:lnTo>
                    <a:pt x="34660" y="0"/>
                  </a:lnTo>
                  <a:close/>
                </a:path>
              </a:pathLst>
            </a:custGeom>
            <a:noFill/>
            <a:ln w="28575">
              <a:solidFill>
                <a:srgbClr val="FFC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79270" name="Text Box 38"/>
          <p:cNvSpPr txBox="1">
            <a:spLocks noChangeArrowheads="1"/>
          </p:cNvSpPr>
          <p:nvPr/>
        </p:nvSpPr>
        <p:spPr bwMode="auto">
          <a:xfrm>
            <a:off x="828650" y="912812"/>
            <a:ext cx="28400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>
                <a:solidFill>
                  <a:schemeClr val="bg1"/>
                </a:solidFill>
                <a:ea typeface="仿宋_GB2312" pitchFamily="49" charset="-122"/>
              </a:rPr>
              <a:t>对第 </a:t>
            </a:r>
            <a:r>
              <a:rPr kumimoji="0" lang="en-US" altLang="zh-CN" i="1">
                <a:solidFill>
                  <a:srgbClr val="FFFF00"/>
                </a:solidFill>
                <a:ea typeface="仿宋_GB2312" pitchFamily="49" charset="-122"/>
              </a:rPr>
              <a:t>i</a:t>
            </a:r>
            <a:r>
              <a:rPr kumimoji="0" lang="en-US" altLang="zh-CN" i="1">
                <a:solidFill>
                  <a:schemeClr val="bg1"/>
                </a:solidFill>
                <a:ea typeface="仿宋_GB2312" pitchFamily="49" charset="-122"/>
              </a:rPr>
              <a:t> </a:t>
            </a:r>
            <a:r>
              <a:rPr kumimoji="0" lang="zh-CN" altLang="en-US">
                <a:solidFill>
                  <a:schemeClr val="bg1"/>
                </a:solidFill>
                <a:ea typeface="仿宋_GB2312" pitchFamily="49" charset="-122"/>
              </a:rPr>
              <a:t>个质元</a:t>
            </a:r>
          </a:p>
        </p:txBody>
      </p:sp>
      <p:sp>
        <p:nvSpPr>
          <p:cNvPr id="479271" name="Line 39"/>
          <p:cNvSpPr>
            <a:spLocks noChangeShapeType="1"/>
          </p:cNvSpPr>
          <p:nvPr/>
        </p:nvSpPr>
        <p:spPr bwMode="auto">
          <a:xfrm>
            <a:off x="6822514" y="5286768"/>
            <a:ext cx="9144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79272" name="Object 4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2202446"/>
              </p:ext>
            </p:extLst>
          </p:nvPr>
        </p:nvGraphicFramePr>
        <p:xfrm>
          <a:off x="7170176" y="5010543"/>
          <a:ext cx="2159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13" name="公式" r:id="rId4" imgW="215806" imgH="431613" progId="Equation.3">
                  <p:embed/>
                </p:oleObj>
              </mc:Choice>
              <mc:Fallback>
                <p:oleObj name="公式" r:id="rId4" imgW="215806" imgH="431613" progId="Equation.3">
                  <p:embed/>
                  <p:pic>
                    <p:nvPicPr>
                      <p:cNvPr id="0" name="Object 40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0176" y="5010543"/>
                        <a:ext cx="2159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9273" name="Object 4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413434"/>
              </p:ext>
            </p:extLst>
          </p:nvPr>
        </p:nvGraphicFramePr>
        <p:xfrm>
          <a:off x="8305239" y="4870843"/>
          <a:ext cx="306387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14" name="公式" r:id="rId6" imgW="304536" imgH="444114" progId="Equation.3">
                  <p:embed/>
                </p:oleObj>
              </mc:Choice>
              <mc:Fallback>
                <p:oleObj name="公式" r:id="rId6" imgW="304536" imgH="444114" progId="Equation.3">
                  <p:embed/>
                  <p:pic>
                    <p:nvPicPr>
                      <p:cNvPr id="0" name="Object 41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5239" y="4870843"/>
                        <a:ext cx="306387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9274" name="Line 42"/>
          <p:cNvSpPr>
            <a:spLocks noChangeShapeType="1"/>
          </p:cNvSpPr>
          <p:nvPr/>
        </p:nvSpPr>
        <p:spPr bwMode="auto">
          <a:xfrm flipV="1">
            <a:off x="7736914" y="5220093"/>
            <a:ext cx="10668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9275" name="Line 43"/>
          <p:cNvSpPr>
            <a:spLocks noChangeShapeType="1"/>
          </p:cNvSpPr>
          <p:nvPr/>
        </p:nvSpPr>
        <p:spPr bwMode="auto">
          <a:xfrm flipH="1" flipV="1">
            <a:off x="7632139" y="4905768"/>
            <a:ext cx="152400" cy="762000"/>
          </a:xfrm>
          <a:prstGeom prst="line">
            <a:avLst/>
          </a:prstGeom>
          <a:noFill/>
          <a:ln w="25400">
            <a:solidFill>
              <a:srgbClr val="000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79276" name="Object 4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5188286"/>
              </p:ext>
            </p:extLst>
          </p:nvPr>
        </p:nvGraphicFramePr>
        <p:xfrm>
          <a:off x="7667064" y="4672406"/>
          <a:ext cx="280987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15" name="公式" r:id="rId8" imgW="279279" imgH="482391" progId="Equation.3">
                  <p:embed/>
                </p:oleObj>
              </mc:Choice>
              <mc:Fallback>
                <p:oleObj name="公式" r:id="rId8" imgW="279279" imgH="482391" progId="Equation.3">
                  <p:embed/>
                  <p:pic>
                    <p:nvPicPr>
                      <p:cNvPr id="0" name="Object 44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7064" y="4672406"/>
                        <a:ext cx="280987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9277" name="Object 4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8267697"/>
              </p:ext>
            </p:extLst>
          </p:nvPr>
        </p:nvGraphicFramePr>
        <p:xfrm>
          <a:off x="7694051" y="5559818"/>
          <a:ext cx="1905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16" name="公式" r:id="rId10" imgW="190417" imgH="190417" progId="Equation.3">
                  <p:embed/>
                </p:oleObj>
              </mc:Choice>
              <mc:Fallback>
                <p:oleObj name="公式" r:id="rId10" imgW="190417" imgH="190417" progId="Equation.3">
                  <p:embed/>
                  <p:pic>
                    <p:nvPicPr>
                      <p:cNvPr id="0" name="Object 45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4051" y="5559818"/>
                        <a:ext cx="190500" cy="19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9278" name="Object 4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283927"/>
              </p:ext>
            </p:extLst>
          </p:nvPr>
        </p:nvGraphicFramePr>
        <p:xfrm>
          <a:off x="7371789" y="5548706"/>
          <a:ext cx="355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17" name="公式" r:id="rId12" imgW="355446" imgH="431613" progId="Equation.3">
                  <p:embed/>
                </p:oleObj>
              </mc:Choice>
              <mc:Fallback>
                <p:oleObj name="公式" r:id="rId12" imgW="355446" imgH="431613" progId="Equation.3">
                  <p:embed/>
                  <p:pic>
                    <p:nvPicPr>
                      <p:cNvPr id="0" name="Object 46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1789" y="5548706"/>
                        <a:ext cx="3556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9279" name="Object 4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9200530"/>
              </p:ext>
            </p:extLst>
          </p:nvPr>
        </p:nvGraphicFramePr>
        <p:xfrm>
          <a:off x="3211487" y="955675"/>
          <a:ext cx="1690688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18" name="公式" r:id="rId14" imgW="1800236" imgH="409489" progId="Equation.3">
                  <p:embed/>
                </p:oleObj>
              </mc:Choice>
              <mc:Fallback>
                <p:oleObj name="公式" r:id="rId14" imgW="1800236" imgH="409489" progId="Equation.3">
                  <p:embed/>
                  <p:pic>
                    <p:nvPicPr>
                      <p:cNvPr id="0" name="Object 47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1487" y="955675"/>
                        <a:ext cx="1690688" cy="43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9280" name="Object 4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4722016"/>
              </p:ext>
            </p:extLst>
          </p:nvPr>
        </p:nvGraphicFramePr>
        <p:xfrm>
          <a:off x="2962250" y="1562100"/>
          <a:ext cx="2011362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19" name="公式" r:id="rId16" imgW="2162226" imgH="352533" progId="Equation.3">
                  <p:embed/>
                </p:oleObj>
              </mc:Choice>
              <mc:Fallback>
                <p:oleObj name="公式" r:id="rId16" imgW="2162226" imgH="352533" progId="Equation.3">
                  <p:embed/>
                  <p:pic>
                    <p:nvPicPr>
                      <p:cNvPr id="0" name="Object 48"/>
                      <p:cNvPicPr>
                        <a:picLocks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2250" y="1562100"/>
                        <a:ext cx="2011362" cy="388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9281" name="AutoShape 49"/>
          <p:cNvSpPr>
            <a:spLocks noChangeArrowheads="1"/>
          </p:cNvSpPr>
          <p:nvPr/>
        </p:nvSpPr>
        <p:spPr bwMode="auto">
          <a:xfrm>
            <a:off x="4059212" y="1316037"/>
            <a:ext cx="252413" cy="320675"/>
          </a:xfrm>
          <a:prstGeom prst="downArrow">
            <a:avLst>
              <a:gd name="adj1" fmla="val 50000"/>
              <a:gd name="adj2" fmla="val 31761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479282" name="Text Box 50"/>
          <p:cNvSpPr txBox="1">
            <a:spLocks noChangeArrowheads="1"/>
          </p:cNvSpPr>
          <p:nvPr/>
        </p:nvSpPr>
        <p:spPr bwMode="auto">
          <a:xfrm>
            <a:off x="842937" y="1531937"/>
            <a:ext cx="29511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  <a:ea typeface="仿宋_GB2312" pitchFamily="49" charset="-122"/>
              </a:rPr>
              <a:t>切线方向</a:t>
            </a:r>
          </a:p>
        </p:txBody>
      </p:sp>
      <p:sp>
        <p:nvSpPr>
          <p:cNvPr id="479283" name="AutoShape 51"/>
          <p:cNvSpPr>
            <a:spLocks noChangeArrowheads="1"/>
          </p:cNvSpPr>
          <p:nvPr/>
        </p:nvSpPr>
        <p:spPr bwMode="auto">
          <a:xfrm>
            <a:off x="4073500" y="1951037"/>
            <a:ext cx="252412" cy="320675"/>
          </a:xfrm>
          <a:prstGeom prst="downArrow">
            <a:avLst>
              <a:gd name="adj1" fmla="val 50000"/>
              <a:gd name="adj2" fmla="val 31761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graphicFrame>
        <p:nvGraphicFramePr>
          <p:cNvPr id="479284" name="Object 5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9909785"/>
              </p:ext>
            </p:extLst>
          </p:nvPr>
        </p:nvGraphicFramePr>
        <p:xfrm>
          <a:off x="2895129" y="2239962"/>
          <a:ext cx="2490787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20" name="公式" r:id="rId18" imgW="2695630" imgH="352533" progId="Equation.3">
                  <p:embed/>
                </p:oleObj>
              </mc:Choice>
              <mc:Fallback>
                <p:oleObj name="公式" r:id="rId18" imgW="2695630" imgH="352533" progId="Equation.3">
                  <p:embed/>
                  <p:pic>
                    <p:nvPicPr>
                      <p:cNvPr id="0" name="Object 52"/>
                      <p:cNvPicPr>
                        <a:picLocks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129" y="2239962"/>
                        <a:ext cx="2490787" cy="388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9285" name="Text Box 53"/>
          <p:cNvSpPr txBox="1">
            <a:spLocks noChangeArrowheads="1"/>
          </p:cNvSpPr>
          <p:nvPr/>
        </p:nvSpPr>
        <p:spPr bwMode="auto">
          <a:xfrm>
            <a:off x="828650" y="2151062"/>
            <a:ext cx="21828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  <a:ea typeface="仿宋_GB2312" pitchFamily="49" charset="-122"/>
              </a:rPr>
              <a:t>同乘以 </a:t>
            </a:r>
            <a:r>
              <a:rPr kumimoji="0" lang="en-US" altLang="zh-CN" sz="2800" i="1">
                <a:solidFill>
                  <a:srgbClr val="FFFF00"/>
                </a:solidFill>
                <a:ea typeface="仿宋_GB2312" pitchFamily="49" charset="-122"/>
              </a:rPr>
              <a:t>r</a:t>
            </a:r>
            <a:r>
              <a:rPr lang="en-US" altLang="zh-CN" i="1" baseline="-20000">
                <a:solidFill>
                  <a:srgbClr val="FFFF00"/>
                </a:solidFill>
                <a:ea typeface="仿宋_GB2312" pitchFamily="49" charset="-122"/>
              </a:rPr>
              <a:t>i</a:t>
            </a:r>
          </a:p>
        </p:txBody>
      </p:sp>
      <p:graphicFrame>
        <p:nvGraphicFramePr>
          <p:cNvPr id="479286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9193774"/>
              </p:ext>
            </p:extLst>
          </p:nvPr>
        </p:nvGraphicFramePr>
        <p:xfrm>
          <a:off x="5441479" y="2195512"/>
          <a:ext cx="107473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21" name="Equation" r:id="rId20" imgW="1114316" imgH="428655" progId="Equation.3">
                  <p:embed/>
                </p:oleObj>
              </mc:Choice>
              <mc:Fallback>
                <p:oleObj name="Equation" r:id="rId20" imgW="1114316" imgH="428655" progId="Equation.3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1479" y="2195512"/>
                        <a:ext cx="1074737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9287" name="Text Box 55"/>
          <p:cNvSpPr txBox="1">
            <a:spLocks noChangeArrowheads="1"/>
          </p:cNvSpPr>
          <p:nvPr/>
        </p:nvSpPr>
        <p:spPr bwMode="auto">
          <a:xfrm>
            <a:off x="842937" y="2760663"/>
            <a:ext cx="2524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 dirty="0">
                <a:solidFill>
                  <a:schemeClr val="bg1"/>
                </a:solidFill>
                <a:ea typeface="仿宋_GB2312" pitchFamily="49" charset="-122"/>
              </a:rPr>
              <a:t>对所有质元求和</a:t>
            </a:r>
          </a:p>
        </p:txBody>
      </p:sp>
      <p:graphicFrame>
        <p:nvGraphicFramePr>
          <p:cNvPr id="479288" name="Object 5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0776069"/>
              </p:ext>
            </p:extLst>
          </p:nvPr>
        </p:nvGraphicFramePr>
        <p:xfrm>
          <a:off x="2543149" y="3432174"/>
          <a:ext cx="39878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22" name="公式" r:id="rId22" imgW="4352797" imgH="495328" progId="Equation.3">
                  <p:embed/>
                </p:oleObj>
              </mc:Choice>
              <mc:Fallback>
                <p:oleObj name="公式" r:id="rId22" imgW="4352797" imgH="495328" progId="Equation.3">
                  <p:embed/>
                  <p:pic>
                    <p:nvPicPr>
                      <p:cNvPr id="0" name="Object 56"/>
                      <p:cNvPicPr>
                        <a:picLocks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3149" y="3432174"/>
                        <a:ext cx="3987800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9289" name="Line 57"/>
          <p:cNvSpPr>
            <a:spLocks noChangeShapeType="1"/>
          </p:cNvSpPr>
          <p:nvPr/>
        </p:nvSpPr>
        <p:spPr bwMode="auto">
          <a:xfrm flipV="1">
            <a:off x="3614712" y="3506787"/>
            <a:ext cx="1192212" cy="360362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9290" name="AutoShape 58"/>
          <p:cNvSpPr>
            <a:spLocks noChangeArrowheads="1"/>
          </p:cNvSpPr>
          <p:nvPr/>
        </p:nvSpPr>
        <p:spPr bwMode="auto">
          <a:xfrm>
            <a:off x="3691447" y="2821679"/>
            <a:ext cx="2269590" cy="360362"/>
          </a:xfrm>
          <a:prstGeom prst="wedgeRectCallout">
            <a:avLst>
              <a:gd name="adj1" fmla="val -17093"/>
              <a:gd name="adj2" fmla="val 127972"/>
            </a:avLst>
          </a:prstGeom>
          <a:solidFill>
            <a:srgbClr val="003366"/>
          </a:soli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200" dirty="0">
                <a:solidFill>
                  <a:srgbClr val="FFCC00"/>
                </a:solidFill>
                <a:latin typeface="楷体_GB2312" pitchFamily="49" charset="-122"/>
                <a:ea typeface="楷体_GB2312" pitchFamily="49" charset="-122"/>
              </a:rPr>
              <a:t>内力矩之和为</a:t>
            </a:r>
            <a:r>
              <a:rPr lang="en-US" altLang="zh-CN" sz="2200" dirty="0">
                <a:solidFill>
                  <a:srgbClr val="FFCC00"/>
                </a:solidFill>
                <a:latin typeface="楷体_GB2312" pitchFamily="49" charset="-122"/>
                <a:ea typeface="楷体_GB2312" pitchFamily="49" charset="-122"/>
              </a:rPr>
              <a:t>0</a:t>
            </a:r>
          </a:p>
        </p:txBody>
      </p:sp>
      <p:sp>
        <p:nvSpPr>
          <p:cNvPr id="479291" name="AutoShape 59"/>
          <p:cNvSpPr>
            <a:spLocks noChangeArrowheads="1"/>
          </p:cNvSpPr>
          <p:nvPr/>
        </p:nvSpPr>
        <p:spPr bwMode="auto">
          <a:xfrm>
            <a:off x="6216089" y="2789250"/>
            <a:ext cx="1511300" cy="431800"/>
          </a:xfrm>
          <a:prstGeom prst="wedgeRectCallout">
            <a:avLst>
              <a:gd name="adj1" fmla="val -59977"/>
              <a:gd name="adj2" fmla="val 102574"/>
            </a:avLst>
          </a:prstGeom>
          <a:solidFill>
            <a:srgbClr val="003366"/>
          </a:soli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 sz="2200" dirty="0">
                <a:solidFill>
                  <a:srgbClr val="FFCC00"/>
                </a:solidFill>
                <a:ea typeface="楷体_GB2312" pitchFamily="49" charset="-122"/>
              </a:rPr>
              <a:t>转动惯量</a:t>
            </a:r>
            <a:r>
              <a:rPr kumimoji="0" lang="en-US" altLang="zh-CN" sz="2200" i="1" dirty="0">
                <a:solidFill>
                  <a:srgbClr val="00FFFF"/>
                </a:solidFill>
              </a:rPr>
              <a:t>J</a:t>
            </a:r>
            <a:endParaRPr lang="en-US" altLang="zh-CN" sz="2200" dirty="0"/>
          </a:p>
        </p:txBody>
      </p:sp>
      <p:sp>
        <p:nvSpPr>
          <p:cNvPr id="479292" name="AutoShape 60"/>
          <p:cNvSpPr>
            <a:spLocks noChangeArrowheads="1"/>
          </p:cNvSpPr>
          <p:nvPr/>
        </p:nvSpPr>
        <p:spPr bwMode="auto">
          <a:xfrm>
            <a:off x="958824" y="4331679"/>
            <a:ext cx="1584325" cy="576262"/>
          </a:xfrm>
          <a:prstGeom prst="bevel">
            <a:avLst>
              <a:gd name="adj" fmla="val 6060"/>
            </a:avLst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graphicFrame>
        <p:nvGraphicFramePr>
          <p:cNvPr id="479293" name="Object 6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1460517"/>
              </p:ext>
            </p:extLst>
          </p:nvPr>
        </p:nvGraphicFramePr>
        <p:xfrm>
          <a:off x="1190599" y="4474554"/>
          <a:ext cx="1176337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23" name="公式" r:id="rId24" imgW="1104868" imgH="228634" progId="Equation.3">
                  <p:embed/>
                </p:oleObj>
              </mc:Choice>
              <mc:Fallback>
                <p:oleObj name="公式" r:id="rId24" imgW="1104868" imgH="228634" progId="Equation.3">
                  <p:embed/>
                  <p:pic>
                    <p:nvPicPr>
                      <p:cNvPr id="0" name="Object 61"/>
                      <p:cNvPicPr>
                        <a:picLocks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0599" y="4474554"/>
                        <a:ext cx="1176337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9294" name="Text Box 62"/>
          <p:cNvSpPr txBox="1">
            <a:spLocks noChangeArrowheads="1"/>
          </p:cNvSpPr>
          <p:nvPr/>
        </p:nvSpPr>
        <p:spPr bwMode="auto">
          <a:xfrm>
            <a:off x="2273081" y="4438462"/>
            <a:ext cx="241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1800" i="1" dirty="0">
                <a:solidFill>
                  <a:srgbClr val="FFFF00"/>
                </a:solidFill>
                <a:latin typeface="Arial" panose="020B0604020202020204" pitchFamily="34" charset="0"/>
              </a:rPr>
              <a:t>——</a:t>
            </a:r>
            <a:r>
              <a:rPr kumimoji="0" lang="en-US" altLang="zh-CN" i="1" dirty="0">
                <a:solidFill>
                  <a:srgbClr val="FFFF00"/>
                </a:solidFill>
                <a:ea typeface="楷体_GB2312" pitchFamily="49" charset="-122"/>
              </a:rPr>
              <a:t> </a:t>
            </a:r>
            <a:r>
              <a:rPr kumimoji="0" lang="zh-CN" altLang="en-US" i="1" dirty="0">
                <a:solidFill>
                  <a:srgbClr val="FFFF00"/>
                </a:solidFill>
                <a:ea typeface="楷体_GB2312" pitchFamily="49" charset="-122"/>
              </a:rPr>
              <a:t>转动定律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3362601"/>
              </p:ext>
            </p:extLst>
          </p:nvPr>
        </p:nvGraphicFramePr>
        <p:xfrm>
          <a:off x="5402083" y="1529659"/>
          <a:ext cx="1117908" cy="4679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24" name="Equation" r:id="rId26" imgW="545760" imgH="228600" progId="Equation.DSMT4">
                  <p:embed/>
                </p:oleObj>
              </mc:Choice>
              <mc:Fallback>
                <p:oleObj name="Equation" r:id="rId26" imgW="5457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5402083" y="1529659"/>
                        <a:ext cx="1117908" cy="4679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五角星 3"/>
          <p:cNvSpPr/>
          <p:nvPr/>
        </p:nvSpPr>
        <p:spPr bwMode="auto">
          <a:xfrm>
            <a:off x="6603776" y="278716"/>
            <a:ext cx="520924" cy="452437"/>
          </a:xfrm>
          <a:prstGeom prst="star5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9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79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79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79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79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79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79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79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79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79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79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79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479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79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79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479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79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479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479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479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9" dur="500"/>
                                        <p:tgtEl>
                                          <p:spTgt spid="479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479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479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479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479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479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479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479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60" grpId="0" autoUpdateAnimBg="0"/>
      <p:bldP spid="479261" grpId="0" autoUpdateAnimBg="0"/>
      <p:bldP spid="479262" grpId="0" autoUpdateAnimBg="0"/>
      <p:bldP spid="479270" grpId="0" autoUpdateAnimBg="0"/>
      <p:bldP spid="479271" grpId="0" animBg="1"/>
      <p:bldP spid="479274" grpId="0" animBg="1"/>
      <p:bldP spid="479275" grpId="0" animBg="1"/>
      <p:bldP spid="479281" grpId="0" animBg="1"/>
      <p:bldP spid="479282" grpId="0" autoUpdateAnimBg="0"/>
      <p:bldP spid="479283" grpId="0" animBg="1"/>
      <p:bldP spid="479285" grpId="0" autoUpdateAnimBg="0"/>
      <p:bldP spid="479287" grpId="0" autoUpdateAnimBg="0"/>
      <p:bldP spid="479289" grpId="0" animBg="1"/>
      <p:bldP spid="479290" grpId="0" animBg="1"/>
      <p:bldP spid="479291" grpId="0" animBg="1"/>
      <p:bldP spid="479292" grpId="0" animBg="1"/>
      <p:bldP spid="479294" grpId="0" autoUpdateAnimBg="0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AutoShape 2"/>
          <p:cNvSpPr>
            <a:spLocks noChangeArrowheads="1"/>
          </p:cNvSpPr>
          <p:nvPr/>
        </p:nvSpPr>
        <p:spPr bwMode="auto">
          <a:xfrm>
            <a:off x="179388" y="260350"/>
            <a:ext cx="360362" cy="576263"/>
          </a:xfrm>
          <a:prstGeom prst="star4">
            <a:avLst>
              <a:gd name="adj" fmla="val 18519"/>
            </a:avLst>
          </a:prstGeom>
          <a:gradFill rotWithShape="0">
            <a:gsLst>
              <a:gs pos="0">
                <a:srgbClr val="99FF99"/>
              </a:gs>
              <a:gs pos="100000">
                <a:srgbClr val="477647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480259" name="Text Box 3"/>
          <p:cNvSpPr txBox="1">
            <a:spLocks noChangeArrowheads="1"/>
          </p:cNvSpPr>
          <p:nvPr/>
        </p:nvSpPr>
        <p:spPr bwMode="auto">
          <a:xfrm>
            <a:off x="395288" y="307975"/>
            <a:ext cx="1152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</a:rPr>
              <a:t>讨论</a:t>
            </a:r>
          </a:p>
        </p:txBody>
      </p:sp>
      <p:sp>
        <p:nvSpPr>
          <p:cNvPr id="480260" name="AutoShape 4"/>
          <p:cNvSpPr>
            <a:spLocks noChangeArrowheads="1"/>
          </p:cNvSpPr>
          <p:nvPr/>
        </p:nvSpPr>
        <p:spPr bwMode="auto">
          <a:xfrm>
            <a:off x="1417638" y="1212850"/>
            <a:ext cx="1368425" cy="576263"/>
          </a:xfrm>
          <a:prstGeom prst="bevel">
            <a:avLst>
              <a:gd name="adj" fmla="val 6060"/>
            </a:avLst>
          </a:prstGeom>
          <a:solidFill>
            <a:srgbClr val="339966"/>
          </a:solidFill>
          <a:ln w="9525">
            <a:solidFill>
              <a:srgbClr val="FFFFFF">
                <a:alpha val="30196"/>
              </a:srgbClr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480261" name="Text Box 5"/>
          <p:cNvSpPr txBox="1">
            <a:spLocks noChangeArrowheads="1"/>
          </p:cNvSpPr>
          <p:nvPr/>
        </p:nvSpPr>
        <p:spPr bwMode="auto">
          <a:xfrm>
            <a:off x="612775" y="693738"/>
            <a:ext cx="7127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  <a:ea typeface="楷体_GB2312" pitchFamily="49" charset="-122"/>
              </a:rPr>
              <a:t>（</a:t>
            </a:r>
            <a:r>
              <a:rPr kumimoji="0" lang="en-US" altLang="zh-CN">
                <a:solidFill>
                  <a:schemeClr val="bg1"/>
                </a:solidFill>
                <a:ea typeface="楷体_GB2312" pitchFamily="49" charset="-122"/>
              </a:rPr>
              <a:t>1</a:t>
            </a:r>
            <a:r>
              <a:rPr kumimoji="0" lang="zh-CN" altLang="en-US">
                <a:solidFill>
                  <a:schemeClr val="bg1"/>
                </a:solidFill>
                <a:ea typeface="楷体_GB2312" pitchFamily="49" charset="-122"/>
              </a:rPr>
              <a:t>） </a:t>
            </a:r>
            <a:r>
              <a:rPr kumimoji="0" lang="zh-CN" altLang="en-US" i="1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</a:t>
            </a:r>
            <a:r>
              <a:rPr kumimoji="0" lang="zh-CN" altLang="en-US">
                <a:solidFill>
                  <a:schemeClr val="bg1"/>
                </a:solidFill>
                <a:ea typeface="楷体_GB2312" pitchFamily="49" charset="-122"/>
              </a:rPr>
              <a:t> 正比于 </a:t>
            </a:r>
            <a:r>
              <a:rPr kumimoji="0" lang="en-US" altLang="zh-CN" i="1">
                <a:solidFill>
                  <a:srgbClr val="FFFF00"/>
                </a:solidFill>
                <a:ea typeface="楷体_GB2312" pitchFamily="49" charset="-122"/>
              </a:rPr>
              <a:t>M</a:t>
            </a:r>
            <a:r>
              <a:rPr kumimoji="0" lang="en-US" altLang="zh-CN">
                <a:solidFill>
                  <a:schemeClr val="bg1"/>
                </a:solidFill>
                <a:ea typeface="楷体_GB2312" pitchFamily="49" charset="-122"/>
              </a:rPr>
              <a:t> </a:t>
            </a:r>
            <a:r>
              <a:rPr kumimoji="0" lang="zh-CN" altLang="en-US" i="1">
                <a:solidFill>
                  <a:schemeClr val="bg1"/>
                </a:solidFill>
                <a:ea typeface="楷体_GB2312" pitchFamily="49" charset="-122"/>
              </a:rPr>
              <a:t>，</a:t>
            </a:r>
            <a:r>
              <a:rPr kumimoji="0" lang="zh-CN" altLang="en-US">
                <a:solidFill>
                  <a:schemeClr val="bg1"/>
                </a:solidFill>
                <a:ea typeface="楷体_GB2312" pitchFamily="49" charset="-122"/>
              </a:rPr>
              <a:t>力矩越大</a:t>
            </a:r>
            <a:r>
              <a:rPr kumimoji="0" lang="zh-CN" altLang="en-US" i="1">
                <a:solidFill>
                  <a:schemeClr val="bg1"/>
                </a:solidFill>
                <a:ea typeface="楷体_GB2312" pitchFamily="49" charset="-122"/>
              </a:rPr>
              <a:t>，</a:t>
            </a:r>
            <a:r>
              <a:rPr kumimoji="0" lang="zh-CN" altLang="en-US">
                <a:solidFill>
                  <a:schemeClr val="bg1"/>
                </a:solidFill>
                <a:ea typeface="楷体_GB2312" pitchFamily="49" charset="-122"/>
              </a:rPr>
              <a:t>刚体的</a:t>
            </a:r>
            <a:r>
              <a:rPr kumimoji="0" lang="zh-CN" altLang="en-US" i="1">
                <a:solidFill>
                  <a:schemeClr val="bg1"/>
                </a:solidFill>
                <a:ea typeface="楷体_GB2312" pitchFamily="49" charset="-122"/>
              </a:rPr>
              <a:t> </a:t>
            </a:r>
            <a:r>
              <a:rPr kumimoji="0" lang="zh-CN" altLang="en-US" i="1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</a:t>
            </a:r>
            <a:r>
              <a:rPr kumimoji="0" lang="zh-CN" altLang="en-US" i="1">
                <a:solidFill>
                  <a:srgbClr val="FFFF00"/>
                </a:solidFill>
                <a:ea typeface="楷体_GB2312" pitchFamily="49" charset="-122"/>
              </a:rPr>
              <a:t> </a:t>
            </a:r>
            <a:r>
              <a:rPr kumimoji="0" lang="zh-CN" altLang="en-US">
                <a:solidFill>
                  <a:schemeClr val="bg1"/>
                </a:solidFill>
                <a:ea typeface="楷体_GB2312" pitchFamily="49" charset="-122"/>
              </a:rPr>
              <a:t>越大</a:t>
            </a:r>
          </a:p>
        </p:txBody>
      </p:sp>
      <p:sp>
        <p:nvSpPr>
          <p:cNvPr id="480262" name="Text Box 6"/>
          <p:cNvSpPr txBox="1">
            <a:spLocks noChangeArrowheads="1"/>
          </p:cNvSpPr>
          <p:nvPr/>
        </p:nvSpPr>
        <p:spPr bwMode="auto">
          <a:xfrm>
            <a:off x="617538" y="1282700"/>
            <a:ext cx="39957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  <a:ea typeface="楷体_GB2312" pitchFamily="49" charset="-122"/>
              </a:rPr>
              <a:t>（</a:t>
            </a:r>
            <a:r>
              <a:rPr kumimoji="0" lang="en-US" altLang="zh-CN">
                <a:solidFill>
                  <a:schemeClr val="bg1"/>
                </a:solidFill>
                <a:ea typeface="楷体_GB2312" pitchFamily="49" charset="-122"/>
              </a:rPr>
              <a:t>2</a:t>
            </a:r>
            <a:r>
              <a:rPr kumimoji="0" lang="zh-CN" altLang="en-US">
                <a:solidFill>
                  <a:schemeClr val="bg1"/>
                </a:solidFill>
                <a:ea typeface="楷体_GB2312" pitchFamily="49" charset="-122"/>
              </a:rPr>
              <a:t>）转动惯量</a:t>
            </a:r>
            <a:endParaRPr kumimoji="0" lang="zh-CN" altLang="en-US" i="1">
              <a:solidFill>
                <a:schemeClr val="bg1"/>
              </a:solidFill>
              <a:ea typeface="楷体_GB2312" pitchFamily="49" charset="-122"/>
            </a:endParaRPr>
          </a:p>
        </p:txBody>
      </p:sp>
      <p:sp>
        <p:nvSpPr>
          <p:cNvPr id="480263" name="Text Box 7"/>
          <p:cNvSpPr txBox="1">
            <a:spLocks noChangeArrowheads="1"/>
          </p:cNvSpPr>
          <p:nvPr/>
        </p:nvSpPr>
        <p:spPr bwMode="auto">
          <a:xfrm>
            <a:off x="1331913" y="1892300"/>
            <a:ext cx="3311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  <a:ea typeface="楷体_GB2312" pitchFamily="49" charset="-122"/>
              </a:rPr>
              <a:t>与牛顿定律比较：</a:t>
            </a:r>
          </a:p>
        </p:txBody>
      </p:sp>
      <p:graphicFrame>
        <p:nvGraphicFramePr>
          <p:cNvPr id="480264" name="Object 8"/>
          <p:cNvGraphicFramePr>
            <a:graphicFrameLocks noChangeAspect="1"/>
          </p:cNvGraphicFramePr>
          <p:nvPr/>
        </p:nvGraphicFramePr>
        <p:xfrm>
          <a:off x="3811588" y="1955800"/>
          <a:ext cx="33528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2" name="Equation" r:id="rId3" imgW="3276542" imgH="314203" progId="Equation.3">
                  <p:embed/>
                </p:oleObj>
              </mc:Choice>
              <mc:Fallback>
                <p:oleObj name="Equation" r:id="rId3" imgW="3276542" imgH="314203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1588" y="1955800"/>
                        <a:ext cx="33528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0265" name="Object 9"/>
          <p:cNvGraphicFramePr>
            <a:graphicFrameLocks/>
          </p:cNvGraphicFramePr>
          <p:nvPr/>
        </p:nvGraphicFramePr>
        <p:xfrm>
          <a:off x="3100388" y="1270000"/>
          <a:ext cx="1903412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3" name="Equation" r:id="rId5" imgW="1828849" imgH="466715" progId="Equation.3">
                  <p:embed/>
                </p:oleObj>
              </mc:Choice>
              <mc:Fallback>
                <p:oleObj name="Equation" r:id="rId5" imgW="1828849" imgH="466715" progId="Equation.3">
                  <p:embed/>
                  <p:pic>
                    <p:nvPicPr>
                      <p:cNvPr id="0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0388" y="1270000"/>
                        <a:ext cx="1903412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0266" name="Object 10"/>
          <p:cNvGraphicFramePr>
            <a:graphicFrameLocks/>
          </p:cNvGraphicFramePr>
          <p:nvPr/>
        </p:nvGraphicFramePr>
        <p:xfrm>
          <a:off x="5640388" y="1360488"/>
          <a:ext cx="101917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4" name="公式" r:id="rId7" imgW="942903" imgH="371429" progId="Equation.3">
                  <p:embed/>
                </p:oleObj>
              </mc:Choice>
              <mc:Fallback>
                <p:oleObj name="公式" r:id="rId7" imgW="942903" imgH="371429" progId="Equation.3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0388" y="1360488"/>
                        <a:ext cx="1019175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0267" name="Rectangle 11"/>
          <p:cNvSpPr>
            <a:spLocks noChangeArrowheads="1"/>
          </p:cNvSpPr>
          <p:nvPr/>
        </p:nvSpPr>
        <p:spPr bwMode="auto">
          <a:xfrm>
            <a:off x="107950" y="2420938"/>
            <a:ext cx="48212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 sz="2800">
                <a:solidFill>
                  <a:srgbClr val="FFFF00"/>
                </a:solidFill>
              </a:rPr>
              <a:t>三</a:t>
            </a:r>
            <a:r>
              <a:rPr kumimoji="0" lang="en-US" altLang="zh-CN" sz="2800">
                <a:solidFill>
                  <a:srgbClr val="FFFF00"/>
                </a:solidFill>
              </a:rPr>
              <a:t>. </a:t>
            </a:r>
            <a:r>
              <a:rPr kumimoji="0" lang="zh-CN" altLang="en-US" sz="2800">
                <a:solidFill>
                  <a:srgbClr val="FFFF00"/>
                </a:solidFill>
              </a:rPr>
              <a:t>转动惯量 </a:t>
            </a:r>
            <a:r>
              <a:rPr kumimoji="0" lang="en-US" altLang="zh-CN">
                <a:solidFill>
                  <a:schemeClr val="bg1"/>
                </a:solidFill>
              </a:rPr>
              <a:t>(Rotational Inertia)</a:t>
            </a:r>
            <a:endParaRPr kumimoji="0" lang="en-US" altLang="zh-CN" sz="2800">
              <a:solidFill>
                <a:srgbClr val="FFFF00"/>
              </a:solidFill>
            </a:endParaRPr>
          </a:p>
        </p:txBody>
      </p:sp>
      <p:graphicFrame>
        <p:nvGraphicFramePr>
          <p:cNvPr id="480268" name="Objec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4495627"/>
              </p:ext>
            </p:extLst>
          </p:nvPr>
        </p:nvGraphicFramePr>
        <p:xfrm>
          <a:off x="1908175" y="3081338"/>
          <a:ext cx="1714500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5" name="Equation" r:id="rId9" imgW="1828849" imgH="466715" progId="Equation.3">
                  <p:embed/>
                </p:oleObj>
              </mc:Choice>
              <mc:Fallback>
                <p:oleObj name="Equation" r:id="rId9" imgW="1828849" imgH="466715" progId="Equation.3">
                  <p:embed/>
                  <p:pic>
                    <p:nvPicPr>
                      <p:cNvPr id="0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3081338"/>
                        <a:ext cx="1714500" cy="490537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0269" name="Text Box 13"/>
          <p:cNvSpPr txBox="1">
            <a:spLocks noChangeArrowheads="1"/>
          </p:cNvSpPr>
          <p:nvPr/>
        </p:nvSpPr>
        <p:spPr bwMode="auto">
          <a:xfrm>
            <a:off x="995363" y="3094038"/>
            <a:ext cx="11287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</a:rPr>
              <a:t>定义</a:t>
            </a:r>
          </a:p>
        </p:txBody>
      </p:sp>
      <p:sp>
        <p:nvSpPr>
          <p:cNvPr id="480270" name="Text Box 14"/>
          <p:cNvSpPr txBox="1">
            <a:spLocks noChangeArrowheads="1"/>
          </p:cNvSpPr>
          <p:nvPr/>
        </p:nvSpPr>
        <p:spPr bwMode="auto">
          <a:xfrm>
            <a:off x="4211638" y="3068638"/>
            <a:ext cx="32400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FFFF00"/>
              </a:buClr>
              <a:buFont typeface="Wingdings" panose="05000000000000000000" pitchFamily="2" charset="2"/>
              <a:buChar char="l"/>
            </a:pPr>
            <a:r>
              <a:rPr kumimoji="0" lang="zh-CN" altLang="en-US">
                <a:solidFill>
                  <a:srgbClr val="66FFFF"/>
                </a:solidFill>
                <a:latin typeface="仿宋_GB2312" pitchFamily="49" charset="-122"/>
                <a:ea typeface="仿宋_GB2312" pitchFamily="49" charset="-122"/>
              </a:rPr>
              <a:t>质量连续分布</a:t>
            </a:r>
            <a:r>
              <a:rPr kumimoji="0" lang="en-US" altLang="zh-CN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:</a:t>
            </a:r>
          </a:p>
        </p:txBody>
      </p:sp>
      <p:graphicFrame>
        <p:nvGraphicFramePr>
          <p:cNvPr id="480271" name="Object 15"/>
          <p:cNvGraphicFramePr>
            <a:graphicFrameLocks/>
          </p:cNvGraphicFramePr>
          <p:nvPr/>
        </p:nvGraphicFramePr>
        <p:xfrm>
          <a:off x="6732588" y="3073400"/>
          <a:ext cx="1393825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6" name="公式" r:id="rId11" imgW="1476307" imgH="504776" progId="Equation.3">
                  <p:embed/>
                </p:oleObj>
              </mc:Choice>
              <mc:Fallback>
                <p:oleObj name="公式" r:id="rId11" imgW="1476307" imgH="504776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588" y="3073400"/>
                        <a:ext cx="1393825" cy="525463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0272" name="Text Box 16"/>
          <p:cNvSpPr txBox="1">
            <a:spLocks noChangeArrowheads="1"/>
          </p:cNvSpPr>
          <p:nvPr/>
        </p:nvSpPr>
        <p:spPr bwMode="auto">
          <a:xfrm>
            <a:off x="323850" y="3644900"/>
            <a:ext cx="871220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kumimoji="0" lang="en-US" altLang="zh-CN" sz="20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0" lang="zh-CN" altLang="en-US"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刚体的转动惯量涉及三个因素</a:t>
            </a:r>
            <a:r>
              <a:rPr kumimoji="0" lang="en-US" altLang="zh-CN"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:(1)</a:t>
            </a:r>
            <a:r>
              <a:rPr kumimoji="0" lang="zh-CN" altLang="en-US"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总质量 </a:t>
            </a:r>
            <a:r>
              <a:rPr kumimoji="0" lang="en-US" altLang="zh-CN"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(2)</a:t>
            </a:r>
            <a:r>
              <a:rPr kumimoji="0" lang="zh-CN" altLang="en-US"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质量分布 </a:t>
            </a:r>
            <a:r>
              <a:rPr kumimoji="0" lang="en-US" altLang="zh-CN"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(3)</a:t>
            </a:r>
            <a:r>
              <a:rPr kumimoji="0" lang="zh-CN" altLang="en-US"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转轴的位置</a:t>
            </a:r>
          </a:p>
        </p:txBody>
      </p:sp>
      <p:sp>
        <p:nvSpPr>
          <p:cNvPr id="480273" name="Text Box 17"/>
          <p:cNvSpPr txBox="1">
            <a:spLocks noChangeArrowheads="1"/>
          </p:cNvSpPr>
          <p:nvPr/>
        </p:nvSpPr>
        <p:spPr bwMode="auto">
          <a:xfrm>
            <a:off x="250825" y="4149725"/>
            <a:ext cx="41767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kumimoji="0" lang="en-US" altLang="zh-CN">
                <a:solidFill>
                  <a:srgbClr val="FFFF00"/>
                </a:solidFill>
              </a:rPr>
              <a:t>(1)</a:t>
            </a:r>
            <a:r>
              <a:rPr kumimoji="0" lang="en-US" altLang="zh-CN" i="1">
                <a:solidFill>
                  <a:srgbClr val="00FF00"/>
                </a:solidFill>
              </a:rPr>
              <a:t> J</a:t>
            </a:r>
            <a:r>
              <a:rPr kumimoji="0" lang="en-US" altLang="zh-CN">
                <a:solidFill>
                  <a:schemeClr val="bg1"/>
                </a:solidFill>
              </a:rPr>
              <a:t> </a:t>
            </a:r>
            <a:r>
              <a:rPr kumimoji="0" lang="zh-CN" altLang="en-US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与刚体的总质量有关</a:t>
            </a:r>
          </a:p>
        </p:txBody>
      </p:sp>
      <p:sp>
        <p:nvSpPr>
          <p:cNvPr id="480274" name="Text Box 18"/>
          <p:cNvSpPr txBox="1">
            <a:spLocks noChangeArrowheads="1"/>
          </p:cNvSpPr>
          <p:nvPr/>
        </p:nvSpPr>
        <p:spPr bwMode="auto">
          <a:xfrm>
            <a:off x="611188" y="4611688"/>
            <a:ext cx="47529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28650" indent="-6286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rgbClr val="FFFF00"/>
                </a:solidFill>
                <a:ea typeface="仿宋_GB2312" pitchFamily="49" charset="-122"/>
              </a:rPr>
              <a:t>例如</a:t>
            </a:r>
            <a:r>
              <a:rPr kumimoji="0" lang="zh-CN" altLang="en-US">
                <a:solidFill>
                  <a:schemeClr val="bg1"/>
                </a:solidFill>
                <a:ea typeface="仿宋_GB2312" pitchFamily="49" charset="-122"/>
              </a:rPr>
              <a:t>两根等长的细木棒和细铁棒绕端点轴转动惯量</a:t>
            </a:r>
          </a:p>
        </p:txBody>
      </p:sp>
      <p:graphicFrame>
        <p:nvGraphicFramePr>
          <p:cNvPr id="480275" name="Object 19"/>
          <p:cNvGraphicFramePr>
            <a:graphicFrameLocks/>
          </p:cNvGraphicFramePr>
          <p:nvPr/>
        </p:nvGraphicFramePr>
        <p:xfrm>
          <a:off x="1258888" y="5422900"/>
          <a:ext cx="427355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7" name="公式" r:id="rId13" imgW="4676726" imgH="752575" progId="Equation.3">
                  <p:embed/>
                </p:oleObj>
              </mc:Choice>
              <mc:Fallback>
                <p:oleObj name="公式" r:id="rId13" imgW="4676726" imgH="752575" progId="Equation.3">
                  <p:embed/>
                  <p:pic>
                    <p:nvPicPr>
                      <p:cNvPr id="0" name="Object 19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5422900"/>
                        <a:ext cx="4273550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0276" name="Object 20"/>
          <p:cNvGraphicFramePr>
            <a:graphicFrameLocks noChangeAspect="1"/>
          </p:cNvGraphicFramePr>
          <p:nvPr/>
        </p:nvGraphicFramePr>
        <p:xfrm>
          <a:off x="6491288" y="5429250"/>
          <a:ext cx="161925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8" name="公式" r:id="rId15" imgW="657306" imgH="152512" progId="Equation.3">
                  <p:embed/>
                </p:oleObj>
              </mc:Choice>
              <mc:Fallback>
                <p:oleObj name="公式" r:id="rId15" imgW="657306" imgH="152512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1288" y="5429250"/>
                        <a:ext cx="1619250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5686425" y="4149725"/>
            <a:ext cx="814388" cy="1336675"/>
            <a:chOff x="3651" y="1525"/>
            <a:chExt cx="513" cy="842"/>
          </a:xfrm>
        </p:grpSpPr>
        <p:sp>
          <p:nvSpPr>
            <p:cNvPr id="20516" name="Line 22"/>
            <p:cNvSpPr>
              <a:spLocks noChangeShapeType="1"/>
            </p:cNvSpPr>
            <p:nvPr/>
          </p:nvSpPr>
          <p:spPr bwMode="auto">
            <a:xfrm>
              <a:off x="3915" y="1631"/>
              <a:ext cx="0" cy="736"/>
            </a:xfrm>
            <a:prstGeom prst="line">
              <a:avLst/>
            </a:prstGeom>
            <a:noFill/>
            <a:ln w="22225">
              <a:solidFill>
                <a:srgbClr val="66FF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17" name="Text Box 23"/>
            <p:cNvSpPr txBox="1">
              <a:spLocks noChangeArrowheads="1"/>
            </p:cNvSpPr>
            <p:nvPr/>
          </p:nvSpPr>
          <p:spPr bwMode="auto">
            <a:xfrm>
              <a:off x="3924" y="1525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b="0" i="1">
                  <a:solidFill>
                    <a:srgbClr val="FFFF00"/>
                  </a:solidFill>
                </a:rPr>
                <a:t>z</a:t>
              </a:r>
              <a:endParaRPr kumimoji="0" lang="en-US" altLang="zh-CN" b="0" i="1">
                <a:solidFill>
                  <a:schemeClr val="accent2"/>
                </a:solidFill>
              </a:endParaRPr>
            </a:p>
          </p:txBody>
        </p:sp>
        <p:sp>
          <p:nvSpPr>
            <p:cNvPr id="20518" name="Text Box 24"/>
            <p:cNvSpPr txBox="1">
              <a:spLocks noChangeArrowheads="1"/>
            </p:cNvSpPr>
            <p:nvPr/>
          </p:nvSpPr>
          <p:spPr bwMode="auto">
            <a:xfrm>
              <a:off x="3651" y="2012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b="0" i="1">
                  <a:solidFill>
                    <a:srgbClr val="FFFF00"/>
                  </a:solidFill>
                </a:rPr>
                <a:t>O</a:t>
              </a:r>
              <a:endParaRPr kumimoji="0" lang="en-US" altLang="zh-CN" b="0" i="1">
                <a:solidFill>
                  <a:schemeClr val="accent2"/>
                </a:solidFill>
              </a:endParaRPr>
            </a:p>
          </p:txBody>
        </p:sp>
        <p:sp>
          <p:nvSpPr>
            <p:cNvPr id="20519" name="Arc 25"/>
            <p:cNvSpPr>
              <a:spLocks/>
            </p:cNvSpPr>
            <p:nvPr/>
          </p:nvSpPr>
          <p:spPr bwMode="auto">
            <a:xfrm flipH="1">
              <a:off x="3762" y="1875"/>
              <a:ext cx="297" cy="92"/>
            </a:xfrm>
            <a:custGeom>
              <a:avLst/>
              <a:gdLst>
                <a:gd name="T0" fmla="*/ 0 w 43200"/>
                <a:gd name="T1" fmla="*/ 0 h 38804"/>
                <a:gd name="T2" fmla="*/ 0 w 43200"/>
                <a:gd name="T3" fmla="*/ 0 h 38804"/>
                <a:gd name="T4" fmla="*/ 0 w 43200"/>
                <a:gd name="T5" fmla="*/ 0 h 38804"/>
                <a:gd name="T6" fmla="*/ 0 60000 65536"/>
                <a:gd name="T7" fmla="*/ 0 60000 65536"/>
                <a:gd name="T8" fmla="*/ 0 60000 65536"/>
                <a:gd name="T9" fmla="*/ 0 w 43200"/>
                <a:gd name="T10" fmla="*/ 0 h 38804"/>
                <a:gd name="T11" fmla="*/ 43200 w 43200"/>
                <a:gd name="T12" fmla="*/ 38804 h 3880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8804" fill="none" extrusionOk="0">
                  <a:moveTo>
                    <a:pt x="34660" y="0"/>
                  </a:moveTo>
                  <a:cubicBezTo>
                    <a:pt x="40040" y="4084"/>
                    <a:pt x="43200" y="10449"/>
                    <a:pt x="43200" y="17204"/>
                  </a:cubicBezTo>
                  <a:cubicBezTo>
                    <a:pt x="43200" y="29133"/>
                    <a:pt x="33529" y="38804"/>
                    <a:pt x="21600" y="38804"/>
                  </a:cubicBezTo>
                  <a:cubicBezTo>
                    <a:pt x="9670" y="38804"/>
                    <a:pt x="0" y="29133"/>
                    <a:pt x="0" y="17204"/>
                  </a:cubicBezTo>
                  <a:cubicBezTo>
                    <a:pt x="-1" y="10478"/>
                    <a:pt x="3133" y="4135"/>
                    <a:pt x="8474" y="48"/>
                  </a:cubicBezTo>
                </a:path>
                <a:path w="43200" h="38804" stroke="0" extrusionOk="0">
                  <a:moveTo>
                    <a:pt x="34660" y="0"/>
                  </a:moveTo>
                  <a:cubicBezTo>
                    <a:pt x="40040" y="4084"/>
                    <a:pt x="43200" y="10449"/>
                    <a:pt x="43200" y="17204"/>
                  </a:cubicBezTo>
                  <a:cubicBezTo>
                    <a:pt x="43200" y="29133"/>
                    <a:pt x="33529" y="38804"/>
                    <a:pt x="21600" y="38804"/>
                  </a:cubicBezTo>
                  <a:cubicBezTo>
                    <a:pt x="9670" y="38804"/>
                    <a:pt x="0" y="29133"/>
                    <a:pt x="0" y="17204"/>
                  </a:cubicBezTo>
                  <a:cubicBezTo>
                    <a:pt x="-1" y="10478"/>
                    <a:pt x="3133" y="4135"/>
                    <a:pt x="8474" y="48"/>
                  </a:cubicBezTo>
                  <a:lnTo>
                    <a:pt x="21600" y="17204"/>
                  </a:lnTo>
                  <a:lnTo>
                    <a:pt x="34660" y="0"/>
                  </a:lnTo>
                  <a:close/>
                </a:path>
              </a:pathLst>
            </a:custGeom>
            <a:noFill/>
            <a:ln w="28575">
              <a:solidFill>
                <a:srgbClr val="FFC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6129338" y="4510088"/>
            <a:ext cx="2914650" cy="1028700"/>
            <a:chOff x="3915" y="1770"/>
            <a:chExt cx="1836" cy="648"/>
          </a:xfrm>
        </p:grpSpPr>
        <p:sp>
          <p:nvSpPr>
            <p:cNvPr id="20509" name="Rectangle 27"/>
            <p:cNvSpPr>
              <a:spLocks noChangeArrowheads="1"/>
            </p:cNvSpPr>
            <p:nvPr/>
          </p:nvSpPr>
          <p:spPr bwMode="auto">
            <a:xfrm>
              <a:off x="3915" y="2106"/>
              <a:ext cx="1440" cy="4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kumimoji="0" lang="zh-CN" altLang="en-US" sz="1800" b="0">
                <a:latin typeface="Arial" panose="020B0604020202020204" pitchFamily="34" charset="0"/>
              </a:endParaRPr>
            </a:p>
          </p:txBody>
        </p:sp>
        <p:sp>
          <p:nvSpPr>
            <p:cNvPr id="20510" name="Text Box 28"/>
            <p:cNvSpPr txBox="1">
              <a:spLocks noChangeArrowheads="1"/>
            </p:cNvSpPr>
            <p:nvPr/>
          </p:nvSpPr>
          <p:spPr bwMode="auto">
            <a:xfrm>
              <a:off x="4971" y="1770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b="0" i="1">
                  <a:solidFill>
                    <a:srgbClr val="FFFF00"/>
                  </a:solidFill>
                </a:rPr>
                <a:t>L</a:t>
              </a:r>
              <a:endParaRPr kumimoji="0" lang="en-US" altLang="zh-CN" b="0" i="1">
                <a:solidFill>
                  <a:schemeClr val="accent2"/>
                </a:solidFill>
              </a:endParaRPr>
            </a:p>
          </p:txBody>
        </p:sp>
        <p:sp>
          <p:nvSpPr>
            <p:cNvPr id="20511" name="Line 29"/>
            <p:cNvSpPr>
              <a:spLocks noChangeShapeType="1"/>
            </p:cNvSpPr>
            <p:nvPr/>
          </p:nvSpPr>
          <p:spPr bwMode="auto">
            <a:xfrm>
              <a:off x="3915" y="2149"/>
              <a:ext cx="1728" cy="0"/>
            </a:xfrm>
            <a:prstGeom prst="line">
              <a:avLst/>
            </a:prstGeom>
            <a:noFill/>
            <a:ln w="22225">
              <a:solidFill>
                <a:srgbClr val="66FF3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12" name="Text Box 30"/>
            <p:cNvSpPr txBox="1">
              <a:spLocks noChangeArrowheads="1"/>
            </p:cNvSpPr>
            <p:nvPr/>
          </p:nvSpPr>
          <p:spPr bwMode="auto">
            <a:xfrm>
              <a:off x="5463" y="2130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b="0" i="1">
                  <a:solidFill>
                    <a:srgbClr val="FFFF00"/>
                  </a:solidFill>
                </a:rPr>
                <a:t>x</a:t>
              </a:r>
              <a:endParaRPr kumimoji="0" lang="en-US" altLang="zh-CN" b="0" i="1">
                <a:solidFill>
                  <a:schemeClr val="accent2"/>
                </a:solidFill>
              </a:endParaRPr>
            </a:p>
          </p:txBody>
        </p:sp>
        <p:sp>
          <p:nvSpPr>
            <p:cNvPr id="20513" name="Text Box 31"/>
            <p:cNvSpPr txBox="1">
              <a:spLocks noChangeArrowheads="1"/>
            </p:cNvSpPr>
            <p:nvPr/>
          </p:nvSpPr>
          <p:spPr bwMode="auto">
            <a:xfrm>
              <a:off x="4775" y="2130"/>
              <a:ext cx="3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b="0">
                  <a:solidFill>
                    <a:srgbClr val="FFFF00"/>
                  </a:solidFill>
                </a:rPr>
                <a:t>d</a:t>
              </a:r>
              <a:r>
                <a:rPr kumimoji="0" lang="en-US" altLang="zh-CN" b="0" i="1">
                  <a:solidFill>
                    <a:srgbClr val="FFFF00"/>
                  </a:solidFill>
                </a:rPr>
                <a:t>x</a:t>
              </a:r>
              <a:endParaRPr kumimoji="0" lang="en-US" altLang="zh-CN" b="0" i="1">
                <a:solidFill>
                  <a:schemeClr val="accent2"/>
                </a:solidFill>
              </a:endParaRPr>
            </a:p>
          </p:txBody>
        </p:sp>
        <p:sp>
          <p:nvSpPr>
            <p:cNvPr id="20514" name="Text Box 32"/>
            <p:cNvSpPr txBox="1">
              <a:spLocks noChangeArrowheads="1"/>
            </p:cNvSpPr>
            <p:nvPr/>
          </p:nvSpPr>
          <p:spPr bwMode="auto">
            <a:xfrm>
              <a:off x="4203" y="1770"/>
              <a:ext cx="3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b="0" i="1">
                  <a:solidFill>
                    <a:srgbClr val="FFFF00"/>
                  </a:solidFill>
                </a:rPr>
                <a:t>M</a:t>
              </a:r>
              <a:endParaRPr kumimoji="0" lang="en-US" altLang="zh-CN" b="0" i="1">
                <a:solidFill>
                  <a:schemeClr val="accent2"/>
                </a:solidFill>
              </a:endParaRPr>
            </a:p>
          </p:txBody>
        </p:sp>
        <p:sp>
          <p:nvSpPr>
            <p:cNvPr id="20515" name="Rectangle 33"/>
            <p:cNvSpPr>
              <a:spLocks noChangeArrowheads="1"/>
            </p:cNvSpPr>
            <p:nvPr/>
          </p:nvSpPr>
          <p:spPr bwMode="auto">
            <a:xfrm>
              <a:off x="4820" y="2106"/>
              <a:ext cx="192" cy="48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kumimoji="0" lang="zh-CN" altLang="en-US" sz="1800" b="0">
                <a:latin typeface="Arial" panose="020B0604020202020204" pitchFamily="34" charset="0"/>
              </a:endParaRPr>
            </a:p>
          </p:txBody>
        </p:sp>
      </p:grpSp>
      <p:sp>
        <p:nvSpPr>
          <p:cNvPr id="480290" name="Text Box 34"/>
          <p:cNvSpPr txBox="1">
            <a:spLocks noChangeArrowheads="1"/>
          </p:cNvSpPr>
          <p:nvPr/>
        </p:nvSpPr>
        <p:spPr bwMode="auto">
          <a:xfrm>
            <a:off x="250825" y="6076950"/>
            <a:ext cx="49228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kumimoji="0" lang="en-US" altLang="zh-CN">
                <a:solidFill>
                  <a:srgbClr val="FFFF00"/>
                </a:solidFill>
              </a:rPr>
              <a:t>(2)</a:t>
            </a:r>
            <a:r>
              <a:rPr kumimoji="0" lang="en-US" altLang="zh-CN" i="1">
                <a:solidFill>
                  <a:srgbClr val="00FF00"/>
                </a:solidFill>
              </a:rPr>
              <a:t> J</a:t>
            </a:r>
            <a:r>
              <a:rPr kumimoji="0" lang="en-US" altLang="zh-CN">
                <a:solidFill>
                  <a:schemeClr val="bg1"/>
                </a:solidFill>
              </a:rPr>
              <a:t> </a:t>
            </a:r>
            <a:r>
              <a:rPr kumimoji="0" lang="zh-CN" altLang="en-US">
                <a:solidFill>
                  <a:srgbClr val="FFFF00"/>
                </a:solidFill>
                <a:ea typeface="楷体_GB2312" pitchFamily="49" charset="-122"/>
              </a:rPr>
              <a:t>与转轴的位置有关</a:t>
            </a:r>
          </a:p>
        </p:txBody>
      </p:sp>
      <p:graphicFrame>
        <p:nvGraphicFramePr>
          <p:cNvPr id="480291" name="Object 35"/>
          <p:cNvGraphicFramePr>
            <a:graphicFrameLocks/>
          </p:cNvGraphicFramePr>
          <p:nvPr/>
        </p:nvGraphicFramePr>
        <p:xfrm>
          <a:off x="5481638" y="5876925"/>
          <a:ext cx="3051175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9" name="公式" r:id="rId17" imgW="3314604" imgH="752575" progId="Equation.3">
                  <p:embed/>
                </p:oleObj>
              </mc:Choice>
              <mc:Fallback>
                <p:oleObj name="公式" r:id="rId17" imgW="3314604" imgH="752575" progId="Equation.3">
                  <p:embed/>
                  <p:pic>
                    <p:nvPicPr>
                      <p:cNvPr id="0" name="Object 35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1638" y="5876925"/>
                        <a:ext cx="3051175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6"/>
          <p:cNvGrpSpPr>
            <a:grpSpLocks/>
          </p:cNvGrpSpPr>
          <p:nvPr/>
        </p:nvGrpSpPr>
        <p:grpSpPr bwMode="auto">
          <a:xfrm>
            <a:off x="6835775" y="4294188"/>
            <a:ext cx="722313" cy="1227137"/>
            <a:chOff x="4375" y="1616"/>
            <a:chExt cx="455" cy="773"/>
          </a:xfrm>
        </p:grpSpPr>
        <p:sp>
          <p:nvSpPr>
            <p:cNvPr id="20506" name="Line 37"/>
            <p:cNvSpPr>
              <a:spLocks noChangeShapeType="1"/>
            </p:cNvSpPr>
            <p:nvPr/>
          </p:nvSpPr>
          <p:spPr bwMode="auto">
            <a:xfrm>
              <a:off x="4686" y="1616"/>
              <a:ext cx="0" cy="736"/>
            </a:xfrm>
            <a:prstGeom prst="line">
              <a:avLst/>
            </a:prstGeom>
            <a:noFill/>
            <a:ln w="22225">
              <a:solidFill>
                <a:srgbClr val="66FF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7" name="Text Box 38"/>
            <p:cNvSpPr txBox="1">
              <a:spLocks noChangeArrowheads="1"/>
            </p:cNvSpPr>
            <p:nvPr/>
          </p:nvSpPr>
          <p:spPr bwMode="auto">
            <a:xfrm>
              <a:off x="4375" y="2101"/>
              <a:ext cx="4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b="0" i="1">
                  <a:solidFill>
                    <a:srgbClr val="FFFF00"/>
                  </a:solidFill>
                </a:rPr>
                <a:t>O'</a:t>
              </a:r>
              <a:endParaRPr kumimoji="0" lang="en-US" altLang="zh-CN" b="0" i="1">
                <a:solidFill>
                  <a:schemeClr val="accent2"/>
                </a:solidFill>
              </a:endParaRPr>
            </a:p>
          </p:txBody>
        </p:sp>
        <p:sp>
          <p:nvSpPr>
            <p:cNvPr id="20508" name="Arc 39"/>
            <p:cNvSpPr>
              <a:spLocks/>
            </p:cNvSpPr>
            <p:nvPr/>
          </p:nvSpPr>
          <p:spPr bwMode="auto">
            <a:xfrm flipH="1">
              <a:off x="4533" y="1661"/>
              <a:ext cx="297" cy="92"/>
            </a:xfrm>
            <a:custGeom>
              <a:avLst/>
              <a:gdLst>
                <a:gd name="T0" fmla="*/ 0 w 43200"/>
                <a:gd name="T1" fmla="*/ 0 h 38804"/>
                <a:gd name="T2" fmla="*/ 0 w 43200"/>
                <a:gd name="T3" fmla="*/ 0 h 38804"/>
                <a:gd name="T4" fmla="*/ 0 w 43200"/>
                <a:gd name="T5" fmla="*/ 0 h 38804"/>
                <a:gd name="T6" fmla="*/ 0 60000 65536"/>
                <a:gd name="T7" fmla="*/ 0 60000 65536"/>
                <a:gd name="T8" fmla="*/ 0 60000 65536"/>
                <a:gd name="T9" fmla="*/ 0 w 43200"/>
                <a:gd name="T10" fmla="*/ 0 h 38804"/>
                <a:gd name="T11" fmla="*/ 43200 w 43200"/>
                <a:gd name="T12" fmla="*/ 38804 h 3880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8804" fill="none" extrusionOk="0">
                  <a:moveTo>
                    <a:pt x="34660" y="0"/>
                  </a:moveTo>
                  <a:cubicBezTo>
                    <a:pt x="40040" y="4084"/>
                    <a:pt x="43200" y="10449"/>
                    <a:pt x="43200" y="17204"/>
                  </a:cubicBezTo>
                  <a:cubicBezTo>
                    <a:pt x="43200" y="29133"/>
                    <a:pt x="33529" y="38804"/>
                    <a:pt x="21600" y="38804"/>
                  </a:cubicBezTo>
                  <a:cubicBezTo>
                    <a:pt x="9670" y="38804"/>
                    <a:pt x="0" y="29133"/>
                    <a:pt x="0" y="17204"/>
                  </a:cubicBezTo>
                  <a:cubicBezTo>
                    <a:pt x="-1" y="10478"/>
                    <a:pt x="3133" y="4135"/>
                    <a:pt x="8474" y="48"/>
                  </a:cubicBezTo>
                </a:path>
                <a:path w="43200" h="38804" stroke="0" extrusionOk="0">
                  <a:moveTo>
                    <a:pt x="34660" y="0"/>
                  </a:moveTo>
                  <a:cubicBezTo>
                    <a:pt x="40040" y="4084"/>
                    <a:pt x="43200" y="10449"/>
                    <a:pt x="43200" y="17204"/>
                  </a:cubicBezTo>
                  <a:cubicBezTo>
                    <a:pt x="43200" y="29133"/>
                    <a:pt x="33529" y="38804"/>
                    <a:pt x="21600" y="38804"/>
                  </a:cubicBezTo>
                  <a:cubicBezTo>
                    <a:pt x="9670" y="38804"/>
                    <a:pt x="0" y="29133"/>
                    <a:pt x="0" y="17204"/>
                  </a:cubicBezTo>
                  <a:cubicBezTo>
                    <a:pt x="-1" y="10478"/>
                    <a:pt x="3133" y="4135"/>
                    <a:pt x="8474" y="48"/>
                  </a:cubicBezTo>
                  <a:lnTo>
                    <a:pt x="21600" y="17204"/>
                  </a:lnTo>
                  <a:lnTo>
                    <a:pt x="34660" y="0"/>
                  </a:lnTo>
                  <a:close/>
                </a:path>
              </a:pathLst>
            </a:custGeom>
            <a:noFill/>
            <a:ln w="28575">
              <a:solidFill>
                <a:srgbClr val="FFC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40" name="Object 6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9219943"/>
              </p:ext>
            </p:extLst>
          </p:nvPr>
        </p:nvGraphicFramePr>
        <p:xfrm>
          <a:off x="6921305" y="731520"/>
          <a:ext cx="1151133" cy="449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20" name="Equation" r:id="rId19" imgW="507960" imgH="203040" progId="Equation.DSMT4">
                  <p:embed/>
                </p:oleObj>
              </mc:Choice>
              <mc:Fallback>
                <p:oleObj name="Equation" r:id="rId19" imgW="507960" imgH="20304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1305" y="731520"/>
                        <a:ext cx="1151133" cy="449581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0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80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80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80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80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80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80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80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480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80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80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80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80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80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80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80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80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80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80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480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1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480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0258" grpId="0" animBg="1"/>
      <p:bldP spid="480259" grpId="0"/>
      <p:bldP spid="480260" grpId="0" animBg="1"/>
      <p:bldP spid="480261" grpId="0" autoUpdateAnimBg="0"/>
      <p:bldP spid="480262" grpId="0" autoUpdateAnimBg="0"/>
      <p:bldP spid="480263" grpId="0" autoUpdateAnimBg="0"/>
      <p:bldP spid="480267" grpId="0" autoUpdateAnimBg="0"/>
      <p:bldP spid="480269" grpId="0" autoUpdateAnimBg="0"/>
      <p:bldP spid="480270" grpId="0" autoUpdateAnimBg="0"/>
      <p:bldP spid="480272" grpId="0" autoUpdateAnimBg="0"/>
      <p:bldP spid="480273" grpId="0" autoUpdateAnimBg="0"/>
      <p:bldP spid="480274" grpId="0" autoUpdateAnimBg="0"/>
      <p:bldP spid="480290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ChangeArrowheads="1"/>
          </p:cNvSpPr>
          <p:nvPr/>
        </p:nvSpPr>
        <p:spPr bwMode="auto">
          <a:xfrm>
            <a:off x="179388" y="457200"/>
            <a:ext cx="36179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>
                <a:solidFill>
                  <a:srgbClr val="FFFF00"/>
                </a:solidFill>
              </a:rPr>
              <a:t>(3)</a:t>
            </a:r>
            <a:r>
              <a:rPr kumimoji="0" lang="en-US" altLang="zh-CN">
                <a:solidFill>
                  <a:srgbClr val="66FFFF"/>
                </a:solidFill>
              </a:rPr>
              <a:t> </a:t>
            </a:r>
            <a:r>
              <a:rPr kumimoji="0" lang="en-US" altLang="zh-CN" i="1">
                <a:solidFill>
                  <a:srgbClr val="66FFFF"/>
                </a:solidFill>
              </a:rPr>
              <a:t>J</a:t>
            </a:r>
            <a:r>
              <a:rPr kumimoji="0" lang="en-US" altLang="zh-CN">
                <a:solidFill>
                  <a:srgbClr val="66FFFF"/>
                </a:solidFill>
              </a:rPr>
              <a:t> </a:t>
            </a:r>
            <a:r>
              <a:rPr kumimoji="0" lang="zh-CN" altLang="en-US">
                <a:solidFill>
                  <a:srgbClr val="FFFF00"/>
                </a:solidFill>
                <a:ea typeface="楷体_GB2312" pitchFamily="49" charset="-122"/>
              </a:rPr>
              <a:t>与质量分布有关</a:t>
            </a:r>
          </a:p>
        </p:txBody>
      </p:sp>
      <p:sp>
        <p:nvSpPr>
          <p:cNvPr id="481283" name="Rectangle 3"/>
          <p:cNvSpPr>
            <a:spLocks noChangeArrowheads="1"/>
          </p:cNvSpPr>
          <p:nvPr/>
        </p:nvSpPr>
        <p:spPr bwMode="auto">
          <a:xfrm>
            <a:off x="730250" y="1066800"/>
            <a:ext cx="5281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rgbClr val="FFFF00"/>
                </a:solidFill>
                <a:ea typeface="仿宋_GB2312" pitchFamily="49" charset="-122"/>
              </a:rPr>
              <a:t>例如</a:t>
            </a:r>
            <a:r>
              <a:rPr kumimoji="0" lang="zh-CN" altLang="en-US">
                <a:solidFill>
                  <a:schemeClr val="bg1"/>
                </a:solidFill>
                <a:ea typeface="仿宋_GB2312" pitchFamily="49" charset="-122"/>
              </a:rPr>
              <a:t>圆环绕中心轴旋转的转动惯量</a:t>
            </a:r>
          </a:p>
        </p:txBody>
      </p:sp>
      <p:sp>
        <p:nvSpPr>
          <p:cNvPr id="481284" name="Rectangle 4"/>
          <p:cNvSpPr>
            <a:spLocks noChangeArrowheads="1"/>
          </p:cNvSpPr>
          <p:nvPr/>
        </p:nvSpPr>
        <p:spPr bwMode="auto">
          <a:xfrm>
            <a:off x="730250" y="3141663"/>
            <a:ext cx="54975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rgbClr val="FFFF00"/>
                </a:solidFill>
                <a:ea typeface="仿宋_GB2312" pitchFamily="49" charset="-122"/>
              </a:rPr>
              <a:t>例如</a:t>
            </a:r>
            <a:r>
              <a:rPr kumimoji="0" lang="zh-CN" altLang="en-US">
                <a:solidFill>
                  <a:schemeClr val="bg1"/>
                </a:solidFill>
                <a:ea typeface="仿宋_GB2312" pitchFamily="49" charset="-122"/>
              </a:rPr>
              <a:t>圆盘绕中心轴旋转的转动惯量</a:t>
            </a:r>
          </a:p>
        </p:txBody>
      </p:sp>
      <p:sp>
        <p:nvSpPr>
          <p:cNvPr id="481285" name="Oval 5"/>
          <p:cNvSpPr>
            <a:spLocks noChangeArrowheads="1"/>
          </p:cNvSpPr>
          <p:nvPr/>
        </p:nvSpPr>
        <p:spPr bwMode="auto">
          <a:xfrm>
            <a:off x="6477000" y="762000"/>
            <a:ext cx="1219200" cy="2209800"/>
          </a:xfrm>
          <a:prstGeom prst="ellipse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481286" name="Line 6"/>
          <p:cNvSpPr>
            <a:spLocks noChangeShapeType="1"/>
          </p:cNvSpPr>
          <p:nvPr/>
        </p:nvSpPr>
        <p:spPr bwMode="auto">
          <a:xfrm>
            <a:off x="7086600" y="1905000"/>
            <a:ext cx="1676400" cy="0"/>
          </a:xfrm>
          <a:prstGeom prst="line">
            <a:avLst/>
          </a:prstGeom>
          <a:noFill/>
          <a:ln w="38100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287" name="Line 7"/>
          <p:cNvSpPr>
            <a:spLocks noChangeShapeType="1"/>
          </p:cNvSpPr>
          <p:nvPr/>
        </p:nvSpPr>
        <p:spPr bwMode="auto">
          <a:xfrm>
            <a:off x="5691188" y="1905000"/>
            <a:ext cx="762000" cy="0"/>
          </a:xfrm>
          <a:prstGeom prst="lin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288" name="Line 8"/>
          <p:cNvSpPr>
            <a:spLocks noChangeShapeType="1"/>
          </p:cNvSpPr>
          <p:nvPr/>
        </p:nvSpPr>
        <p:spPr bwMode="auto">
          <a:xfrm flipV="1">
            <a:off x="7086600" y="990600"/>
            <a:ext cx="381000" cy="9144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289" name="Arc 9"/>
          <p:cNvSpPr>
            <a:spLocks/>
          </p:cNvSpPr>
          <p:nvPr/>
        </p:nvSpPr>
        <p:spPr bwMode="auto">
          <a:xfrm rot="20854116" flipH="1">
            <a:off x="6735763" y="803275"/>
            <a:ext cx="392112" cy="571500"/>
          </a:xfrm>
          <a:custGeom>
            <a:avLst/>
            <a:gdLst>
              <a:gd name="T0" fmla="*/ 2147483646 w 14853"/>
              <a:gd name="T1" fmla="*/ 0 h 21070"/>
              <a:gd name="T2" fmla="*/ 2147483646 w 14853"/>
              <a:gd name="T3" fmla="*/ 2147483646 h 21070"/>
              <a:gd name="T4" fmla="*/ 0 w 14853"/>
              <a:gd name="T5" fmla="*/ 2147483646 h 21070"/>
              <a:gd name="T6" fmla="*/ 0 60000 65536"/>
              <a:gd name="T7" fmla="*/ 0 60000 65536"/>
              <a:gd name="T8" fmla="*/ 0 60000 65536"/>
              <a:gd name="T9" fmla="*/ 0 w 14853"/>
              <a:gd name="T10" fmla="*/ 0 h 21070"/>
              <a:gd name="T11" fmla="*/ 14853 w 14853"/>
              <a:gd name="T12" fmla="*/ 21070 h 2107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853" h="21070" fill="none" extrusionOk="0">
                <a:moveTo>
                  <a:pt x="4756" y="0"/>
                </a:moveTo>
                <a:cubicBezTo>
                  <a:pt x="8545" y="855"/>
                  <a:pt x="12033" y="2716"/>
                  <a:pt x="14852" y="5387"/>
                </a:cubicBezTo>
              </a:path>
              <a:path w="14853" h="21070" stroke="0" extrusionOk="0">
                <a:moveTo>
                  <a:pt x="4756" y="0"/>
                </a:moveTo>
                <a:cubicBezTo>
                  <a:pt x="8545" y="855"/>
                  <a:pt x="12033" y="2716"/>
                  <a:pt x="14852" y="5387"/>
                </a:cubicBezTo>
                <a:lnTo>
                  <a:pt x="0" y="21070"/>
                </a:lnTo>
                <a:lnTo>
                  <a:pt x="4756" y="0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290" name="Text Box 10"/>
          <p:cNvSpPr txBox="1">
            <a:spLocks noChangeArrowheads="1"/>
          </p:cNvSpPr>
          <p:nvPr/>
        </p:nvSpPr>
        <p:spPr bwMode="auto">
          <a:xfrm>
            <a:off x="6410325" y="47625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b="0">
                <a:solidFill>
                  <a:srgbClr val="FFFF00"/>
                </a:solidFill>
              </a:rPr>
              <a:t>d</a:t>
            </a:r>
            <a:r>
              <a:rPr kumimoji="0" lang="en-US" altLang="zh-CN" b="0" i="1">
                <a:solidFill>
                  <a:srgbClr val="FFFF00"/>
                </a:solidFill>
              </a:rPr>
              <a:t>l</a:t>
            </a:r>
            <a:endParaRPr kumimoji="0" lang="en-US" altLang="zh-CN" b="0" i="1">
              <a:solidFill>
                <a:schemeClr val="accent2"/>
              </a:solidFill>
            </a:endParaRPr>
          </a:p>
        </p:txBody>
      </p:sp>
      <p:sp>
        <p:nvSpPr>
          <p:cNvPr id="481291" name="Text Box 11"/>
          <p:cNvSpPr txBox="1">
            <a:spLocks noChangeArrowheads="1"/>
          </p:cNvSpPr>
          <p:nvPr/>
        </p:nvSpPr>
        <p:spPr bwMode="auto">
          <a:xfrm>
            <a:off x="6804025" y="1819275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b="0" i="1">
                <a:solidFill>
                  <a:srgbClr val="FFFF00"/>
                </a:solidFill>
              </a:rPr>
              <a:t>O</a:t>
            </a:r>
            <a:endParaRPr kumimoji="0" lang="en-US" altLang="zh-CN" b="0" i="1">
              <a:solidFill>
                <a:schemeClr val="accent2"/>
              </a:solidFill>
            </a:endParaRPr>
          </a:p>
        </p:txBody>
      </p:sp>
      <p:graphicFrame>
        <p:nvGraphicFramePr>
          <p:cNvPr id="481292" name="Object 12"/>
          <p:cNvGraphicFramePr>
            <a:graphicFrameLocks/>
          </p:cNvGraphicFramePr>
          <p:nvPr/>
        </p:nvGraphicFramePr>
        <p:xfrm>
          <a:off x="1076325" y="1692275"/>
          <a:ext cx="2708275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26" name="公式" r:id="rId3" imgW="2933717" imgH="523941" progId="Equation.3">
                  <p:embed/>
                </p:oleObj>
              </mc:Choice>
              <mc:Fallback>
                <p:oleObj name="公式" r:id="rId3" imgW="2933717" imgH="523941" progId="Equation.3">
                  <p:embed/>
                  <p:pic>
                    <p:nvPicPr>
                      <p:cNvPr id="0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6325" y="1692275"/>
                        <a:ext cx="2708275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293" name="Object 13"/>
          <p:cNvGraphicFramePr>
            <a:graphicFrameLocks/>
          </p:cNvGraphicFramePr>
          <p:nvPr/>
        </p:nvGraphicFramePr>
        <p:xfrm>
          <a:off x="1331913" y="2427288"/>
          <a:ext cx="3473450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27" name="公式" r:id="rId5" imgW="3781332" imgH="647571" progId="Equation.3">
                  <p:embed/>
                </p:oleObj>
              </mc:Choice>
              <mc:Fallback>
                <p:oleObj name="公式" r:id="rId5" imgW="3781332" imgH="647571" progId="Equation.3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2427288"/>
                        <a:ext cx="3473450" cy="65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294" name="Text Box 14"/>
          <p:cNvSpPr txBox="1">
            <a:spLocks noChangeArrowheads="1"/>
          </p:cNvSpPr>
          <p:nvPr/>
        </p:nvSpPr>
        <p:spPr bwMode="auto">
          <a:xfrm>
            <a:off x="7543800" y="8382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b="0" i="1">
                <a:solidFill>
                  <a:srgbClr val="FFFF00"/>
                </a:solidFill>
              </a:rPr>
              <a:t>m</a:t>
            </a:r>
            <a:endParaRPr kumimoji="0" lang="en-US" altLang="zh-CN" b="0" i="1">
              <a:solidFill>
                <a:schemeClr val="accent2"/>
              </a:solidFill>
            </a:endParaRPr>
          </a:p>
        </p:txBody>
      </p:sp>
      <p:graphicFrame>
        <p:nvGraphicFramePr>
          <p:cNvPr id="21519" name="Object 15"/>
          <p:cNvGraphicFramePr>
            <a:graphicFrameLocks noChangeAspect="1"/>
          </p:cNvGraphicFramePr>
          <p:nvPr/>
        </p:nvGraphicFramePr>
        <p:xfrm>
          <a:off x="2795588" y="3983038"/>
          <a:ext cx="263525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28" name="Equation" r:id="rId7" imgW="38062" imgH="142795" progId="Equation.3">
                  <p:embed/>
                </p:oleObj>
              </mc:Choice>
              <mc:Fallback>
                <p:oleObj name="Equation" r:id="rId7" imgW="38062" imgH="142795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5588" y="3983038"/>
                        <a:ext cx="263525" cy="50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296" name="Oval 16"/>
          <p:cNvSpPr>
            <a:spLocks noChangeArrowheads="1"/>
          </p:cNvSpPr>
          <p:nvPr/>
        </p:nvSpPr>
        <p:spPr bwMode="auto">
          <a:xfrm>
            <a:off x="6629400" y="3721100"/>
            <a:ext cx="1219200" cy="2209800"/>
          </a:xfrm>
          <a:prstGeom prst="ellipse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zh-CN"/>
          </a:p>
        </p:txBody>
      </p:sp>
      <p:sp>
        <p:nvSpPr>
          <p:cNvPr id="481297" name="Line 17"/>
          <p:cNvSpPr>
            <a:spLocks noChangeShapeType="1"/>
          </p:cNvSpPr>
          <p:nvPr/>
        </p:nvSpPr>
        <p:spPr bwMode="auto">
          <a:xfrm>
            <a:off x="5867400" y="4864100"/>
            <a:ext cx="762000" cy="0"/>
          </a:xfrm>
          <a:prstGeom prst="lin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298" name="Text Box 18"/>
          <p:cNvSpPr txBox="1">
            <a:spLocks noChangeArrowheads="1"/>
          </p:cNvSpPr>
          <p:nvPr/>
        </p:nvSpPr>
        <p:spPr bwMode="auto">
          <a:xfrm>
            <a:off x="7086600" y="3644900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b="0" i="1">
                <a:solidFill>
                  <a:schemeClr val="tx2"/>
                </a:solidFill>
              </a:rPr>
              <a:t>R</a:t>
            </a:r>
            <a:endParaRPr kumimoji="0" lang="en-US" altLang="zh-CN" b="0" i="1">
              <a:solidFill>
                <a:schemeClr val="accent2"/>
              </a:solidFill>
            </a:endParaRPr>
          </a:p>
        </p:txBody>
      </p:sp>
      <p:sp>
        <p:nvSpPr>
          <p:cNvPr id="481299" name="Text Box 19"/>
          <p:cNvSpPr txBox="1">
            <a:spLocks noChangeArrowheads="1"/>
          </p:cNvSpPr>
          <p:nvPr/>
        </p:nvSpPr>
        <p:spPr bwMode="auto">
          <a:xfrm>
            <a:off x="7092950" y="4772025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b="0" i="1">
                <a:solidFill>
                  <a:schemeClr val="tx2"/>
                </a:solidFill>
              </a:rPr>
              <a:t>O</a:t>
            </a:r>
          </a:p>
        </p:txBody>
      </p:sp>
      <p:sp>
        <p:nvSpPr>
          <p:cNvPr id="481300" name="Text Box 20"/>
          <p:cNvSpPr txBox="1">
            <a:spLocks noChangeArrowheads="1"/>
          </p:cNvSpPr>
          <p:nvPr/>
        </p:nvSpPr>
        <p:spPr bwMode="auto">
          <a:xfrm>
            <a:off x="7696200" y="37973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b="0" i="1">
                <a:solidFill>
                  <a:srgbClr val="FFFF00"/>
                </a:solidFill>
              </a:rPr>
              <a:t>m</a:t>
            </a:r>
            <a:endParaRPr kumimoji="0" lang="en-US" altLang="zh-CN" b="0" i="1">
              <a:solidFill>
                <a:schemeClr val="accent2"/>
              </a:solidFill>
            </a:endParaRPr>
          </a:p>
        </p:txBody>
      </p:sp>
      <p:sp>
        <p:nvSpPr>
          <p:cNvPr id="481301" name="AutoShape 21"/>
          <p:cNvSpPr>
            <a:spLocks noChangeArrowheads="1"/>
          </p:cNvSpPr>
          <p:nvPr/>
        </p:nvSpPr>
        <p:spPr bwMode="auto">
          <a:xfrm>
            <a:off x="6934200" y="4102100"/>
            <a:ext cx="685800" cy="1524000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2147483646 w 21600"/>
              <a:gd name="T7" fmla="*/ 2147483646 h 21600"/>
              <a:gd name="T8" fmla="*/ 2147483646 w 21600"/>
              <a:gd name="T9" fmla="*/ 2147483646 h 21600"/>
              <a:gd name="T10" fmla="*/ 2147483646 w 21600"/>
              <a:gd name="T11" fmla="*/ 2147483646 h 21600"/>
              <a:gd name="T12" fmla="*/ 2147483646 w 21600"/>
              <a:gd name="T13" fmla="*/ 2147483646 h 21600"/>
              <a:gd name="T14" fmla="*/ 2147483646 w 21600"/>
              <a:gd name="T15" fmla="*/ 2147483646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793" y="10800"/>
                </a:moveTo>
                <a:cubicBezTo>
                  <a:pt x="3793" y="14670"/>
                  <a:pt x="6930" y="17807"/>
                  <a:pt x="10800" y="17807"/>
                </a:cubicBezTo>
                <a:cubicBezTo>
                  <a:pt x="14670" y="17807"/>
                  <a:pt x="17807" y="14670"/>
                  <a:pt x="17807" y="10800"/>
                </a:cubicBezTo>
                <a:cubicBezTo>
                  <a:pt x="17807" y="6930"/>
                  <a:pt x="14670" y="3793"/>
                  <a:pt x="10800" y="3793"/>
                </a:cubicBezTo>
                <a:cubicBezTo>
                  <a:pt x="6930" y="3793"/>
                  <a:pt x="3793" y="6930"/>
                  <a:pt x="3793" y="10800"/>
                </a:cubicBezTo>
                <a:close/>
              </a:path>
            </a:pathLst>
          </a:cu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302" name="Line 22"/>
          <p:cNvSpPr>
            <a:spLocks noChangeShapeType="1"/>
          </p:cNvSpPr>
          <p:nvPr/>
        </p:nvSpPr>
        <p:spPr bwMode="auto">
          <a:xfrm flipV="1">
            <a:off x="7239000" y="3873500"/>
            <a:ext cx="304800" cy="990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303" name="Line 23"/>
          <p:cNvSpPr>
            <a:spLocks noChangeShapeType="1"/>
          </p:cNvSpPr>
          <p:nvPr/>
        </p:nvSpPr>
        <p:spPr bwMode="auto">
          <a:xfrm flipH="1" flipV="1">
            <a:off x="7164388" y="4437063"/>
            <a:ext cx="74612" cy="427037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304" name="Text Box 24"/>
          <p:cNvSpPr txBox="1">
            <a:spLocks noChangeArrowheads="1"/>
          </p:cNvSpPr>
          <p:nvPr/>
        </p:nvSpPr>
        <p:spPr bwMode="auto">
          <a:xfrm>
            <a:off x="6986588" y="4508500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b="0" i="1">
                <a:solidFill>
                  <a:schemeClr val="tx2"/>
                </a:solidFill>
              </a:rPr>
              <a:t>r</a:t>
            </a:r>
            <a:endParaRPr kumimoji="0" lang="en-US" altLang="zh-CN" b="0" i="1">
              <a:solidFill>
                <a:schemeClr val="accent2"/>
              </a:solidFill>
            </a:endParaRPr>
          </a:p>
        </p:txBody>
      </p:sp>
      <p:sp>
        <p:nvSpPr>
          <p:cNvPr id="481305" name="Text Box 25"/>
          <p:cNvSpPr txBox="1">
            <a:spLocks noChangeArrowheads="1"/>
          </p:cNvSpPr>
          <p:nvPr/>
        </p:nvSpPr>
        <p:spPr bwMode="auto">
          <a:xfrm>
            <a:off x="6629400" y="40259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b="0">
                <a:solidFill>
                  <a:schemeClr val="tx2"/>
                </a:solidFill>
              </a:rPr>
              <a:t>d</a:t>
            </a:r>
            <a:r>
              <a:rPr kumimoji="0" lang="en-US" altLang="zh-CN" b="0" i="1">
                <a:solidFill>
                  <a:schemeClr val="tx2"/>
                </a:solidFill>
              </a:rPr>
              <a:t>r</a:t>
            </a:r>
            <a:endParaRPr kumimoji="0" lang="en-US" altLang="zh-CN" b="0" i="1">
              <a:solidFill>
                <a:schemeClr val="accent2"/>
              </a:solidFill>
            </a:endParaRPr>
          </a:p>
        </p:txBody>
      </p:sp>
      <p:graphicFrame>
        <p:nvGraphicFramePr>
          <p:cNvPr id="481306" name="Object 26"/>
          <p:cNvGraphicFramePr>
            <a:graphicFrameLocks/>
          </p:cNvGraphicFramePr>
          <p:nvPr/>
        </p:nvGraphicFramePr>
        <p:xfrm>
          <a:off x="1979613" y="3759200"/>
          <a:ext cx="1450975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29" name="公式" r:id="rId9" imgW="1533534" imgH="238081" progId="Equation.3">
                  <p:embed/>
                </p:oleObj>
              </mc:Choice>
              <mc:Fallback>
                <p:oleObj name="公式" r:id="rId9" imgW="1533534" imgH="238081" progId="Equation.3">
                  <p:embed/>
                  <p:pic>
                    <p:nvPicPr>
                      <p:cNvPr id="0" name="Object 26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3759200"/>
                        <a:ext cx="1450975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07" name="Line 27"/>
          <p:cNvSpPr>
            <a:spLocks noChangeShapeType="1"/>
          </p:cNvSpPr>
          <p:nvPr/>
        </p:nvSpPr>
        <p:spPr bwMode="auto">
          <a:xfrm>
            <a:off x="7239000" y="4864100"/>
            <a:ext cx="1524000" cy="0"/>
          </a:xfrm>
          <a:prstGeom prst="line">
            <a:avLst/>
          </a:prstGeom>
          <a:noFill/>
          <a:ln w="28575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81308" name="Object 28"/>
          <p:cNvGraphicFramePr>
            <a:graphicFrameLocks/>
          </p:cNvGraphicFramePr>
          <p:nvPr/>
        </p:nvGraphicFramePr>
        <p:xfrm>
          <a:off x="889000" y="4440238"/>
          <a:ext cx="1211263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30" name="公式" r:id="rId11" imgW="1266833" imgH="238081" progId="Equation.3">
                  <p:embed/>
                </p:oleObj>
              </mc:Choice>
              <mc:Fallback>
                <p:oleObj name="公式" r:id="rId11" imgW="1266833" imgH="238081" progId="Equation.3">
                  <p:embed/>
                  <p:pic>
                    <p:nvPicPr>
                      <p:cNvPr id="0" name="Object 28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9000" y="4440238"/>
                        <a:ext cx="1211263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09" name="Object 29"/>
          <p:cNvGraphicFramePr>
            <a:graphicFrameLocks noChangeAspect="1"/>
          </p:cNvGraphicFramePr>
          <p:nvPr/>
        </p:nvGraphicFramePr>
        <p:xfrm>
          <a:off x="1116013" y="5103813"/>
          <a:ext cx="4559300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31" name="公式" r:id="rId13" imgW="2047771" imgH="314203" progId="Equation.3">
                  <p:embed/>
                </p:oleObj>
              </mc:Choice>
              <mc:Fallback>
                <p:oleObj name="公式" r:id="rId13" imgW="2047771" imgH="314203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5103813"/>
                        <a:ext cx="4559300" cy="846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10" name="Object 30"/>
          <p:cNvGraphicFramePr>
            <a:graphicFrameLocks/>
          </p:cNvGraphicFramePr>
          <p:nvPr/>
        </p:nvGraphicFramePr>
        <p:xfrm>
          <a:off x="2227263" y="4186238"/>
          <a:ext cx="2913062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32" name="公式" r:id="rId15" imgW="3162357" imgH="752575" progId="Equation.3">
                  <p:embed/>
                </p:oleObj>
              </mc:Choice>
              <mc:Fallback>
                <p:oleObj name="公式" r:id="rId15" imgW="3162357" imgH="752575" progId="Equation.3">
                  <p:embed/>
                  <p:pic>
                    <p:nvPicPr>
                      <p:cNvPr id="0" name="Object 30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7263" y="4186238"/>
                        <a:ext cx="2913062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11" name="Text Box 31"/>
          <p:cNvSpPr txBox="1">
            <a:spLocks noChangeArrowheads="1"/>
          </p:cNvSpPr>
          <p:nvPr/>
        </p:nvSpPr>
        <p:spPr bwMode="auto">
          <a:xfrm>
            <a:off x="6910388" y="1143000"/>
            <a:ext cx="685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b="0" i="1">
                <a:solidFill>
                  <a:srgbClr val="FFFF00"/>
                </a:solidFill>
              </a:rPr>
              <a:t>R</a:t>
            </a:r>
            <a:endParaRPr kumimoji="0" lang="en-US" altLang="zh-CN" b="0" i="1">
              <a:solidFill>
                <a:schemeClr val="accent2"/>
              </a:solidFill>
            </a:endParaRPr>
          </a:p>
        </p:txBody>
      </p:sp>
      <p:sp>
        <p:nvSpPr>
          <p:cNvPr id="481312" name="AutoShape 32"/>
          <p:cNvSpPr>
            <a:spLocks noChangeArrowheads="1"/>
          </p:cNvSpPr>
          <p:nvPr/>
        </p:nvSpPr>
        <p:spPr bwMode="auto">
          <a:xfrm>
            <a:off x="1763713" y="3743325"/>
            <a:ext cx="2057400" cy="381000"/>
          </a:xfrm>
          <a:prstGeom prst="wedgeRoundRectCallout">
            <a:avLst>
              <a:gd name="adj1" fmla="val -36727"/>
              <a:gd name="adj2" fmla="val 138750"/>
              <a:gd name="adj3" fmla="val 16667"/>
            </a:avLst>
          </a:prstGeom>
          <a:noFill/>
          <a:ln w="9525">
            <a:solidFill>
              <a:srgbClr val="66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zh-CN" b="0"/>
          </a:p>
        </p:txBody>
      </p:sp>
      <p:sp>
        <p:nvSpPr>
          <p:cNvPr id="481313" name="Arc 33"/>
          <p:cNvSpPr>
            <a:spLocks/>
          </p:cNvSpPr>
          <p:nvPr/>
        </p:nvSpPr>
        <p:spPr bwMode="auto">
          <a:xfrm rot="5334705" flipH="1">
            <a:off x="7755732" y="1791494"/>
            <a:ext cx="471487" cy="219075"/>
          </a:xfrm>
          <a:custGeom>
            <a:avLst/>
            <a:gdLst>
              <a:gd name="T0" fmla="*/ 2147483646 w 43200"/>
              <a:gd name="T1" fmla="*/ 0 h 38804"/>
              <a:gd name="T2" fmla="*/ 2147483646 w 43200"/>
              <a:gd name="T3" fmla="*/ 2147483646 h 38804"/>
              <a:gd name="T4" fmla="*/ 2147483646 w 43200"/>
              <a:gd name="T5" fmla="*/ 2147483646 h 38804"/>
              <a:gd name="T6" fmla="*/ 0 60000 65536"/>
              <a:gd name="T7" fmla="*/ 0 60000 65536"/>
              <a:gd name="T8" fmla="*/ 0 60000 65536"/>
              <a:gd name="T9" fmla="*/ 0 w 43200"/>
              <a:gd name="T10" fmla="*/ 0 h 38804"/>
              <a:gd name="T11" fmla="*/ 43200 w 43200"/>
              <a:gd name="T12" fmla="*/ 38804 h 3880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38804" fill="none" extrusionOk="0">
                <a:moveTo>
                  <a:pt x="34660" y="0"/>
                </a:moveTo>
                <a:cubicBezTo>
                  <a:pt x="40040" y="4084"/>
                  <a:pt x="43200" y="10449"/>
                  <a:pt x="43200" y="17204"/>
                </a:cubicBezTo>
                <a:cubicBezTo>
                  <a:pt x="43200" y="29133"/>
                  <a:pt x="33529" y="38804"/>
                  <a:pt x="21600" y="38804"/>
                </a:cubicBezTo>
                <a:cubicBezTo>
                  <a:pt x="9670" y="38804"/>
                  <a:pt x="0" y="29133"/>
                  <a:pt x="0" y="17204"/>
                </a:cubicBezTo>
                <a:cubicBezTo>
                  <a:pt x="-1" y="10478"/>
                  <a:pt x="3133" y="4135"/>
                  <a:pt x="8474" y="48"/>
                </a:cubicBezTo>
              </a:path>
              <a:path w="43200" h="38804" stroke="0" extrusionOk="0">
                <a:moveTo>
                  <a:pt x="34660" y="0"/>
                </a:moveTo>
                <a:cubicBezTo>
                  <a:pt x="40040" y="4084"/>
                  <a:pt x="43200" y="10449"/>
                  <a:pt x="43200" y="17204"/>
                </a:cubicBezTo>
                <a:cubicBezTo>
                  <a:pt x="43200" y="29133"/>
                  <a:pt x="33529" y="38804"/>
                  <a:pt x="21600" y="38804"/>
                </a:cubicBezTo>
                <a:cubicBezTo>
                  <a:pt x="9670" y="38804"/>
                  <a:pt x="0" y="29133"/>
                  <a:pt x="0" y="17204"/>
                </a:cubicBezTo>
                <a:cubicBezTo>
                  <a:pt x="-1" y="10478"/>
                  <a:pt x="3133" y="4135"/>
                  <a:pt x="8474" y="48"/>
                </a:cubicBezTo>
                <a:lnTo>
                  <a:pt x="21600" y="17204"/>
                </a:lnTo>
                <a:lnTo>
                  <a:pt x="34660" y="0"/>
                </a:lnTo>
                <a:close/>
              </a:path>
            </a:pathLst>
          </a:custGeom>
          <a:noFill/>
          <a:ln w="28575">
            <a:solidFill>
              <a:srgbClr val="FFCC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314" name="Arc 34"/>
          <p:cNvSpPr>
            <a:spLocks/>
          </p:cNvSpPr>
          <p:nvPr/>
        </p:nvSpPr>
        <p:spPr bwMode="auto">
          <a:xfrm rot="5334705" flipH="1">
            <a:off x="7971632" y="4753769"/>
            <a:ext cx="471487" cy="219075"/>
          </a:xfrm>
          <a:custGeom>
            <a:avLst/>
            <a:gdLst>
              <a:gd name="T0" fmla="*/ 2147483646 w 43200"/>
              <a:gd name="T1" fmla="*/ 0 h 38804"/>
              <a:gd name="T2" fmla="*/ 2147483646 w 43200"/>
              <a:gd name="T3" fmla="*/ 2147483646 h 38804"/>
              <a:gd name="T4" fmla="*/ 2147483646 w 43200"/>
              <a:gd name="T5" fmla="*/ 2147483646 h 38804"/>
              <a:gd name="T6" fmla="*/ 0 60000 65536"/>
              <a:gd name="T7" fmla="*/ 0 60000 65536"/>
              <a:gd name="T8" fmla="*/ 0 60000 65536"/>
              <a:gd name="T9" fmla="*/ 0 w 43200"/>
              <a:gd name="T10" fmla="*/ 0 h 38804"/>
              <a:gd name="T11" fmla="*/ 43200 w 43200"/>
              <a:gd name="T12" fmla="*/ 38804 h 3880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38804" fill="none" extrusionOk="0">
                <a:moveTo>
                  <a:pt x="34660" y="0"/>
                </a:moveTo>
                <a:cubicBezTo>
                  <a:pt x="40040" y="4084"/>
                  <a:pt x="43200" y="10449"/>
                  <a:pt x="43200" y="17204"/>
                </a:cubicBezTo>
                <a:cubicBezTo>
                  <a:pt x="43200" y="29133"/>
                  <a:pt x="33529" y="38804"/>
                  <a:pt x="21600" y="38804"/>
                </a:cubicBezTo>
                <a:cubicBezTo>
                  <a:pt x="9670" y="38804"/>
                  <a:pt x="0" y="29133"/>
                  <a:pt x="0" y="17204"/>
                </a:cubicBezTo>
                <a:cubicBezTo>
                  <a:pt x="-1" y="10478"/>
                  <a:pt x="3133" y="4135"/>
                  <a:pt x="8474" y="48"/>
                </a:cubicBezTo>
              </a:path>
              <a:path w="43200" h="38804" stroke="0" extrusionOk="0">
                <a:moveTo>
                  <a:pt x="34660" y="0"/>
                </a:moveTo>
                <a:cubicBezTo>
                  <a:pt x="40040" y="4084"/>
                  <a:pt x="43200" y="10449"/>
                  <a:pt x="43200" y="17204"/>
                </a:cubicBezTo>
                <a:cubicBezTo>
                  <a:pt x="43200" y="29133"/>
                  <a:pt x="33529" y="38804"/>
                  <a:pt x="21600" y="38804"/>
                </a:cubicBezTo>
                <a:cubicBezTo>
                  <a:pt x="9670" y="38804"/>
                  <a:pt x="0" y="29133"/>
                  <a:pt x="0" y="17204"/>
                </a:cubicBezTo>
                <a:cubicBezTo>
                  <a:pt x="-1" y="10478"/>
                  <a:pt x="3133" y="4135"/>
                  <a:pt x="8474" y="48"/>
                </a:cubicBezTo>
                <a:lnTo>
                  <a:pt x="21600" y="17204"/>
                </a:lnTo>
                <a:lnTo>
                  <a:pt x="34660" y="0"/>
                </a:lnTo>
                <a:close/>
              </a:path>
            </a:pathLst>
          </a:custGeom>
          <a:noFill/>
          <a:ln w="28575">
            <a:solidFill>
              <a:srgbClr val="FFCC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1315" name="Line 35"/>
          <p:cNvSpPr>
            <a:spLocks noChangeShapeType="1"/>
          </p:cNvSpPr>
          <p:nvPr/>
        </p:nvSpPr>
        <p:spPr bwMode="auto">
          <a:xfrm>
            <a:off x="1476375" y="2276475"/>
            <a:ext cx="1079500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316" name="Rectangle 36"/>
          <p:cNvSpPr>
            <a:spLocks noChangeArrowheads="1"/>
          </p:cNvSpPr>
          <p:nvPr/>
        </p:nvSpPr>
        <p:spPr bwMode="auto">
          <a:xfrm>
            <a:off x="827088" y="6088063"/>
            <a:ext cx="17129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rgbClr val="FFFFFF"/>
                </a:solidFill>
                <a:ea typeface="仿宋_GB2312" pitchFamily="49" charset="-122"/>
              </a:rPr>
              <a:t>比较：</a:t>
            </a:r>
            <a:r>
              <a:rPr kumimoji="0" lang="en-US" altLang="zh-CN">
                <a:solidFill>
                  <a:srgbClr val="FFFFFF"/>
                </a:solidFill>
                <a:ea typeface="仿宋_GB2312" pitchFamily="49" charset="-122"/>
              </a:rPr>
              <a:t>……</a:t>
            </a:r>
          </a:p>
        </p:txBody>
      </p:sp>
      <p:sp>
        <p:nvSpPr>
          <p:cNvPr id="481317" name="Line 37"/>
          <p:cNvSpPr>
            <a:spLocks noChangeShapeType="1"/>
          </p:cNvSpPr>
          <p:nvPr/>
        </p:nvSpPr>
        <p:spPr bwMode="auto">
          <a:xfrm>
            <a:off x="1660525" y="5876925"/>
            <a:ext cx="1079500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81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8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81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8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8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81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81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8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81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81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81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8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81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81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481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81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81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481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81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81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48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8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481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48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48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8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48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48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48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48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48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48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48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48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282" grpId="0" autoUpdateAnimBg="0"/>
      <p:bldP spid="481283" grpId="0" autoUpdateAnimBg="0"/>
      <p:bldP spid="481284" grpId="0" autoUpdateAnimBg="0"/>
      <p:bldP spid="481285" grpId="0" animBg="1"/>
      <p:bldP spid="481286" grpId="0" animBg="1"/>
      <p:bldP spid="481287" grpId="0" animBg="1"/>
      <p:bldP spid="481288" grpId="0" animBg="1"/>
      <p:bldP spid="481289" grpId="0" animBg="1"/>
      <p:bldP spid="481290" grpId="0" autoUpdateAnimBg="0"/>
      <p:bldP spid="481291" grpId="0" autoUpdateAnimBg="0"/>
      <p:bldP spid="481294" grpId="0" autoUpdateAnimBg="0"/>
      <p:bldP spid="481296" grpId="0" animBg="1" autoUpdateAnimBg="0"/>
      <p:bldP spid="481297" grpId="0" animBg="1"/>
      <p:bldP spid="481298" grpId="0" autoUpdateAnimBg="0"/>
      <p:bldP spid="481299" grpId="0" autoUpdateAnimBg="0"/>
      <p:bldP spid="481300" grpId="0" autoUpdateAnimBg="0"/>
      <p:bldP spid="481301" grpId="0" animBg="1"/>
      <p:bldP spid="481302" grpId="0" animBg="1"/>
      <p:bldP spid="481303" grpId="0" animBg="1"/>
      <p:bldP spid="481304" grpId="0" autoUpdateAnimBg="0"/>
      <p:bldP spid="481305" grpId="0" autoUpdateAnimBg="0"/>
      <p:bldP spid="481307" grpId="0" animBg="1"/>
      <p:bldP spid="481311" grpId="0" autoUpdateAnimBg="0"/>
      <p:bldP spid="481312" grpId="0" animBg="1" autoUpdateAnimBg="0"/>
      <p:bldP spid="481313" grpId="0" animBg="1"/>
      <p:bldP spid="481314" grpId="0" animBg="1"/>
      <p:bldP spid="481315" grpId="0" animBg="1"/>
      <p:bldP spid="481316" grpId="0" autoUpdateAnimBg="0"/>
      <p:bldP spid="4813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Freeform 2"/>
          <p:cNvSpPr>
            <a:spLocks/>
          </p:cNvSpPr>
          <p:nvPr/>
        </p:nvSpPr>
        <p:spPr bwMode="auto">
          <a:xfrm>
            <a:off x="6142038" y="733425"/>
            <a:ext cx="2592387" cy="2139950"/>
          </a:xfrm>
          <a:custGeom>
            <a:avLst/>
            <a:gdLst>
              <a:gd name="T0" fmla="*/ 2147483646 w 1761"/>
              <a:gd name="T1" fmla="*/ 2147483646 h 1074"/>
              <a:gd name="T2" fmla="*/ 2147483646 w 1761"/>
              <a:gd name="T3" fmla="*/ 2147483646 h 1074"/>
              <a:gd name="T4" fmla="*/ 2147483646 w 1761"/>
              <a:gd name="T5" fmla="*/ 2147483646 h 1074"/>
              <a:gd name="T6" fmla="*/ 2147483646 w 1761"/>
              <a:gd name="T7" fmla="*/ 2147483646 h 1074"/>
              <a:gd name="T8" fmla="*/ 2147483646 w 1761"/>
              <a:gd name="T9" fmla="*/ 2147483646 h 1074"/>
              <a:gd name="T10" fmla="*/ 2147483646 w 1761"/>
              <a:gd name="T11" fmla="*/ 2147483646 h 1074"/>
              <a:gd name="T12" fmla="*/ 2147483646 w 1761"/>
              <a:gd name="T13" fmla="*/ 2147483646 h 1074"/>
              <a:gd name="T14" fmla="*/ 2147483646 w 1761"/>
              <a:gd name="T15" fmla="*/ 2147483646 h 1074"/>
              <a:gd name="T16" fmla="*/ 2147483646 w 1761"/>
              <a:gd name="T17" fmla="*/ 2147483646 h 1074"/>
              <a:gd name="T18" fmla="*/ 2147483646 w 1761"/>
              <a:gd name="T19" fmla="*/ 2147483646 h 107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761"/>
              <a:gd name="T31" fmla="*/ 0 h 1074"/>
              <a:gd name="T32" fmla="*/ 1761 w 1761"/>
              <a:gd name="T33" fmla="*/ 1074 h 107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761" h="1074">
                <a:moveTo>
                  <a:pt x="1013" y="8"/>
                </a:moveTo>
                <a:cubicBezTo>
                  <a:pt x="794" y="0"/>
                  <a:pt x="499" y="31"/>
                  <a:pt x="333" y="99"/>
                </a:cubicBezTo>
                <a:cubicBezTo>
                  <a:pt x="167" y="167"/>
                  <a:pt x="30" y="295"/>
                  <a:pt x="15" y="416"/>
                </a:cubicBezTo>
                <a:cubicBezTo>
                  <a:pt x="0" y="537"/>
                  <a:pt x="128" y="727"/>
                  <a:pt x="242" y="825"/>
                </a:cubicBezTo>
                <a:cubicBezTo>
                  <a:pt x="356" y="923"/>
                  <a:pt x="560" y="983"/>
                  <a:pt x="696" y="1006"/>
                </a:cubicBezTo>
                <a:cubicBezTo>
                  <a:pt x="832" y="1029"/>
                  <a:pt x="937" y="954"/>
                  <a:pt x="1058" y="961"/>
                </a:cubicBezTo>
                <a:cubicBezTo>
                  <a:pt x="1179" y="968"/>
                  <a:pt x="1315" y="1074"/>
                  <a:pt x="1421" y="1051"/>
                </a:cubicBezTo>
                <a:cubicBezTo>
                  <a:pt x="1527" y="1028"/>
                  <a:pt x="1655" y="976"/>
                  <a:pt x="1693" y="825"/>
                </a:cubicBezTo>
                <a:cubicBezTo>
                  <a:pt x="1731" y="674"/>
                  <a:pt x="1761" y="280"/>
                  <a:pt x="1648" y="144"/>
                </a:cubicBezTo>
                <a:cubicBezTo>
                  <a:pt x="1535" y="8"/>
                  <a:pt x="1232" y="16"/>
                  <a:pt x="1013" y="8"/>
                </a:cubicBezTo>
                <a:close/>
              </a:path>
            </a:pathLst>
          </a:custGeom>
          <a:solidFill>
            <a:srgbClr val="339966"/>
          </a:solidFill>
          <a:ln w="9525">
            <a:round/>
            <a:headEnd/>
            <a:tailEnd/>
          </a:ln>
          <a:scene3d>
            <a:camera prst="legacyPerspectiveFront">
              <a:rot lat="17699992" lon="0" rev="0"/>
            </a:camera>
            <a:lightRig rig="legacyFlat2" dir="t"/>
          </a:scene3d>
          <a:sp3d extrusionH="2016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482307" name="Text Box 3"/>
          <p:cNvSpPr txBox="1">
            <a:spLocks noChangeArrowheads="1"/>
          </p:cNvSpPr>
          <p:nvPr/>
        </p:nvSpPr>
        <p:spPr bwMode="auto">
          <a:xfrm>
            <a:off x="169863" y="400050"/>
            <a:ext cx="5124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FF00"/>
              </a:buClr>
              <a:buFont typeface="Wingdings" panose="05000000000000000000" pitchFamily="2" charset="2"/>
              <a:buChar char="Ø"/>
            </a:pPr>
            <a:r>
              <a:rPr kumimoji="0" lang="en-US" altLang="zh-CN">
                <a:solidFill>
                  <a:srgbClr val="FFFF00"/>
                </a:solidFill>
              </a:rPr>
              <a:t> </a:t>
            </a:r>
            <a:r>
              <a:rPr kumimoji="0" lang="zh-CN" altLang="en-US">
                <a:solidFill>
                  <a:srgbClr val="FFFF00"/>
                </a:solidFill>
                <a:ea typeface="楷体_GB2312" pitchFamily="49" charset="-122"/>
              </a:rPr>
              <a:t>平行轴定理及</a:t>
            </a:r>
            <a:r>
              <a:rPr kumimoji="0" lang="zh-CN" altLang="en-US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rPr>
              <a:t>垂直轴定理</a:t>
            </a:r>
          </a:p>
        </p:txBody>
      </p:sp>
      <p:sp>
        <p:nvSpPr>
          <p:cNvPr id="482308" name="Line 4"/>
          <p:cNvSpPr>
            <a:spLocks noChangeShapeType="1"/>
          </p:cNvSpPr>
          <p:nvPr/>
        </p:nvSpPr>
        <p:spPr bwMode="auto">
          <a:xfrm>
            <a:off x="6919913" y="530225"/>
            <a:ext cx="0" cy="1046163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2309" name="Line 5"/>
          <p:cNvSpPr>
            <a:spLocks noChangeShapeType="1"/>
          </p:cNvSpPr>
          <p:nvPr/>
        </p:nvSpPr>
        <p:spPr bwMode="auto">
          <a:xfrm>
            <a:off x="6919913" y="2435225"/>
            <a:ext cx="0" cy="30480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2310" name="Text Box 6"/>
          <p:cNvSpPr txBox="1">
            <a:spLocks noChangeArrowheads="1"/>
          </p:cNvSpPr>
          <p:nvPr/>
        </p:nvSpPr>
        <p:spPr bwMode="auto">
          <a:xfrm>
            <a:off x="7758113" y="5016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b="0" i="1">
                <a:solidFill>
                  <a:srgbClr val="FFFF00"/>
                </a:solidFill>
              </a:rPr>
              <a:t>z</a:t>
            </a:r>
            <a:endParaRPr kumimoji="0" lang="en-US" altLang="zh-CN" b="0" i="1">
              <a:solidFill>
                <a:schemeClr val="accent2"/>
              </a:solidFill>
            </a:endParaRPr>
          </a:p>
        </p:txBody>
      </p:sp>
      <p:sp>
        <p:nvSpPr>
          <p:cNvPr id="482311" name="Text Box 7"/>
          <p:cNvSpPr txBox="1">
            <a:spLocks noChangeArrowheads="1"/>
          </p:cNvSpPr>
          <p:nvPr/>
        </p:nvSpPr>
        <p:spPr bwMode="auto">
          <a:xfrm>
            <a:off x="7148513" y="1309688"/>
            <a:ext cx="404812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b="0" i="1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482312" name="Line 8"/>
          <p:cNvSpPr>
            <a:spLocks noChangeShapeType="1"/>
          </p:cNvSpPr>
          <p:nvPr/>
        </p:nvSpPr>
        <p:spPr bwMode="auto">
          <a:xfrm>
            <a:off x="7654925" y="661988"/>
            <a:ext cx="0" cy="12192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2313" name="Line 9"/>
          <p:cNvSpPr>
            <a:spLocks noChangeShapeType="1"/>
          </p:cNvSpPr>
          <p:nvPr/>
        </p:nvSpPr>
        <p:spPr bwMode="auto">
          <a:xfrm>
            <a:off x="7654925" y="2422525"/>
            <a:ext cx="0" cy="3810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2314" name="Text Box 10"/>
          <p:cNvSpPr txBox="1">
            <a:spLocks noChangeArrowheads="1"/>
          </p:cNvSpPr>
          <p:nvPr/>
        </p:nvSpPr>
        <p:spPr bwMode="auto">
          <a:xfrm>
            <a:off x="7653338" y="1692275"/>
            <a:ext cx="404812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b="0" i="1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482315" name="Text Box 11"/>
          <p:cNvSpPr txBox="1">
            <a:spLocks noChangeArrowheads="1"/>
          </p:cNvSpPr>
          <p:nvPr/>
        </p:nvSpPr>
        <p:spPr bwMode="auto">
          <a:xfrm>
            <a:off x="8061325" y="1347788"/>
            <a:ext cx="457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b="0" i="1">
                <a:solidFill>
                  <a:srgbClr val="FFFF00"/>
                </a:solidFill>
              </a:rPr>
              <a:t>M</a:t>
            </a:r>
            <a:endParaRPr kumimoji="0" lang="en-US" altLang="zh-CN" b="0" i="1">
              <a:solidFill>
                <a:schemeClr val="accent2"/>
              </a:solidFill>
            </a:endParaRPr>
          </a:p>
        </p:txBody>
      </p:sp>
      <p:sp>
        <p:nvSpPr>
          <p:cNvPr id="482316" name="Text Box 12"/>
          <p:cNvSpPr txBox="1">
            <a:spLocks noChangeArrowheads="1"/>
          </p:cNvSpPr>
          <p:nvPr/>
        </p:nvSpPr>
        <p:spPr bwMode="auto">
          <a:xfrm>
            <a:off x="6996113" y="530225"/>
            <a:ext cx="533400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b="0" i="1">
                <a:solidFill>
                  <a:srgbClr val="FFFF00"/>
                </a:solidFill>
              </a:rPr>
              <a:t>z'</a:t>
            </a:r>
            <a:endParaRPr kumimoji="0" lang="en-US" altLang="zh-CN" b="0" i="1">
              <a:solidFill>
                <a:schemeClr val="accent2"/>
              </a:solidFill>
            </a:endParaRPr>
          </a:p>
        </p:txBody>
      </p:sp>
      <p:sp>
        <p:nvSpPr>
          <p:cNvPr id="482317" name="Oval 13"/>
          <p:cNvSpPr>
            <a:spLocks noChangeArrowheads="1"/>
          </p:cNvSpPr>
          <p:nvPr/>
        </p:nvSpPr>
        <p:spPr bwMode="auto">
          <a:xfrm>
            <a:off x="7581900" y="1814513"/>
            <a:ext cx="144463" cy="144462"/>
          </a:xfrm>
          <a:prstGeom prst="ellipse">
            <a:avLst/>
          </a:prstGeom>
          <a:solidFill>
            <a:srgbClr val="FF0000"/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482318" name="Line 14"/>
          <p:cNvSpPr>
            <a:spLocks noChangeShapeType="1"/>
          </p:cNvSpPr>
          <p:nvPr/>
        </p:nvSpPr>
        <p:spPr bwMode="auto">
          <a:xfrm>
            <a:off x="6908800" y="1568450"/>
            <a:ext cx="735013" cy="317500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82319" name="Object 15"/>
          <p:cNvGraphicFramePr>
            <a:graphicFrameLocks/>
          </p:cNvGraphicFramePr>
          <p:nvPr/>
        </p:nvGraphicFramePr>
        <p:xfrm>
          <a:off x="685800" y="1371600"/>
          <a:ext cx="185102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79" name="公式" r:id="rId3" imgW="1981096" imgH="390594" progId="Equation.3">
                  <p:embed/>
                </p:oleObj>
              </mc:Choice>
              <mc:Fallback>
                <p:oleObj name="公式" r:id="rId3" imgW="1981096" imgH="390594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371600"/>
                        <a:ext cx="1851025" cy="422275"/>
                      </a:xfrm>
                      <a:prstGeom prst="rect">
                        <a:avLst/>
                      </a:prstGeom>
                      <a:solidFill>
                        <a:srgbClr val="333333"/>
                      </a:solidFill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2321" name="Text Box 17"/>
          <p:cNvSpPr txBox="1">
            <a:spLocks noChangeArrowheads="1"/>
          </p:cNvSpPr>
          <p:nvPr/>
        </p:nvSpPr>
        <p:spPr bwMode="auto">
          <a:xfrm>
            <a:off x="96838" y="3595688"/>
            <a:ext cx="1690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rgbClr val="FFFF00"/>
                </a:solidFill>
                <a:ea typeface="仿宋_GB2312" pitchFamily="49" charset="-122"/>
              </a:rPr>
              <a:t>例如</a:t>
            </a:r>
            <a:r>
              <a:rPr kumimoji="0" lang="en-US" altLang="zh-CN">
                <a:solidFill>
                  <a:srgbClr val="FFFF00"/>
                </a:solidFill>
              </a:rPr>
              <a:t>: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685800" y="5091113"/>
            <a:ext cx="3052763" cy="1506537"/>
            <a:chOff x="3624" y="168"/>
            <a:chExt cx="1923" cy="949"/>
          </a:xfrm>
        </p:grpSpPr>
        <p:sp>
          <p:nvSpPr>
            <p:cNvPr id="482323" name="AutoShape 19"/>
            <p:cNvSpPr>
              <a:spLocks noChangeArrowheads="1"/>
            </p:cNvSpPr>
            <p:nvPr/>
          </p:nvSpPr>
          <p:spPr bwMode="auto">
            <a:xfrm>
              <a:off x="3776" y="786"/>
              <a:ext cx="1590" cy="111"/>
            </a:xfrm>
            <a:prstGeom prst="flowChartProcess">
              <a:avLst/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kumimoji="0" lang="zh-CN" altLang="en-US" sz="1800" b="0">
                <a:latin typeface="Arial" charset="0"/>
              </a:endParaRPr>
            </a:p>
          </p:txBody>
        </p:sp>
        <p:graphicFrame>
          <p:nvGraphicFramePr>
            <p:cNvPr id="22561" name="Object 20"/>
            <p:cNvGraphicFramePr>
              <a:graphicFrameLocks/>
            </p:cNvGraphicFramePr>
            <p:nvPr/>
          </p:nvGraphicFramePr>
          <p:xfrm>
            <a:off x="4613" y="222"/>
            <a:ext cx="127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80" name="公式" r:id="rId5" imgW="123903" imgH="142795" progId="Equation.3">
                    <p:embed/>
                  </p:oleObj>
                </mc:Choice>
                <mc:Fallback>
                  <p:oleObj name="公式" r:id="rId5" imgW="123903" imgH="142795" progId="Equation.3">
                    <p:embed/>
                    <p:pic>
                      <p:nvPicPr>
                        <p:cNvPr id="0" name="Object 20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13" y="222"/>
                          <a:ext cx="127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CC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62" name="Line 21"/>
            <p:cNvSpPr>
              <a:spLocks noChangeShapeType="1"/>
            </p:cNvSpPr>
            <p:nvPr/>
          </p:nvSpPr>
          <p:spPr bwMode="auto">
            <a:xfrm flipH="1">
              <a:off x="4554" y="378"/>
              <a:ext cx="0" cy="739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3" name="Line 22"/>
            <p:cNvSpPr>
              <a:spLocks noChangeShapeType="1"/>
            </p:cNvSpPr>
            <p:nvPr/>
          </p:nvSpPr>
          <p:spPr bwMode="auto">
            <a:xfrm flipH="1">
              <a:off x="3776" y="378"/>
              <a:ext cx="0" cy="739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4" name="Text Box 23"/>
            <p:cNvSpPr txBox="1">
              <a:spLocks noChangeArrowheads="1"/>
            </p:cNvSpPr>
            <p:nvPr/>
          </p:nvSpPr>
          <p:spPr bwMode="auto">
            <a:xfrm>
              <a:off x="3993" y="489"/>
              <a:ext cx="256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b="0" i="1">
                  <a:solidFill>
                    <a:srgbClr val="FFFF00"/>
                  </a:solidFill>
                </a:rPr>
                <a:t>M</a:t>
              </a:r>
              <a:endParaRPr kumimoji="0" lang="en-US" altLang="zh-CN" b="0" i="1">
                <a:solidFill>
                  <a:schemeClr val="accent2"/>
                </a:solidFill>
              </a:endParaRPr>
            </a:p>
          </p:txBody>
        </p:sp>
        <p:sp>
          <p:nvSpPr>
            <p:cNvPr id="22565" name="Text Box 24"/>
            <p:cNvSpPr txBox="1">
              <a:spLocks noChangeArrowheads="1"/>
            </p:cNvSpPr>
            <p:nvPr/>
          </p:nvSpPr>
          <p:spPr bwMode="auto">
            <a:xfrm>
              <a:off x="4843" y="472"/>
              <a:ext cx="169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en-US" altLang="zh-CN" b="0" i="1">
                  <a:solidFill>
                    <a:srgbClr val="FFFF00"/>
                  </a:solidFill>
                </a:rPr>
                <a:t>L</a:t>
              </a:r>
              <a:endParaRPr kumimoji="0" lang="en-US" altLang="zh-CN" b="0" i="1">
                <a:solidFill>
                  <a:schemeClr val="accent2"/>
                </a:solidFill>
              </a:endParaRPr>
            </a:p>
          </p:txBody>
        </p:sp>
        <p:graphicFrame>
          <p:nvGraphicFramePr>
            <p:cNvPr id="22566" name="Object 25"/>
            <p:cNvGraphicFramePr>
              <a:graphicFrameLocks/>
            </p:cNvGraphicFramePr>
            <p:nvPr/>
          </p:nvGraphicFramePr>
          <p:xfrm>
            <a:off x="3804" y="168"/>
            <a:ext cx="177" cy="1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81" name="公式" r:id="rId7" imgW="200026" imgH="238081" progId="Equation.3">
                    <p:embed/>
                  </p:oleObj>
                </mc:Choice>
                <mc:Fallback>
                  <p:oleObj name="公式" r:id="rId7" imgW="200026" imgH="238081" progId="Equation.3">
                    <p:embed/>
                    <p:pic>
                      <p:nvPicPr>
                        <p:cNvPr id="0" name="Object 25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4" y="168"/>
                          <a:ext cx="177" cy="1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CC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67" name="Arc 26"/>
            <p:cNvSpPr>
              <a:spLocks/>
            </p:cNvSpPr>
            <p:nvPr/>
          </p:nvSpPr>
          <p:spPr bwMode="auto">
            <a:xfrm flipH="1">
              <a:off x="3624" y="482"/>
              <a:ext cx="297" cy="92"/>
            </a:xfrm>
            <a:custGeom>
              <a:avLst/>
              <a:gdLst>
                <a:gd name="T0" fmla="*/ 0 w 43200"/>
                <a:gd name="T1" fmla="*/ 0 h 38804"/>
                <a:gd name="T2" fmla="*/ 0 w 43200"/>
                <a:gd name="T3" fmla="*/ 0 h 38804"/>
                <a:gd name="T4" fmla="*/ 0 w 43200"/>
                <a:gd name="T5" fmla="*/ 0 h 38804"/>
                <a:gd name="T6" fmla="*/ 0 60000 65536"/>
                <a:gd name="T7" fmla="*/ 0 60000 65536"/>
                <a:gd name="T8" fmla="*/ 0 60000 65536"/>
                <a:gd name="T9" fmla="*/ 0 w 43200"/>
                <a:gd name="T10" fmla="*/ 0 h 38804"/>
                <a:gd name="T11" fmla="*/ 43200 w 43200"/>
                <a:gd name="T12" fmla="*/ 38804 h 3880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8804" fill="none" extrusionOk="0">
                  <a:moveTo>
                    <a:pt x="34660" y="0"/>
                  </a:moveTo>
                  <a:cubicBezTo>
                    <a:pt x="40040" y="4084"/>
                    <a:pt x="43200" y="10449"/>
                    <a:pt x="43200" y="17204"/>
                  </a:cubicBezTo>
                  <a:cubicBezTo>
                    <a:pt x="43200" y="29133"/>
                    <a:pt x="33529" y="38804"/>
                    <a:pt x="21600" y="38804"/>
                  </a:cubicBezTo>
                  <a:cubicBezTo>
                    <a:pt x="9670" y="38804"/>
                    <a:pt x="0" y="29133"/>
                    <a:pt x="0" y="17204"/>
                  </a:cubicBezTo>
                  <a:cubicBezTo>
                    <a:pt x="-1" y="10478"/>
                    <a:pt x="3133" y="4135"/>
                    <a:pt x="8474" y="48"/>
                  </a:cubicBezTo>
                </a:path>
                <a:path w="43200" h="38804" stroke="0" extrusionOk="0">
                  <a:moveTo>
                    <a:pt x="34660" y="0"/>
                  </a:moveTo>
                  <a:cubicBezTo>
                    <a:pt x="40040" y="4084"/>
                    <a:pt x="43200" y="10449"/>
                    <a:pt x="43200" y="17204"/>
                  </a:cubicBezTo>
                  <a:cubicBezTo>
                    <a:pt x="43200" y="29133"/>
                    <a:pt x="33529" y="38804"/>
                    <a:pt x="21600" y="38804"/>
                  </a:cubicBezTo>
                  <a:cubicBezTo>
                    <a:pt x="9670" y="38804"/>
                    <a:pt x="0" y="29133"/>
                    <a:pt x="0" y="17204"/>
                  </a:cubicBezTo>
                  <a:cubicBezTo>
                    <a:pt x="-1" y="10478"/>
                    <a:pt x="3133" y="4135"/>
                    <a:pt x="8474" y="48"/>
                  </a:cubicBezTo>
                  <a:lnTo>
                    <a:pt x="21600" y="17204"/>
                  </a:lnTo>
                  <a:lnTo>
                    <a:pt x="34660" y="0"/>
                  </a:lnTo>
                  <a:close/>
                </a:path>
              </a:pathLst>
            </a:custGeom>
            <a:noFill/>
            <a:ln w="28575">
              <a:solidFill>
                <a:srgbClr val="FFC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68" name="Arc 27"/>
            <p:cNvSpPr>
              <a:spLocks/>
            </p:cNvSpPr>
            <p:nvPr/>
          </p:nvSpPr>
          <p:spPr bwMode="auto">
            <a:xfrm flipH="1">
              <a:off x="4406" y="482"/>
              <a:ext cx="297" cy="92"/>
            </a:xfrm>
            <a:custGeom>
              <a:avLst/>
              <a:gdLst>
                <a:gd name="T0" fmla="*/ 0 w 43200"/>
                <a:gd name="T1" fmla="*/ 0 h 38804"/>
                <a:gd name="T2" fmla="*/ 0 w 43200"/>
                <a:gd name="T3" fmla="*/ 0 h 38804"/>
                <a:gd name="T4" fmla="*/ 0 w 43200"/>
                <a:gd name="T5" fmla="*/ 0 h 38804"/>
                <a:gd name="T6" fmla="*/ 0 60000 65536"/>
                <a:gd name="T7" fmla="*/ 0 60000 65536"/>
                <a:gd name="T8" fmla="*/ 0 60000 65536"/>
                <a:gd name="T9" fmla="*/ 0 w 43200"/>
                <a:gd name="T10" fmla="*/ 0 h 38804"/>
                <a:gd name="T11" fmla="*/ 43200 w 43200"/>
                <a:gd name="T12" fmla="*/ 38804 h 3880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38804" fill="none" extrusionOk="0">
                  <a:moveTo>
                    <a:pt x="34660" y="0"/>
                  </a:moveTo>
                  <a:cubicBezTo>
                    <a:pt x="40040" y="4084"/>
                    <a:pt x="43200" y="10449"/>
                    <a:pt x="43200" y="17204"/>
                  </a:cubicBezTo>
                  <a:cubicBezTo>
                    <a:pt x="43200" y="29133"/>
                    <a:pt x="33529" y="38804"/>
                    <a:pt x="21600" y="38804"/>
                  </a:cubicBezTo>
                  <a:cubicBezTo>
                    <a:pt x="9670" y="38804"/>
                    <a:pt x="0" y="29133"/>
                    <a:pt x="0" y="17204"/>
                  </a:cubicBezTo>
                  <a:cubicBezTo>
                    <a:pt x="-1" y="10478"/>
                    <a:pt x="3133" y="4135"/>
                    <a:pt x="8474" y="48"/>
                  </a:cubicBezTo>
                </a:path>
                <a:path w="43200" h="38804" stroke="0" extrusionOk="0">
                  <a:moveTo>
                    <a:pt x="34660" y="0"/>
                  </a:moveTo>
                  <a:cubicBezTo>
                    <a:pt x="40040" y="4084"/>
                    <a:pt x="43200" y="10449"/>
                    <a:pt x="43200" y="17204"/>
                  </a:cubicBezTo>
                  <a:cubicBezTo>
                    <a:pt x="43200" y="29133"/>
                    <a:pt x="33529" y="38804"/>
                    <a:pt x="21600" y="38804"/>
                  </a:cubicBezTo>
                  <a:cubicBezTo>
                    <a:pt x="9670" y="38804"/>
                    <a:pt x="0" y="29133"/>
                    <a:pt x="0" y="17204"/>
                  </a:cubicBezTo>
                  <a:cubicBezTo>
                    <a:pt x="-1" y="10478"/>
                    <a:pt x="3133" y="4135"/>
                    <a:pt x="8474" y="48"/>
                  </a:cubicBezTo>
                  <a:lnTo>
                    <a:pt x="21600" y="17204"/>
                  </a:lnTo>
                  <a:lnTo>
                    <a:pt x="34660" y="0"/>
                  </a:lnTo>
                  <a:close/>
                </a:path>
              </a:pathLst>
            </a:custGeom>
            <a:noFill/>
            <a:ln w="28575">
              <a:solidFill>
                <a:srgbClr val="FFC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69" name="Line 28"/>
            <p:cNvSpPr>
              <a:spLocks noChangeShapeType="1"/>
            </p:cNvSpPr>
            <p:nvPr/>
          </p:nvSpPr>
          <p:spPr bwMode="auto">
            <a:xfrm>
              <a:off x="5366" y="845"/>
              <a:ext cx="181" cy="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82334" name="Text Box 30"/>
          <p:cNvSpPr txBox="1">
            <a:spLocks noChangeArrowheads="1"/>
          </p:cNvSpPr>
          <p:nvPr/>
        </p:nvSpPr>
        <p:spPr bwMode="auto">
          <a:xfrm>
            <a:off x="2497138" y="1384300"/>
            <a:ext cx="375761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800">
                <a:solidFill>
                  <a:srgbClr val="FFFF00"/>
                </a:solidFill>
                <a:latin typeface="Arial" panose="020B0604020202020204" pitchFamily="34" charset="0"/>
              </a:rPr>
              <a:t>—— </a:t>
            </a:r>
            <a:r>
              <a:rPr kumimoji="0" lang="zh-CN" altLang="en-US" sz="2000" i="1">
                <a:solidFill>
                  <a:srgbClr val="66FFFF"/>
                </a:solidFill>
                <a:ea typeface="楷体_GB2312" pitchFamily="49" charset="-122"/>
              </a:rPr>
              <a:t>平行轴定理  </a:t>
            </a:r>
          </a:p>
          <a:p>
            <a:pPr eaLnBrk="1" hangingPunct="1"/>
            <a:r>
              <a:rPr kumimoji="0" lang="zh-CN" altLang="en-US" sz="2000" i="1">
                <a:solidFill>
                  <a:srgbClr val="66FFFF"/>
                </a:solidFill>
                <a:ea typeface="楷体_GB2312" pitchFamily="49" charset="-122"/>
              </a:rPr>
              <a:t>             </a:t>
            </a:r>
            <a:r>
              <a:rPr kumimoji="0" lang="en-US" altLang="zh-CN" sz="2000" i="1">
                <a:solidFill>
                  <a:srgbClr val="66FFFF"/>
                </a:solidFill>
                <a:ea typeface="楷体_GB2312" pitchFamily="49" charset="-122"/>
              </a:rPr>
              <a:t>(Parallel-Axis Theorem)</a:t>
            </a:r>
          </a:p>
        </p:txBody>
      </p:sp>
      <p:grpSp>
        <p:nvGrpSpPr>
          <p:cNvPr id="5" name="Group 69"/>
          <p:cNvGrpSpPr>
            <a:grpSpLocks/>
          </p:cNvGrpSpPr>
          <p:nvPr/>
        </p:nvGrpSpPr>
        <p:grpSpPr bwMode="auto">
          <a:xfrm>
            <a:off x="4598988" y="1331913"/>
            <a:ext cx="431800" cy="292100"/>
            <a:chOff x="5012" y="3612"/>
            <a:chExt cx="272" cy="184"/>
          </a:xfrm>
        </p:grpSpPr>
        <p:grpSp>
          <p:nvGrpSpPr>
            <p:cNvPr id="22554" name="Group 70"/>
            <p:cNvGrpSpPr>
              <a:grpSpLocks/>
            </p:cNvGrpSpPr>
            <p:nvPr/>
          </p:nvGrpSpPr>
          <p:grpSpPr bwMode="auto">
            <a:xfrm>
              <a:off x="5030" y="3621"/>
              <a:ext cx="248" cy="175"/>
              <a:chOff x="4958" y="1120"/>
              <a:chExt cx="248" cy="175"/>
            </a:xfrm>
          </p:grpSpPr>
          <p:sp>
            <p:nvSpPr>
              <p:cNvPr id="22556" name="AutoShape 71">
                <a:hlinkClick r:id="rId9" action="ppaction://hlinkfile"/>
              </p:cNvPr>
              <p:cNvSpPr>
                <a:spLocks noChangeArrowheads="1"/>
              </p:cNvSpPr>
              <p:nvPr/>
            </p:nvSpPr>
            <p:spPr bwMode="auto">
              <a:xfrm>
                <a:off x="4958" y="1120"/>
                <a:ext cx="248" cy="175"/>
              </a:xfrm>
              <a:prstGeom prst="roundRect">
                <a:avLst>
                  <a:gd name="adj" fmla="val 19116"/>
                </a:avLst>
              </a:prstGeom>
              <a:solidFill>
                <a:srgbClr val="33CCCC">
                  <a:alpha val="39999"/>
                </a:srgbClr>
              </a:solidFill>
              <a:ln w="9525">
                <a:solidFill>
                  <a:srgbClr val="006666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kumimoji="0"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22557" name="AutoShape 72"/>
              <p:cNvSpPr>
                <a:spLocks noChangeArrowheads="1"/>
              </p:cNvSpPr>
              <p:nvPr/>
            </p:nvSpPr>
            <p:spPr bwMode="auto">
              <a:xfrm>
                <a:off x="4991" y="1154"/>
                <a:ext cx="179" cy="104"/>
              </a:xfrm>
              <a:prstGeom prst="roundRect">
                <a:avLst>
                  <a:gd name="adj" fmla="val 22079"/>
                </a:avLst>
              </a:prstGeom>
              <a:solidFill>
                <a:srgbClr val="33CCCC">
                  <a:alpha val="50195"/>
                </a:srgbClr>
              </a:solidFill>
              <a:ln w="3175">
                <a:solidFill>
                  <a:srgbClr val="006666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kumimoji="0"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22558" name="AutoShape 73"/>
              <p:cNvSpPr>
                <a:spLocks noChangeArrowheads="1"/>
              </p:cNvSpPr>
              <p:nvPr/>
            </p:nvSpPr>
            <p:spPr bwMode="auto">
              <a:xfrm rot="5400000">
                <a:off x="5054" y="1174"/>
                <a:ext cx="66" cy="66"/>
              </a:xfrm>
              <a:prstGeom prst="triangle">
                <a:avLst>
                  <a:gd name="adj" fmla="val 50000"/>
                </a:avLst>
              </a:prstGeom>
              <a:solidFill>
                <a:srgbClr val="006666"/>
              </a:solidFill>
              <a:ln w="9525">
                <a:solidFill>
                  <a:srgbClr val="006666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kumimoji="0"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22559" name="Line 74"/>
              <p:cNvSpPr>
                <a:spLocks noChangeShapeType="1"/>
              </p:cNvSpPr>
              <p:nvPr/>
            </p:nvSpPr>
            <p:spPr bwMode="auto">
              <a:xfrm>
                <a:off x="4985" y="1177"/>
                <a:ext cx="0" cy="0"/>
              </a:xfrm>
              <a:prstGeom prst="line">
                <a:avLst/>
              </a:prstGeom>
              <a:noFill/>
              <a:ln w="9525">
                <a:solidFill>
                  <a:srgbClr val="33CC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2555" name="Rectangle 75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5012" y="3612"/>
              <a:ext cx="272" cy="181"/>
            </a:xfrm>
            <a:prstGeom prst="rect">
              <a:avLst/>
            </a:prstGeom>
            <a:solidFill>
              <a:srgbClr val="00CC99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kumimoji="0" lang="zh-CN" altLang="en-US" sz="1800" b="0">
                <a:latin typeface="Arial" panose="020B0604020202020204" pitchFamily="34" charset="0"/>
              </a:endParaRPr>
            </a:p>
          </p:txBody>
        </p:sp>
      </p:grp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1285875" y="3716338"/>
          <a:ext cx="6207125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82" name="Equation" r:id="rId10" imgW="2857500" imgH="469900" progId="Equation.DSMT4">
                  <p:embed/>
                </p:oleObj>
              </mc:Choice>
              <mc:Fallback>
                <p:oleObj name="Equation" r:id="rId10" imgW="2857500" imgH="46990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875" y="3716338"/>
                        <a:ext cx="6207125" cy="1020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4337050" y="4795838"/>
          <a:ext cx="3979863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83" name="Equation" r:id="rId12" imgW="2222500" imgH="393700" progId="Equation.DSMT4">
                  <p:embed/>
                </p:oleObj>
              </mc:Choice>
              <mc:Fallback>
                <p:oleObj name="Equation" r:id="rId12" imgW="2222500" imgH="39370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7050" y="4795838"/>
                        <a:ext cx="3979863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/>
          <p:cNvGraphicFramePr>
            <a:graphicFrameLocks noChangeAspect="1"/>
          </p:cNvGraphicFramePr>
          <p:nvPr/>
        </p:nvGraphicFramePr>
        <p:xfrm>
          <a:off x="4371975" y="5722938"/>
          <a:ext cx="286385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84" name="Equation" r:id="rId14" imgW="1586811" imgH="393529" progId="Equation.DSMT4">
                  <p:embed/>
                </p:oleObj>
              </mc:Choice>
              <mc:Fallback>
                <p:oleObj name="Equation" r:id="rId14" imgW="1586811" imgH="393529" progId="Equation.DSMT4">
                  <p:embed/>
                  <p:pic>
                    <p:nvPicPr>
                      <p:cNvPr id="0" name="对象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1975" y="5722938"/>
                        <a:ext cx="2863850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AutoShape 43"/>
          <p:cNvSpPr>
            <a:spLocks noChangeArrowheads="1"/>
          </p:cNvSpPr>
          <p:nvPr/>
        </p:nvSpPr>
        <p:spPr bwMode="auto">
          <a:xfrm>
            <a:off x="68263" y="2301875"/>
            <a:ext cx="2322512" cy="685800"/>
          </a:xfrm>
          <a:prstGeom prst="wedgeRectCallout">
            <a:avLst>
              <a:gd name="adj1" fmla="val -13611"/>
              <a:gd name="adj2" fmla="val -122866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>
                <a:ea typeface="楷体_GB2312" pitchFamily="49" charset="-122"/>
              </a:rPr>
              <a:t>刚体绕任意轴</a:t>
            </a:r>
          </a:p>
        </p:txBody>
      </p:sp>
      <p:sp>
        <p:nvSpPr>
          <p:cNvPr id="52" name="AutoShape 44"/>
          <p:cNvSpPr>
            <a:spLocks noChangeArrowheads="1"/>
          </p:cNvSpPr>
          <p:nvPr/>
        </p:nvSpPr>
        <p:spPr bwMode="auto">
          <a:xfrm>
            <a:off x="2457450" y="2274888"/>
            <a:ext cx="3024188" cy="685800"/>
          </a:xfrm>
          <a:prstGeom prst="wedgeRectCallout">
            <a:avLst>
              <a:gd name="adj1" fmla="val -79329"/>
              <a:gd name="adj2" fmla="val -121606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i="1">
                <a:ea typeface="楷体_GB2312" pitchFamily="49" charset="-122"/>
              </a:rPr>
              <a:t>刚体绕通过质心的轴</a:t>
            </a:r>
            <a:endParaRPr lang="zh-CN" altLang="en-US" sz="2200" b="0">
              <a:ea typeface="楷体_GB2312" pitchFamily="49" charset="-122"/>
            </a:endParaRPr>
          </a:p>
        </p:txBody>
      </p:sp>
      <p:sp>
        <p:nvSpPr>
          <p:cNvPr id="41" name="Text Box 30"/>
          <p:cNvSpPr txBox="1">
            <a:spLocks noChangeArrowheads="1"/>
          </p:cNvSpPr>
          <p:nvPr/>
        </p:nvSpPr>
        <p:spPr bwMode="auto">
          <a:xfrm>
            <a:off x="3463925" y="61309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b="0" i="1">
                <a:solidFill>
                  <a:srgbClr val="FFFF00"/>
                </a:solidFill>
              </a:rPr>
              <a:t>x</a:t>
            </a:r>
            <a:endParaRPr kumimoji="0" lang="en-US" altLang="zh-CN" b="0" i="1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2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2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2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82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2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82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82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82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82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82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82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82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82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82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82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482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306" grpId="0" animBg="1"/>
      <p:bldP spid="482307" grpId="0" autoUpdateAnimBg="0"/>
      <p:bldP spid="482308" grpId="0" animBg="1"/>
      <p:bldP spid="482309" grpId="0" animBg="1"/>
      <p:bldP spid="482310" grpId="0" autoUpdateAnimBg="0"/>
      <p:bldP spid="482311" grpId="0" autoUpdateAnimBg="0"/>
      <p:bldP spid="482312" grpId="0" animBg="1"/>
      <p:bldP spid="482313" grpId="0" animBg="1"/>
      <p:bldP spid="482314" grpId="0" autoUpdateAnimBg="0"/>
      <p:bldP spid="482315" grpId="0" autoUpdateAnimBg="0"/>
      <p:bldP spid="482316" grpId="0" autoUpdateAnimBg="0"/>
      <p:bldP spid="482317" grpId="0" animBg="1"/>
      <p:bldP spid="482318" grpId="0" animBg="1"/>
      <p:bldP spid="482321" grpId="0" autoUpdateAnimBg="0"/>
      <p:bldP spid="482334" grpId="0"/>
      <p:bldP spid="51" grpId="0" animBg="1" autoUpdateAnimBg="0"/>
      <p:bldP spid="52" grpId="0" animBg="1" autoUpdateAnimBg="0"/>
      <p:bldP spid="4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Line 2"/>
          <p:cNvSpPr>
            <a:spLocks noChangeShapeType="1"/>
          </p:cNvSpPr>
          <p:nvPr/>
        </p:nvSpPr>
        <p:spPr bwMode="auto">
          <a:xfrm flipH="1" flipV="1">
            <a:off x="5067300" y="2320925"/>
            <a:ext cx="787400" cy="15875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3331" name="Freeform 3"/>
          <p:cNvSpPr>
            <a:spLocks/>
          </p:cNvSpPr>
          <p:nvPr/>
        </p:nvSpPr>
        <p:spPr bwMode="auto">
          <a:xfrm>
            <a:off x="4356100" y="-534988"/>
            <a:ext cx="4176713" cy="4594226"/>
          </a:xfrm>
          <a:custGeom>
            <a:avLst/>
            <a:gdLst>
              <a:gd name="T0" fmla="*/ 2147483646 w 1761"/>
              <a:gd name="T1" fmla="*/ 2147483646 h 1074"/>
              <a:gd name="T2" fmla="*/ 2147483646 w 1761"/>
              <a:gd name="T3" fmla="*/ 2147483646 h 1074"/>
              <a:gd name="T4" fmla="*/ 2147483646 w 1761"/>
              <a:gd name="T5" fmla="*/ 2147483646 h 1074"/>
              <a:gd name="T6" fmla="*/ 2147483646 w 1761"/>
              <a:gd name="T7" fmla="*/ 2147483646 h 1074"/>
              <a:gd name="T8" fmla="*/ 2147483646 w 1761"/>
              <a:gd name="T9" fmla="*/ 2147483646 h 1074"/>
              <a:gd name="T10" fmla="*/ 2147483646 w 1761"/>
              <a:gd name="T11" fmla="*/ 2147483646 h 1074"/>
              <a:gd name="T12" fmla="*/ 2147483646 w 1761"/>
              <a:gd name="T13" fmla="*/ 2147483646 h 1074"/>
              <a:gd name="T14" fmla="*/ 2147483646 w 1761"/>
              <a:gd name="T15" fmla="*/ 2147483646 h 1074"/>
              <a:gd name="T16" fmla="*/ 2147483646 w 1761"/>
              <a:gd name="T17" fmla="*/ 2147483646 h 1074"/>
              <a:gd name="T18" fmla="*/ 2147483646 w 1761"/>
              <a:gd name="T19" fmla="*/ 2147483646 h 107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761"/>
              <a:gd name="T31" fmla="*/ 0 h 1074"/>
              <a:gd name="T32" fmla="*/ 1761 w 1761"/>
              <a:gd name="T33" fmla="*/ 1074 h 107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761" h="1074">
                <a:moveTo>
                  <a:pt x="1013" y="8"/>
                </a:moveTo>
                <a:cubicBezTo>
                  <a:pt x="794" y="0"/>
                  <a:pt x="499" y="31"/>
                  <a:pt x="333" y="99"/>
                </a:cubicBezTo>
                <a:cubicBezTo>
                  <a:pt x="167" y="167"/>
                  <a:pt x="30" y="295"/>
                  <a:pt x="15" y="416"/>
                </a:cubicBezTo>
                <a:cubicBezTo>
                  <a:pt x="0" y="537"/>
                  <a:pt x="128" y="727"/>
                  <a:pt x="242" y="825"/>
                </a:cubicBezTo>
                <a:cubicBezTo>
                  <a:pt x="356" y="923"/>
                  <a:pt x="560" y="983"/>
                  <a:pt x="696" y="1006"/>
                </a:cubicBezTo>
                <a:cubicBezTo>
                  <a:pt x="832" y="1029"/>
                  <a:pt x="937" y="954"/>
                  <a:pt x="1058" y="961"/>
                </a:cubicBezTo>
                <a:cubicBezTo>
                  <a:pt x="1179" y="968"/>
                  <a:pt x="1315" y="1074"/>
                  <a:pt x="1421" y="1051"/>
                </a:cubicBezTo>
                <a:cubicBezTo>
                  <a:pt x="1527" y="1028"/>
                  <a:pt x="1655" y="976"/>
                  <a:pt x="1693" y="825"/>
                </a:cubicBezTo>
                <a:cubicBezTo>
                  <a:pt x="1731" y="674"/>
                  <a:pt x="1761" y="280"/>
                  <a:pt x="1648" y="144"/>
                </a:cubicBezTo>
                <a:cubicBezTo>
                  <a:pt x="1535" y="8"/>
                  <a:pt x="1232" y="16"/>
                  <a:pt x="1013" y="8"/>
                </a:cubicBezTo>
                <a:close/>
              </a:path>
            </a:pathLst>
          </a:custGeom>
          <a:solidFill>
            <a:srgbClr val="339966">
              <a:alpha val="21960"/>
            </a:srgbClr>
          </a:solidFill>
          <a:ln w="9525">
            <a:round/>
            <a:headEnd/>
            <a:tailEnd/>
          </a:ln>
          <a:scene3d>
            <a:camera prst="legacyPerspectiveFront">
              <a:rot lat="18000000" lon="0" rev="0"/>
            </a:camera>
            <a:lightRig rig="legacyFlat2" dir="t"/>
          </a:scene3d>
          <a:sp3d extrusionH="430200" prstMaterial="legacyMatte">
            <a:bevelT w="13500" h="13500" prst="angle"/>
            <a:bevelB w="13500" h="13500" prst="angle"/>
            <a:extrusionClr>
              <a:srgbClr val="339966"/>
            </a:extrusionClr>
            <a:contourClr>
              <a:srgbClr val="339966"/>
            </a:contour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483332" name="Oval 4"/>
          <p:cNvSpPr>
            <a:spLocks noChangeArrowheads="1"/>
          </p:cNvSpPr>
          <p:nvPr/>
        </p:nvSpPr>
        <p:spPr bwMode="auto">
          <a:xfrm>
            <a:off x="6734175" y="2249488"/>
            <a:ext cx="142875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483333" name="Line 5"/>
          <p:cNvSpPr>
            <a:spLocks noChangeShapeType="1"/>
          </p:cNvSpPr>
          <p:nvPr/>
        </p:nvSpPr>
        <p:spPr bwMode="auto">
          <a:xfrm>
            <a:off x="6804025" y="592138"/>
            <a:ext cx="0" cy="1693862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3334" name="Line 6"/>
          <p:cNvSpPr>
            <a:spLocks noChangeShapeType="1"/>
          </p:cNvSpPr>
          <p:nvPr/>
        </p:nvSpPr>
        <p:spPr bwMode="auto">
          <a:xfrm>
            <a:off x="6804025" y="3760788"/>
            <a:ext cx="0" cy="528637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3335" name="Text Box 7"/>
          <p:cNvSpPr txBox="1">
            <a:spLocks noChangeArrowheads="1"/>
          </p:cNvSpPr>
          <p:nvPr/>
        </p:nvSpPr>
        <p:spPr bwMode="auto">
          <a:xfrm>
            <a:off x="6877050" y="2105025"/>
            <a:ext cx="503238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kumimoji="0" lang="en-US" altLang="zh-CN" i="1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483336" name="Text Box 8"/>
          <p:cNvSpPr txBox="1">
            <a:spLocks noChangeArrowheads="1"/>
          </p:cNvSpPr>
          <p:nvPr/>
        </p:nvSpPr>
        <p:spPr bwMode="auto">
          <a:xfrm>
            <a:off x="6804025" y="42386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kumimoji="0" lang="en-US" altLang="zh-CN" b="0" i="1">
                <a:solidFill>
                  <a:srgbClr val="FFFF00"/>
                </a:solidFill>
              </a:rPr>
              <a:t>z</a:t>
            </a:r>
            <a:endParaRPr kumimoji="0" lang="en-US" altLang="zh-CN" b="0" i="1">
              <a:solidFill>
                <a:schemeClr val="accent2"/>
              </a:solidFill>
            </a:endParaRPr>
          </a:p>
        </p:txBody>
      </p:sp>
      <p:sp>
        <p:nvSpPr>
          <p:cNvPr id="483337" name="Text Box 9"/>
          <p:cNvSpPr txBox="1">
            <a:spLocks noChangeArrowheads="1"/>
          </p:cNvSpPr>
          <p:nvPr/>
        </p:nvSpPr>
        <p:spPr bwMode="auto">
          <a:xfrm>
            <a:off x="7708900" y="2446338"/>
            <a:ext cx="457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kumimoji="0" lang="en-US" altLang="zh-CN" b="0" i="1">
                <a:solidFill>
                  <a:srgbClr val="FFFF00"/>
                </a:solidFill>
              </a:rPr>
              <a:t>M</a:t>
            </a:r>
            <a:endParaRPr kumimoji="0" lang="en-US" altLang="zh-CN" b="0" i="1">
              <a:solidFill>
                <a:schemeClr val="accent2"/>
              </a:solidFill>
            </a:endParaRPr>
          </a:p>
        </p:txBody>
      </p:sp>
      <p:graphicFrame>
        <p:nvGraphicFramePr>
          <p:cNvPr id="483338" name="Object 10"/>
          <p:cNvGraphicFramePr>
            <a:graphicFrameLocks/>
          </p:cNvGraphicFramePr>
          <p:nvPr/>
        </p:nvGraphicFramePr>
        <p:xfrm>
          <a:off x="6372225" y="808038"/>
          <a:ext cx="342900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01" name="公式" r:id="rId3" imgW="266702" imgH="342816" progId="Equation.3">
                  <p:embed/>
                </p:oleObj>
              </mc:Choice>
              <mc:Fallback>
                <p:oleObj name="公式" r:id="rId3" imgW="266702" imgH="342816" progId="Equation.3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808038"/>
                        <a:ext cx="342900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3339" name="Line 11"/>
          <p:cNvSpPr>
            <a:spLocks noChangeShapeType="1"/>
          </p:cNvSpPr>
          <p:nvPr/>
        </p:nvSpPr>
        <p:spPr bwMode="auto">
          <a:xfrm>
            <a:off x="5364163" y="881063"/>
            <a:ext cx="0" cy="145415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3340" name="Line 12"/>
          <p:cNvSpPr>
            <a:spLocks noChangeShapeType="1"/>
          </p:cNvSpPr>
          <p:nvPr/>
        </p:nvSpPr>
        <p:spPr bwMode="auto">
          <a:xfrm>
            <a:off x="5364163" y="3689350"/>
            <a:ext cx="0" cy="423863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3341" name="Text Box 13"/>
          <p:cNvSpPr txBox="1">
            <a:spLocks noChangeArrowheads="1"/>
          </p:cNvSpPr>
          <p:nvPr/>
        </p:nvSpPr>
        <p:spPr bwMode="auto">
          <a:xfrm>
            <a:off x="5407025" y="665163"/>
            <a:ext cx="533400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kumimoji="0" lang="en-US" altLang="zh-CN" b="0" i="1">
                <a:solidFill>
                  <a:srgbClr val="FFFF00"/>
                </a:solidFill>
              </a:rPr>
              <a:t>z'</a:t>
            </a:r>
            <a:endParaRPr kumimoji="0" lang="en-US" altLang="zh-CN" b="0" i="1">
              <a:solidFill>
                <a:schemeClr val="accent2"/>
              </a:solidFill>
            </a:endParaRPr>
          </a:p>
        </p:txBody>
      </p:sp>
      <p:graphicFrame>
        <p:nvGraphicFramePr>
          <p:cNvPr id="483342" name="Object 14"/>
          <p:cNvGraphicFramePr>
            <a:graphicFrameLocks/>
          </p:cNvGraphicFramePr>
          <p:nvPr/>
        </p:nvGraphicFramePr>
        <p:xfrm>
          <a:off x="4860925" y="1023938"/>
          <a:ext cx="406400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02" name="公式" r:id="rId5" imgW="333377" imgH="342816" progId="Equation.3">
                  <p:embed/>
                </p:oleObj>
              </mc:Choice>
              <mc:Fallback>
                <p:oleObj name="公式" r:id="rId5" imgW="333377" imgH="342816" progId="Equation.3">
                  <p:embed/>
                  <p:pic>
                    <p:nvPicPr>
                      <p:cNvPr id="0" name="Object 14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925" y="1023938"/>
                        <a:ext cx="406400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3343" name="Text Box 15"/>
          <p:cNvSpPr txBox="1">
            <a:spLocks noChangeArrowheads="1"/>
          </p:cNvSpPr>
          <p:nvPr/>
        </p:nvSpPr>
        <p:spPr bwMode="auto">
          <a:xfrm>
            <a:off x="5795963" y="2176463"/>
            <a:ext cx="7048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i="1">
                <a:solidFill>
                  <a:schemeClr val="bg1"/>
                </a:solidFill>
              </a:rPr>
              <a:t>r</a:t>
            </a:r>
            <a:r>
              <a:rPr lang="en-US" altLang="zh-CN" sz="3200" i="1" baseline="-25000">
                <a:solidFill>
                  <a:schemeClr val="bg1"/>
                </a:solidFill>
              </a:rPr>
              <a:t>o</a:t>
            </a:r>
            <a:endParaRPr lang="en-US" altLang="zh-CN" sz="3200" i="1" baseline="30000">
              <a:solidFill>
                <a:schemeClr val="bg1"/>
              </a:solidFill>
            </a:endParaRPr>
          </a:p>
        </p:txBody>
      </p:sp>
      <p:sp>
        <p:nvSpPr>
          <p:cNvPr id="483344" name="Line 16"/>
          <p:cNvSpPr>
            <a:spLocks noChangeShapeType="1"/>
          </p:cNvSpPr>
          <p:nvPr/>
        </p:nvSpPr>
        <p:spPr bwMode="auto">
          <a:xfrm rot="415295" flipH="1" flipV="1">
            <a:off x="6183313" y="1687513"/>
            <a:ext cx="654050" cy="604837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3345" name="Text Box 17"/>
          <p:cNvSpPr txBox="1">
            <a:spLocks noChangeArrowheads="1"/>
          </p:cNvSpPr>
          <p:nvPr/>
        </p:nvSpPr>
        <p:spPr bwMode="auto">
          <a:xfrm>
            <a:off x="6394450" y="1457325"/>
            <a:ext cx="4000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i="1">
                <a:solidFill>
                  <a:schemeClr val="bg1"/>
                </a:solidFill>
              </a:rPr>
              <a:t>r</a:t>
            </a:r>
            <a:r>
              <a:rPr lang="en-US" altLang="zh-CN" i="1" baseline="-25000">
                <a:solidFill>
                  <a:schemeClr val="bg1"/>
                </a:solidFill>
              </a:rPr>
              <a:t>i</a:t>
            </a:r>
            <a:endParaRPr lang="en-US" altLang="zh-CN" i="1" baseline="30000">
              <a:solidFill>
                <a:schemeClr val="bg1"/>
              </a:solidFill>
            </a:endParaRPr>
          </a:p>
        </p:txBody>
      </p:sp>
      <p:sp>
        <p:nvSpPr>
          <p:cNvPr id="483346" name="Line 18"/>
          <p:cNvSpPr>
            <a:spLocks noChangeShapeType="1"/>
          </p:cNvSpPr>
          <p:nvPr/>
        </p:nvSpPr>
        <p:spPr bwMode="auto">
          <a:xfrm rot="340812" flipV="1">
            <a:off x="5375275" y="1593850"/>
            <a:ext cx="830263" cy="784225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3347" name="Line 19"/>
          <p:cNvSpPr>
            <a:spLocks noChangeShapeType="1"/>
          </p:cNvSpPr>
          <p:nvPr/>
        </p:nvSpPr>
        <p:spPr bwMode="auto">
          <a:xfrm flipV="1">
            <a:off x="5364163" y="2320925"/>
            <a:ext cx="1368425" cy="0"/>
          </a:xfrm>
          <a:prstGeom prst="line">
            <a:avLst/>
          </a:prstGeom>
          <a:noFill/>
          <a:ln w="31750">
            <a:solidFill>
              <a:srgbClr val="00FFFF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3348" name="Text Box 20"/>
          <p:cNvSpPr txBox="1">
            <a:spLocks noChangeArrowheads="1"/>
          </p:cNvSpPr>
          <p:nvPr/>
        </p:nvSpPr>
        <p:spPr bwMode="auto">
          <a:xfrm>
            <a:off x="5362575" y="1443038"/>
            <a:ext cx="7223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i="1">
                <a:solidFill>
                  <a:schemeClr val="bg1"/>
                </a:solidFill>
              </a:rPr>
              <a:t>r</a:t>
            </a:r>
            <a:r>
              <a:rPr lang="en-US" altLang="zh-CN" i="1" baseline="-25000">
                <a:solidFill>
                  <a:schemeClr val="bg1"/>
                </a:solidFill>
              </a:rPr>
              <a:t>i</a:t>
            </a:r>
            <a:r>
              <a:rPr lang="en-US" altLang="zh-CN" i="1">
                <a:solidFill>
                  <a:schemeClr val="bg1"/>
                </a:solidFill>
              </a:rPr>
              <a:t>'</a:t>
            </a:r>
            <a:endParaRPr lang="en-US" altLang="zh-CN" i="1" baseline="30000">
              <a:solidFill>
                <a:schemeClr val="bg1"/>
              </a:solidFill>
            </a:endParaRPr>
          </a:p>
        </p:txBody>
      </p:sp>
      <p:sp>
        <p:nvSpPr>
          <p:cNvPr id="483349" name="Rectangle 21"/>
          <p:cNvSpPr>
            <a:spLocks noChangeArrowheads="1"/>
          </p:cNvSpPr>
          <p:nvPr/>
        </p:nvSpPr>
        <p:spPr bwMode="auto">
          <a:xfrm>
            <a:off x="6011863" y="1935163"/>
            <a:ext cx="3698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en-US" altLang="zh-CN" i="1">
                <a:solidFill>
                  <a:schemeClr val="bg1"/>
                </a:solidFill>
              </a:rPr>
              <a:t>L</a:t>
            </a:r>
          </a:p>
        </p:txBody>
      </p:sp>
      <p:graphicFrame>
        <p:nvGraphicFramePr>
          <p:cNvPr id="483350" name="Object 22"/>
          <p:cNvGraphicFramePr>
            <a:graphicFrameLocks noChangeAspect="1"/>
          </p:cNvGraphicFramePr>
          <p:nvPr/>
        </p:nvGraphicFramePr>
        <p:xfrm>
          <a:off x="806450" y="501650"/>
          <a:ext cx="1309688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03" name="公式" r:id="rId7" imgW="533403" imgH="152512" progId="Equation.3">
                  <p:embed/>
                </p:oleObj>
              </mc:Choice>
              <mc:Fallback>
                <p:oleObj name="公式" r:id="rId7" imgW="533403" imgH="152512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450" y="501650"/>
                        <a:ext cx="1309688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3351" name="Text Box 23"/>
          <p:cNvSpPr txBox="1">
            <a:spLocks noChangeArrowheads="1"/>
          </p:cNvSpPr>
          <p:nvPr/>
        </p:nvSpPr>
        <p:spPr bwMode="auto">
          <a:xfrm>
            <a:off x="5946775" y="1154113"/>
            <a:ext cx="7143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  <a:sym typeface="Symbol" panose="05050102010706020507" pitchFamily="18" charset="2"/>
              </a:rPr>
              <a:t></a:t>
            </a:r>
            <a:r>
              <a:rPr lang="en-US" altLang="zh-CN" sz="2800" i="1">
                <a:solidFill>
                  <a:schemeClr val="bg1"/>
                </a:solidFill>
                <a:sym typeface="Symbol" panose="05050102010706020507" pitchFamily="18" charset="2"/>
              </a:rPr>
              <a:t>m</a:t>
            </a:r>
            <a:r>
              <a:rPr lang="en-US" altLang="zh-CN" sz="2800" i="1" baseline="-25000">
                <a:solidFill>
                  <a:schemeClr val="bg1"/>
                </a:solidFill>
                <a:sym typeface="Symbol" panose="05050102010706020507" pitchFamily="18" charset="2"/>
              </a:rPr>
              <a:t>i</a:t>
            </a:r>
          </a:p>
        </p:txBody>
      </p:sp>
      <p:sp>
        <p:nvSpPr>
          <p:cNvPr id="483352" name="Oval 24"/>
          <p:cNvSpPr>
            <a:spLocks noChangeArrowheads="1"/>
          </p:cNvSpPr>
          <p:nvPr/>
        </p:nvSpPr>
        <p:spPr bwMode="auto">
          <a:xfrm rot="249990" flipV="1">
            <a:off x="6156325" y="1571625"/>
            <a:ext cx="173038" cy="17303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3300"/>
              </a:solidFill>
            </a:endParaRPr>
          </a:p>
        </p:txBody>
      </p:sp>
      <p:graphicFrame>
        <p:nvGraphicFramePr>
          <p:cNvPr id="483353" name="Object 25"/>
          <p:cNvGraphicFramePr>
            <a:graphicFrameLocks noChangeAspect="1"/>
          </p:cNvGraphicFramePr>
          <p:nvPr/>
        </p:nvGraphicFramePr>
        <p:xfrm>
          <a:off x="806450" y="1150938"/>
          <a:ext cx="2757488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04" name="公式" r:id="rId9" imgW="1209605" imgH="180855" progId="Equation.3">
                  <p:embed/>
                </p:oleObj>
              </mc:Choice>
              <mc:Fallback>
                <p:oleObj name="公式" r:id="rId9" imgW="1209605" imgH="180855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450" y="1150938"/>
                        <a:ext cx="2757488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3354" name="Object 26"/>
          <p:cNvGraphicFramePr>
            <a:graphicFrameLocks noChangeAspect="1"/>
          </p:cNvGraphicFramePr>
          <p:nvPr/>
        </p:nvGraphicFramePr>
        <p:xfrm>
          <a:off x="1323975" y="1943100"/>
          <a:ext cx="215582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05" name="公式" r:id="rId11" imgW="924008" imgH="180855" progId="Equation.3">
                  <p:embed/>
                </p:oleObj>
              </mc:Choice>
              <mc:Fallback>
                <p:oleObj name="公式" r:id="rId11" imgW="924008" imgH="180855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3975" y="1943100"/>
                        <a:ext cx="2155825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3355" name="Text Box 27"/>
          <p:cNvSpPr txBox="1">
            <a:spLocks noChangeArrowheads="1"/>
          </p:cNvSpPr>
          <p:nvPr/>
        </p:nvSpPr>
        <p:spPr bwMode="auto">
          <a:xfrm>
            <a:off x="4667250" y="2033588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i="1">
                <a:solidFill>
                  <a:schemeClr val="bg1"/>
                </a:solidFill>
              </a:rPr>
              <a:t>x</a:t>
            </a:r>
          </a:p>
        </p:txBody>
      </p:sp>
      <p:graphicFrame>
        <p:nvGraphicFramePr>
          <p:cNvPr id="483356" name="Object 28"/>
          <p:cNvGraphicFramePr>
            <a:graphicFrameLocks noChangeAspect="1"/>
          </p:cNvGraphicFramePr>
          <p:nvPr/>
        </p:nvGraphicFramePr>
        <p:xfrm>
          <a:off x="323850" y="2809875"/>
          <a:ext cx="4611688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06" name="公式" r:id="rId13" imgW="2066937" imgH="371429" progId="Equation.3">
                  <p:embed/>
                </p:oleObj>
              </mc:Choice>
              <mc:Fallback>
                <p:oleObj name="公式" r:id="rId13" imgW="2066937" imgH="371429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2809875"/>
                        <a:ext cx="4611688" cy="954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3357" name="Object 29"/>
          <p:cNvGraphicFramePr>
            <a:graphicFrameLocks noChangeAspect="1"/>
          </p:cNvGraphicFramePr>
          <p:nvPr/>
        </p:nvGraphicFramePr>
        <p:xfrm>
          <a:off x="1654175" y="3784600"/>
          <a:ext cx="2701925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07" name="公式" r:id="rId15" imgW="1180991" imgH="161960" progId="Equation.3">
                  <p:embed/>
                </p:oleObj>
              </mc:Choice>
              <mc:Fallback>
                <p:oleObj name="公式" r:id="rId15" imgW="1180991" imgH="16196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4175" y="3784600"/>
                        <a:ext cx="2701925" cy="51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3358" name="Object 30"/>
          <p:cNvGraphicFramePr>
            <a:graphicFrameLocks noChangeAspect="1"/>
          </p:cNvGraphicFramePr>
          <p:nvPr/>
        </p:nvGraphicFramePr>
        <p:xfrm>
          <a:off x="1323975" y="5027613"/>
          <a:ext cx="193675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08" name="公式" r:id="rId17" imgW="828718" imgH="152512" progId="Equation.3">
                  <p:embed/>
                </p:oleObj>
              </mc:Choice>
              <mc:Fallback>
                <p:oleObj name="公式" r:id="rId17" imgW="828718" imgH="152512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3975" y="5027613"/>
                        <a:ext cx="1936750" cy="492125"/>
                      </a:xfrm>
                      <a:prstGeom prst="rect">
                        <a:avLst/>
                      </a:prstGeom>
                      <a:solidFill>
                        <a:srgbClr val="003300"/>
                      </a:solidFill>
                      <a:ln w="28575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3359" name="Text Box 31"/>
          <p:cNvSpPr txBox="1">
            <a:spLocks noChangeArrowheads="1"/>
          </p:cNvSpPr>
          <p:nvPr/>
        </p:nvSpPr>
        <p:spPr bwMode="auto">
          <a:xfrm>
            <a:off x="6589713" y="2306638"/>
            <a:ext cx="503237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kumimoji="0" lang="en-US" altLang="zh-CN" i="1">
                <a:solidFill>
                  <a:srgbClr val="FFFF00"/>
                </a:solidFill>
              </a:rPr>
              <a:t>O</a:t>
            </a:r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8316913" y="6286500"/>
            <a:ext cx="431800" cy="292100"/>
            <a:chOff x="5012" y="3612"/>
            <a:chExt cx="272" cy="184"/>
          </a:xfrm>
        </p:grpSpPr>
        <p:grpSp>
          <p:nvGrpSpPr>
            <p:cNvPr id="23591" name="Group 33"/>
            <p:cNvGrpSpPr>
              <a:grpSpLocks/>
            </p:cNvGrpSpPr>
            <p:nvPr/>
          </p:nvGrpSpPr>
          <p:grpSpPr bwMode="auto">
            <a:xfrm>
              <a:off x="5030" y="3621"/>
              <a:ext cx="248" cy="175"/>
              <a:chOff x="4958" y="1120"/>
              <a:chExt cx="248" cy="175"/>
            </a:xfrm>
          </p:grpSpPr>
          <p:sp>
            <p:nvSpPr>
              <p:cNvPr id="23593" name="AutoShape 34">
                <a:hlinkClick r:id="rId19" action="ppaction://hlinkfile"/>
              </p:cNvPr>
              <p:cNvSpPr>
                <a:spLocks noChangeArrowheads="1"/>
              </p:cNvSpPr>
              <p:nvPr/>
            </p:nvSpPr>
            <p:spPr bwMode="auto">
              <a:xfrm>
                <a:off x="4958" y="1120"/>
                <a:ext cx="248" cy="175"/>
              </a:xfrm>
              <a:prstGeom prst="roundRect">
                <a:avLst>
                  <a:gd name="adj" fmla="val 19116"/>
                </a:avLst>
              </a:prstGeom>
              <a:solidFill>
                <a:srgbClr val="33CCCC">
                  <a:alpha val="39999"/>
                </a:srgbClr>
              </a:solidFill>
              <a:ln w="9525">
                <a:solidFill>
                  <a:srgbClr val="006666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0"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23594" name="AutoShape 35"/>
              <p:cNvSpPr>
                <a:spLocks noChangeArrowheads="1"/>
              </p:cNvSpPr>
              <p:nvPr/>
            </p:nvSpPr>
            <p:spPr bwMode="auto">
              <a:xfrm>
                <a:off x="4991" y="1154"/>
                <a:ext cx="179" cy="104"/>
              </a:xfrm>
              <a:prstGeom prst="roundRect">
                <a:avLst>
                  <a:gd name="adj" fmla="val 22079"/>
                </a:avLst>
              </a:prstGeom>
              <a:solidFill>
                <a:srgbClr val="33CCCC">
                  <a:alpha val="50195"/>
                </a:srgbClr>
              </a:solidFill>
              <a:ln w="3175">
                <a:solidFill>
                  <a:srgbClr val="006666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0"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23595" name="AutoShape 36"/>
              <p:cNvSpPr>
                <a:spLocks noChangeArrowheads="1"/>
              </p:cNvSpPr>
              <p:nvPr/>
            </p:nvSpPr>
            <p:spPr bwMode="auto">
              <a:xfrm rot="5400000">
                <a:off x="5054" y="1174"/>
                <a:ext cx="66" cy="66"/>
              </a:xfrm>
              <a:prstGeom prst="triangle">
                <a:avLst>
                  <a:gd name="adj" fmla="val 50000"/>
                </a:avLst>
              </a:prstGeom>
              <a:solidFill>
                <a:srgbClr val="006666"/>
              </a:solidFill>
              <a:ln w="9525">
                <a:solidFill>
                  <a:srgbClr val="006666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0"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23596" name="Line 37"/>
              <p:cNvSpPr>
                <a:spLocks noChangeShapeType="1"/>
              </p:cNvSpPr>
              <p:nvPr/>
            </p:nvSpPr>
            <p:spPr bwMode="auto">
              <a:xfrm>
                <a:off x="4985" y="1177"/>
                <a:ext cx="0" cy="0"/>
              </a:xfrm>
              <a:prstGeom prst="line">
                <a:avLst/>
              </a:prstGeom>
              <a:noFill/>
              <a:ln w="9525">
                <a:solidFill>
                  <a:srgbClr val="33CC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3592" name="Rectangle 38">
              <a:hlinkClick r:id="" action="ppaction://hlinkshowjump?jump=previousslide"/>
            </p:cNvPr>
            <p:cNvSpPr>
              <a:spLocks noChangeArrowheads="1"/>
            </p:cNvSpPr>
            <p:nvPr/>
          </p:nvSpPr>
          <p:spPr bwMode="auto">
            <a:xfrm>
              <a:off x="5012" y="3612"/>
              <a:ext cx="272" cy="181"/>
            </a:xfrm>
            <a:prstGeom prst="rect">
              <a:avLst/>
            </a:prstGeom>
            <a:solidFill>
              <a:srgbClr val="00CC99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0" lang="zh-CN" altLang="en-US" sz="1800" b="0">
                <a:latin typeface="Arial" panose="020B0604020202020204" pitchFamily="34" charset="0"/>
              </a:endParaRPr>
            </a:p>
          </p:txBody>
        </p:sp>
      </p:grpSp>
      <p:graphicFrame>
        <p:nvGraphicFramePr>
          <p:cNvPr id="483367" name="Object 39"/>
          <p:cNvGraphicFramePr>
            <a:graphicFrameLocks noChangeAspect="1"/>
          </p:cNvGraphicFramePr>
          <p:nvPr/>
        </p:nvGraphicFramePr>
        <p:xfrm>
          <a:off x="4094163" y="4922838"/>
          <a:ext cx="5049837" cy="103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09" name="公式" r:id="rId20" imgW="2276411" imgH="409489" progId="Equation.3">
                  <p:embed/>
                </p:oleObj>
              </mc:Choice>
              <mc:Fallback>
                <p:oleObj name="公式" r:id="rId20" imgW="2276411" imgH="409489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4163" y="4922838"/>
                        <a:ext cx="5049837" cy="1039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3368" name="AutoShape 40"/>
          <p:cNvSpPr>
            <a:spLocks noChangeArrowheads="1"/>
          </p:cNvSpPr>
          <p:nvPr/>
        </p:nvSpPr>
        <p:spPr bwMode="auto">
          <a:xfrm rot="-7885420">
            <a:off x="4010819" y="4139406"/>
            <a:ext cx="2155825" cy="360363"/>
          </a:xfrm>
          <a:prstGeom prst="rightArrow">
            <a:avLst>
              <a:gd name="adj1" fmla="val 50000"/>
              <a:gd name="adj2" fmla="val 96466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41" name="AutoShape 43"/>
          <p:cNvSpPr>
            <a:spLocks noChangeArrowheads="1"/>
          </p:cNvSpPr>
          <p:nvPr/>
        </p:nvSpPr>
        <p:spPr bwMode="auto">
          <a:xfrm>
            <a:off x="304800" y="5943600"/>
            <a:ext cx="2322513" cy="685800"/>
          </a:xfrm>
          <a:prstGeom prst="wedgeRectCallout">
            <a:avLst>
              <a:gd name="adj1" fmla="val 4134"/>
              <a:gd name="adj2" fmla="val -109722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>
                <a:ea typeface="楷体_GB2312" pitchFamily="49" charset="-122"/>
              </a:rPr>
              <a:t>刚体绕任意轴</a:t>
            </a:r>
          </a:p>
        </p:txBody>
      </p:sp>
      <p:sp>
        <p:nvSpPr>
          <p:cNvPr id="42" name="AutoShape 44"/>
          <p:cNvSpPr>
            <a:spLocks noChangeArrowheads="1"/>
          </p:cNvSpPr>
          <p:nvPr/>
        </p:nvSpPr>
        <p:spPr bwMode="auto">
          <a:xfrm>
            <a:off x="3132138" y="5983288"/>
            <a:ext cx="3024187" cy="685800"/>
          </a:xfrm>
          <a:prstGeom prst="wedgeRectCallout">
            <a:avLst>
              <a:gd name="adj1" fmla="val -76773"/>
              <a:gd name="adj2" fmla="val -115972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i="1">
                <a:ea typeface="楷体_GB2312" pitchFamily="49" charset="-122"/>
              </a:rPr>
              <a:t>刚体绕通过质心的轴</a:t>
            </a:r>
            <a:endParaRPr lang="zh-CN" altLang="en-US" sz="2200" b="0">
              <a:ea typeface="楷体_GB2312" pitchFamily="49" charset="-122"/>
            </a:endParaRPr>
          </a:p>
        </p:txBody>
      </p:sp>
      <p:sp>
        <p:nvSpPr>
          <p:cNvPr id="43" name="AutoShape 44"/>
          <p:cNvSpPr>
            <a:spLocks noChangeArrowheads="1"/>
          </p:cNvSpPr>
          <p:nvPr/>
        </p:nvSpPr>
        <p:spPr bwMode="auto">
          <a:xfrm>
            <a:off x="0" y="4260850"/>
            <a:ext cx="3708400" cy="685800"/>
          </a:xfrm>
          <a:prstGeom prst="wedgeRectCallout">
            <a:avLst>
              <a:gd name="adj1" fmla="val 61356"/>
              <a:gd name="adj2" fmla="val -59634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>
                <a:ea typeface="楷体_GB2312" pitchFamily="49" charset="-122"/>
              </a:rPr>
              <a:t>当</a:t>
            </a:r>
            <a:r>
              <a:rPr lang="en-US" altLang="zh-CN" sz="2200" i="1">
                <a:ea typeface="楷体_GB2312" pitchFamily="49" charset="-122"/>
              </a:rPr>
              <a:t>x</a:t>
            </a:r>
            <a:r>
              <a:rPr lang="en-US" altLang="zh-CN" sz="2200" i="1" baseline="-25000">
                <a:ea typeface="楷体_GB2312" pitchFamily="49" charset="-122"/>
              </a:rPr>
              <a:t>c</a:t>
            </a:r>
            <a:r>
              <a:rPr lang="en-US" altLang="zh-CN" sz="2200" i="1">
                <a:ea typeface="楷体_GB2312" pitchFamily="49" charset="-122"/>
              </a:rPr>
              <a:t>=0</a:t>
            </a:r>
            <a:r>
              <a:rPr lang="zh-CN" altLang="en-US" sz="2200">
                <a:ea typeface="楷体_GB2312" pitchFamily="49" charset="-122"/>
              </a:rPr>
              <a:t>时，</a:t>
            </a:r>
            <a:r>
              <a:rPr lang="en-US" altLang="zh-CN" sz="2200" i="1">
                <a:ea typeface="楷体_GB2312" pitchFamily="49" charset="-122"/>
              </a:rPr>
              <a:t>Z</a:t>
            </a:r>
            <a:r>
              <a:rPr lang="zh-CN" altLang="en-US" sz="2200">
                <a:ea typeface="楷体_GB2312" pitchFamily="49" charset="-122"/>
              </a:rPr>
              <a:t>为通过质心的轴</a:t>
            </a:r>
          </a:p>
        </p:txBody>
      </p:sp>
      <p:sp>
        <p:nvSpPr>
          <p:cNvPr id="44" name="Text Box 31"/>
          <p:cNvSpPr txBox="1">
            <a:spLocks noChangeArrowheads="1"/>
          </p:cNvSpPr>
          <p:nvPr/>
        </p:nvSpPr>
        <p:spPr bwMode="auto">
          <a:xfrm>
            <a:off x="5130800" y="2278063"/>
            <a:ext cx="736600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kumimoji="0" lang="en-US" altLang="zh-CN" i="1">
                <a:solidFill>
                  <a:srgbClr val="FFFF00"/>
                </a:solidFill>
              </a:rPr>
              <a:t>O’</a:t>
            </a:r>
          </a:p>
        </p:txBody>
      </p:sp>
      <p:sp>
        <p:nvSpPr>
          <p:cNvPr id="3" name="椭圆 2"/>
          <p:cNvSpPr/>
          <p:nvPr/>
        </p:nvSpPr>
        <p:spPr bwMode="auto">
          <a:xfrm>
            <a:off x="6372224" y="4513957"/>
            <a:ext cx="1336675" cy="15841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483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83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83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83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83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83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483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483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3330" grpId="0" animBg="1"/>
      <p:bldP spid="483331" grpId="0" animBg="1"/>
      <p:bldP spid="483332" grpId="0" animBg="1"/>
      <p:bldP spid="483333" grpId="0" animBg="1"/>
      <p:bldP spid="483334" grpId="0" animBg="1"/>
      <p:bldP spid="483335" grpId="0"/>
      <p:bldP spid="483336" grpId="0"/>
      <p:bldP spid="483337" grpId="0"/>
      <p:bldP spid="483339" grpId="0" animBg="1"/>
      <p:bldP spid="483340" grpId="0" animBg="1"/>
      <p:bldP spid="483341" grpId="0"/>
      <p:bldP spid="483343" grpId="0"/>
      <p:bldP spid="483344" grpId="0" animBg="1"/>
      <p:bldP spid="483345" grpId="0"/>
      <p:bldP spid="483346" grpId="0" animBg="1"/>
      <p:bldP spid="483347" grpId="0" animBg="1"/>
      <p:bldP spid="483348" grpId="0"/>
      <p:bldP spid="483349" grpId="0"/>
      <p:bldP spid="483351" grpId="0"/>
      <p:bldP spid="483352" grpId="0" animBg="1"/>
      <p:bldP spid="483355" grpId="0"/>
      <p:bldP spid="483359" grpId="0"/>
      <p:bldP spid="483368" grpId="0" animBg="1"/>
      <p:bldP spid="41" grpId="0" animBg="1" autoUpdateAnimBg="0"/>
      <p:bldP spid="42" grpId="0" animBg="1" autoUpdateAnimBg="0"/>
      <p:bldP spid="43" grpId="0" animBg="1" autoUpdateAnimBg="0"/>
      <p:bldP spid="44" grpId="0"/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836613" y="814388"/>
            <a:ext cx="152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0">
                <a:solidFill>
                  <a:srgbClr val="000000"/>
                </a:solidFill>
                <a:ea typeface="楷体_GB2312" pitchFamily="49" charset="-122"/>
              </a:rPr>
              <a:t>  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869950" y="549275"/>
            <a:ext cx="52863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00FFFF"/>
                </a:solidFill>
                <a:ea typeface="楷体_GB2312" pitchFamily="49" charset="-122"/>
              </a:rPr>
              <a:t>对</a:t>
            </a:r>
            <a:r>
              <a:rPr lang="zh-CN" altLang="en-US" dirty="0">
                <a:solidFill>
                  <a:srgbClr val="FFFF00"/>
                </a:solidFill>
                <a:ea typeface="楷体_GB2312" pitchFamily="49" charset="-122"/>
              </a:rPr>
              <a:t>薄平板刚体</a:t>
            </a:r>
            <a:r>
              <a:rPr lang="zh-CN" altLang="en-US" dirty="0">
                <a:solidFill>
                  <a:srgbClr val="00FFFF"/>
                </a:solidFill>
                <a:ea typeface="楷体_GB2312" pitchFamily="49" charset="-122"/>
              </a:rPr>
              <a:t>的垂直轴定理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8521700" y="13700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i="1">
                <a:solidFill>
                  <a:srgbClr val="000000"/>
                </a:solidFill>
                <a:ea typeface="楷体_GB2312" pitchFamily="49" charset="-122"/>
              </a:rPr>
              <a:t> </a:t>
            </a:r>
            <a:r>
              <a:rPr lang="en-US" altLang="zh-CN" i="1">
                <a:solidFill>
                  <a:srgbClr val="00FF00"/>
                </a:solidFill>
                <a:ea typeface="楷体_GB2312" pitchFamily="49" charset="-122"/>
              </a:rPr>
              <a:t>y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308850" y="1827213"/>
            <a:ext cx="7556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i="1">
                <a:solidFill>
                  <a:srgbClr val="00CC99"/>
                </a:solidFill>
                <a:ea typeface="楷体_GB2312" pitchFamily="49" charset="-122"/>
              </a:rPr>
              <a:t> </a:t>
            </a:r>
            <a:r>
              <a:rPr lang="en-US" altLang="zh-CN" i="1">
                <a:solidFill>
                  <a:srgbClr val="FFFF00"/>
                </a:solidFill>
                <a:ea typeface="楷体_GB2312" pitchFamily="49" charset="-122"/>
              </a:rPr>
              <a:t>r</a:t>
            </a:r>
            <a:r>
              <a:rPr lang="en-US" altLang="zh-CN" i="1" baseline="-25000">
                <a:solidFill>
                  <a:srgbClr val="FFFF00"/>
                </a:solidFill>
                <a:ea typeface="楷体_GB2312" pitchFamily="49" charset="-122"/>
              </a:rPr>
              <a:t>i</a:t>
            </a:r>
          </a:p>
        </p:txBody>
      </p:sp>
      <p:sp>
        <p:nvSpPr>
          <p:cNvPr id="6" name="Freeform 9"/>
          <p:cNvSpPr>
            <a:spLocks/>
          </p:cNvSpPr>
          <p:nvPr/>
        </p:nvSpPr>
        <p:spPr bwMode="auto">
          <a:xfrm>
            <a:off x="6159500" y="1358900"/>
            <a:ext cx="2351088" cy="1665288"/>
          </a:xfrm>
          <a:custGeom>
            <a:avLst/>
            <a:gdLst>
              <a:gd name="T0" fmla="*/ 2147483646 w 2290"/>
              <a:gd name="T1" fmla="*/ 2147483646 h 1255"/>
              <a:gd name="T2" fmla="*/ 2147483646 w 2290"/>
              <a:gd name="T3" fmla="*/ 2147483646 h 1255"/>
              <a:gd name="T4" fmla="*/ 2147483646 w 2290"/>
              <a:gd name="T5" fmla="*/ 2147483646 h 1255"/>
              <a:gd name="T6" fmla="*/ 2147483646 w 2290"/>
              <a:gd name="T7" fmla="*/ 2147483646 h 1255"/>
              <a:gd name="T8" fmla="*/ 2147483646 w 2290"/>
              <a:gd name="T9" fmla="*/ 2147483646 h 1255"/>
              <a:gd name="T10" fmla="*/ 2147483646 w 2290"/>
              <a:gd name="T11" fmla="*/ 2147483646 h 1255"/>
              <a:gd name="T12" fmla="*/ 2147483646 w 2290"/>
              <a:gd name="T13" fmla="*/ 2147483646 h 1255"/>
              <a:gd name="T14" fmla="*/ 2147483646 w 2290"/>
              <a:gd name="T15" fmla="*/ 2147483646 h 1255"/>
              <a:gd name="T16" fmla="*/ 2147483646 w 2290"/>
              <a:gd name="T17" fmla="*/ 2147483646 h 1255"/>
              <a:gd name="T18" fmla="*/ 2147483646 w 2290"/>
              <a:gd name="T19" fmla="*/ 2147483646 h 1255"/>
              <a:gd name="T20" fmla="*/ 2147483646 w 2290"/>
              <a:gd name="T21" fmla="*/ 2147483646 h 1255"/>
              <a:gd name="T22" fmla="*/ 2147483646 w 2290"/>
              <a:gd name="T23" fmla="*/ 2147483646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290" h="1255">
                <a:moveTo>
                  <a:pt x="63" y="465"/>
                </a:moveTo>
                <a:cubicBezTo>
                  <a:pt x="126" y="342"/>
                  <a:pt x="261" y="150"/>
                  <a:pt x="498" y="75"/>
                </a:cubicBezTo>
                <a:cubicBezTo>
                  <a:pt x="735" y="0"/>
                  <a:pt x="1208" y="5"/>
                  <a:pt x="1488" y="15"/>
                </a:cubicBezTo>
                <a:cubicBezTo>
                  <a:pt x="1768" y="25"/>
                  <a:pt x="2066" y="35"/>
                  <a:pt x="2178" y="135"/>
                </a:cubicBezTo>
                <a:cubicBezTo>
                  <a:pt x="2290" y="235"/>
                  <a:pt x="2230" y="445"/>
                  <a:pt x="2163" y="615"/>
                </a:cubicBezTo>
                <a:cubicBezTo>
                  <a:pt x="2096" y="785"/>
                  <a:pt x="1930" y="1055"/>
                  <a:pt x="1773" y="1155"/>
                </a:cubicBezTo>
                <a:cubicBezTo>
                  <a:pt x="1616" y="1255"/>
                  <a:pt x="1380" y="1215"/>
                  <a:pt x="1218" y="1215"/>
                </a:cubicBezTo>
                <a:cubicBezTo>
                  <a:pt x="1056" y="1215"/>
                  <a:pt x="925" y="1170"/>
                  <a:pt x="798" y="1155"/>
                </a:cubicBezTo>
                <a:cubicBezTo>
                  <a:pt x="671" y="1140"/>
                  <a:pt x="540" y="1167"/>
                  <a:pt x="453" y="1125"/>
                </a:cubicBezTo>
                <a:cubicBezTo>
                  <a:pt x="366" y="1083"/>
                  <a:pt x="328" y="952"/>
                  <a:pt x="273" y="900"/>
                </a:cubicBezTo>
                <a:cubicBezTo>
                  <a:pt x="218" y="848"/>
                  <a:pt x="158" y="880"/>
                  <a:pt x="123" y="810"/>
                </a:cubicBezTo>
                <a:cubicBezTo>
                  <a:pt x="88" y="740"/>
                  <a:pt x="0" y="588"/>
                  <a:pt x="63" y="465"/>
                </a:cubicBezTo>
                <a:close/>
              </a:path>
            </a:pathLst>
          </a:custGeom>
          <a:noFill/>
          <a:ln w="22225" cmpd="sng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Line 10"/>
          <p:cNvSpPr>
            <a:spLocks noChangeShapeType="1"/>
          </p:cNvSpPr>
          <p:nvPr/>
        </p:nvSpPr>
        <p:spPr bwMode="auto">
          <a:xfrm flipH="1" flipV="1">
            <a:off x="7086600" y="582613"/>
            <a:ext cx="0" cy="1327150"/>
          </a:xfrm>
          <a:prstGeom prst="line">
            <a:avLst/>
          </a:prstGeom>
          <a:noFill/>
          <a:ln w="222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Line 11"/>
          <p:cNvSpPr>
            <a:spLocks noChangeShapeType="1"/>
          </p:cNvSpPr>
          <p:nvPr/>
        </p:nvSpPr>
        <p:spPr bwMode="auto">
          <a:xfrm>
            <a:off x="7115175" y="1909763"/>
            <a:ext cx="1808163" cy="0"/>
          </a:xfrm>
          <a:prstGeom prst="line">
            <a:avLst/>
          </a:prstGeom>
          <a:noFill/>
          <a:ln w="222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Text Box 12"/>
          <p:cNvSpPr txBox="1">
            <a:spLocks noChangeArrowheads="1"/>
          </p:cNvSpPr>
          <p:nvPr/>
        </p:nvSpPr>
        <p:spPr bwMode="auto">
          <a:xfrm>
            <a:off x="5702300" y="2513013"/>
            <a:ext cx="5953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i="1">
                <a:solidFill>
                  <a:srgbClr val="00FF00"/>
                </a:solidFill>
                <a:ea typeface="楷体_GB2312" pitchFamily="49" charset="-122"/>
              </a:rPr>
              <a:t>x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6629400" y="506413"/>
            <a:ext cx="44291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i="1">
                <a:solidFill>
                  <a:srgbClr val="000000"/>
                </a:solidFill>
                <a:ea typeface="楷体_GB2312" pitchFamily="49" charset="-122"/>
              </a:rPr>
              <a:t> </a:t>
            </a:r>
            <a:r>
              <a:rPr lang="en-US" altLang="zh-CN" i="1">
                <a:solidFill>
                  <a:srgbClr val="00FF00"/>
                </a:solidFill>
                <a:ea typeface="楷体_GB2312" pitchFamily="49" charset="-122"/>
              </a:rPr>
              <a:t>z</a:t>
            </a:r>
          </a:p>
        </p:txBody>
      </p:sp>
      <p:sp>
        <p:nvSpPr>
          <p:cNvPr id="11" name="Text Box 14"/>
          <p:cNvSpPr txBox="1">
            <a:spLocks noChangeArrowheads="1"/>
          </p:cNvSpPr>
          <p:nvPr/>
        </p:nvSpPr>
        <p:spPr bwMode="auto">
          <a:xfrm>
            <a:off x="7759700" y="1370013"/>
            <a:ext cx="457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i="1" dirty="0">
                <a:solidFill>
                  <a:srgbClr val="00CC99"/>
                </a:solidFill>
                <a:ea typeface="楷体_GB2312" pitchFamily="49" charset="-122"/>
              </a:rPr>
              <a:t> </a:t>
            </a:r>
            <a:r>
              <a:rPr lang="en-US" altLang="zh-CN" i="1" dirty="0" err="1">
                <a:solidFill>
                  <a:srgbClr val="FFFFFF"/>
                </a:solidFill>
                <a:ea typeface="楷体_GB2312" pitchFamily="49" charset="-122"/>
              </a:rPr>
              <a:t>y</a:t>
            </a:r>
            <a:r>
              <a:rPr lang="en-US" altLang="zh-CN" i="1" baseline="-25000" dirty="0" err="1">
                <a:solidFill>
                  <a:srgbClr val="FFFFFF"/>
                </a:solidFill>
                <a:ea typeface="楷体_GB2312" pitchFamily="49" charset="-122"/>
              </a:rPr>
              <a:t>i</a:t>
            </a:r>
            <a:endParaRPr lang="en-US" altLang="zh-CN" i="1" baseline="-25000" dirty="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12" name="Line 15"/>
          <p:cNvSpPr>
            <a:spLocks noChangeShapeType="1"/>
          </p:cNvSpPr>
          <p:nvPr/>
        </p:nvSpPr>
        <p:spPr bwMode="auto">
          <a:xfrm flipH="1">
            <a:off x="6105525" y="1892300"/>
            <a:ext cx="995363" cy="879475"/>
          </a:xfrm>
          <a:prstGeom prst="line">
            <a:avLst/>
          </a:prstGeom>
          <a:noFill/>
          <a:ln w="222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Line 16"/>
          <p:cNvSpPr>
            <a:spLocks noChangeShapeType="1"/>
          </p:cNvSpPr>
          <p:nvPr/>
        </p:nvSpPr>
        <p:spPr bwMode="auto">
          <a:xfrm>
            <a:off x="7086600" y="1892300"/>
            <a:ext cx="574675" cy="569913"/>
          </a:xfrm>
          <a:prstGeom prst="line">
            <a:avLst/>
          </a:prstGeom>
          <a:noFill/>
          <a:ln w="222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Line 17"/>
          <p:cNvSpPr>
            <a:spLocks noChangeShapeType="1"/>
          </p:cNvSpPr>
          <p:nvPr/>
        </p:nvSpPr>
        <p:spPr bwMode="auto">
          <a:xfrm>
            <a:off x="6483350" y="2462213"/>
            <a:ext cx="1165225" cy="15875"/>
          </a:xfrm>
          <a:prstGeom prst="line">
            <a:avLst/>
          </a:prstGeom>
          <a:noFill/>
          <a:ln w="22225">
            <a:solidFill>
              <a:srgbClr val="FF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Line 18"/>
          <p:cNvSpPr>
            <a:spLocks noChangeShapeType="1"/>
          </p:cNvSpPr>
          <p:nvPr/>
        </p:nvSpPr>
        <p:spPr bwMode="auto">
          <a:xfrm flipH="1">
            <a:off x="7667625" y="1985963"/>
            <a:ext cx="519113" cy="517525"/>
          </a:xfrm>
          <a:prstGeom prst="line">
            <a:avLst/>
          </a:prstGeom>
          <a:noFill/>
          <a:ln w="22225">
            <a:solidFill>
              <a:srgbClr val="FFFF00"/>
            </a:solidFill>
            <a:prstDash val="dash"/>
            <a:round/>
            <a:headE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Text Box 19"/>
          <p:cNvSpPr txBox="1">
            <a:spLocks noChangeArrowheads="1"/>
          </p:cNvSpPr>
          <p:nvPr/>
        </p:nvSpPr>
        <p:spPr bwMode="auto">
          <a:xfrm>
            <a:off x="6243638" y="1806575"/>
            <a:ext cx="525462" cy="74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i="1">
                <a:solidFill>
                  <a:srgbClr val="00CC99"/>
                </a:solidFill>
                <a:ea typeface="楷体_GB2312" pitchFamily="49" charset="-122"/>
              </a:rPr>
              <a:t> </a:t>
            </a:r>
            <a:r>
              <a:rPr lang="en-US" altLang="zh-CN" i="1">
                <a:solidFill>
                  <a:srgbClr val="FFFF00"/>
                </a:solidFill>
                <a:ea typeface="楷体_GB2312" pitchFamily="49" charset="-122"/>
              </a:rPr>
              <a:t>x</a:t>
            </a:r>
            <a:r>
              <a:rPr lang="en-US" altLang="zh-CN" i="1" baseline="-25000">
                <a:solidFill>
                  <a:srgbClr val="FFFF00"/>
                </a:solidFill>
                <a:ea typeface="楷体_GB2312" pitchFamily="49" charset="-122"/>
              </a:rPr>
              <a:t>i</a:t>
            </a:r>
          </a:p>
        </p:txBody>
      </p:sp>
      <p:sp>
        <p:nvSpPr>
          <p:cNvPr id="17" name="Text Box 20"/>
          <p:cNvSpPr txBox="1">
            <a:spLocks noChangeArrowheads="1"/>
          </p:cNvSpPr>
          <p:nvPr/>
        </p:nvSpPr>
        <p:spPr bwMode="auto">
          <a:xfrm>
            <a:off x="7467600" y="2411413"/>
            <a:ext cx="655638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i="1" dirty="0">
                <a:solidFill>
                  <a:srgbClr val="000000"/>
                </a:solidFill>
                <a:ea typeface="楷体_GB2312" pitchFamily="49" charset="-122"/>
              </a:rPr>
              <a:t> </a:t>
            </a:r>
            <a:r>
              <a:rPr lang="en-US" altLang="zh-CN" i="1" dirty="0">
                <a:solidFill>
                  <a:srgbClr val="FFFFFF"/>
                </a:solidFill>
                <a:ea typeface="楷体_GB2312" pitchFamily="49" charset="-122"/>
              </a:rPr>
              <a:t>m</a:t>
            </a:r>
            <a:r>
              <a:rPr lang="en-US" altLang="zh-CN" i="1" baseline="-25000" dirty="0">
                <a:solidFill>
                  <a:srgbClr val="FFFFFF"/>
                </a:solidFill>
                <a:ea typeface="楷体_GB2312" pitchFamily="49" charset="-122"/>
              </a:rPr>
              <a:t>i</a:t>
            </a:r>
          </a:p>
        </p:txBody>
      </p:sp>
      <p:sp>
        <p:nvSpPr>
          <p:cNvPr id="18" name="Text Box 21"/>
          <p:cNvSpPr txBox="1">
            <a:spLocks noChangeArrowheads="1"/>
          </p:cNvSpPr>
          <p:nvPr/>
        </p:nvSpPr>
        <p:spPr bwMode="auto">
          <a:xfrm>
            <a:off x="7150100" y="2436813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i="1">
                <a:solidFill>
                  <a:srgbClr val="FFFFFF"/>
                </a:solidFill>
                <a:ea typeface="楷体_GB2312" pitchFamily="49" charset="-122"/>
              </a:rPr>
              <a:t>Δ</a:t>
            </a:r>
            <a:endParaRPr lang="en-US" altLang="zh-CN" i="1" baseline="-25000">
              <a:solidFill>
                <a:srgbClr val="FFFFFF"/>
              </a:solidFill>
              <a:ea typeface="楷体_GB2312" pitchFamily="49" charset="-122"/>
            </a:endParaRPr>
          </a:p>
        </p:txBody>
      </p:sp>
      <p:graphicFrame>
        <p:nvGraphicFramePr>
          <p:cNvPr id="20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5535211"/>
              </p:ext>
            </p:extLst>
          </p:nvPr>
        </p:nvGraphicFramePr>
        <p:xfrm>
          <a:off x="1076424" y="2587443"/>
          <a:ext cx="1436689" cy="6491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44" name="Equation" r:id="rId3" imgW="583920" imgH="241200" progId="Equation.DSMT4">
                  <p:embed/>
                </p:oleObj>
              </mc:Choice>
              <mc:Fallback>
                <p:oleObj name="Equation" r:id="rId3" imgW="5839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6424" y="2587443"/>
                        <a:ext cx="1436689" cy="6491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 Box 25"/>
          <p:cNvSpPr txBox="1">
            <a:spLocks noChangeArrowheads="1"/>
          </p:cNvSpPr>
          <p:nvPr/>
        </p:nvSpPr>
        <p:spPr bwMode="auto">
          <a:xfrm>
            <a:off x="6692900" y="1522413"/>
            <a:ext cx="442913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i="1">
                <a:solidFill>
                  <a:srgbClr val="000000"/>
                </a:solidFill>
                <a:ea typeface="楷体_GB2312" pitchFamily="49" charset="-122"/>
              </a:rPr>
              <a:t> </a:t>
            </a:r>
            <a:r>
              <a:rPr lang="en-US" altLang="zh-CN" i="1">
                <a:solidFill>
                  <a:srgbClr val="00FF00"/>
                </a:solidFill>
                <a:ea typeface="楷体_GB2312" pitchFamily="49" charset="-122"/>
              </a:rPr>
              <a:t>o</a:t>
            </a:r>
          </a:p>
        </p:txBody>
      </p:sp>
      <p:sp>
        <p:nvSpPr>
          <p:cNvPr id="22" name="Text Box 26"/>
          <p:cNvSpPr txBox="1">
            <a:spLocks noChangeArrowheads="1"/>
          </p:cNvSpPr>
          <p:nvPr/>
        </p:nvSpPr>
        <p:spPr bwMode="auto">
          <a:xfrm>
            <a:off x="1042988" y="3259138"/>
            <a:ext cx="4968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（</a:t>
            </a:r>
            <a:r>
              <a:rPr lang="zh-CN" altLang="en-US">
                <a:solidFill>
                  <a:srgbClr val="00FFFF"/>
                </a:solidFill>
                <a:ea typeface="楷体_GB2312" pitchFamily="49" charset="-122"/>
              </a:rPr>
              <a:t>仅对薄刚体板成立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）</a:t>
            </a:r>
          </a:p>
        </p:txBody>
      </p:sp>
      <p:sp>
        <p:nvSpPr>
          <p:cNvPr id="23" name="Rectangle 27"/>
          <p:cNvSpPr>
            <a:spLocks noChangeArrowheads="1"/>
          </p:cNvSpPr>
          <p:nvPr/>
        </p:nvSpPr>
        <p:spPr bwMode="auto">
          <a:xfrm>
            <a:off x="1347788" y="4514850"/>
            <a:ext cx="152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b="0">
                <a:solidFill>
                  <a:srgbClr val="000000"/>
                </a:solidFill>
                <a:ea typeface="楷体_GB2312" pitchFamily="49" charset="-122"/>
              </a:rPr>
              <a:t>  </a:t>
            </a:r>
          </a:p>
        </p:txBody>
      </p:sp>
      <p:sp>
        <p:nvSpPr>
          <p:cNvPr id="24" name="Rectangle 28"/>
          <p:cNvSpPr>
            <a:spLocks noChangeArrowheads="1"/>
          </p:cNvSpPr>
          <p:nvPr/>
        </p:nvSpPr>
        <p:spPr bwMode="auto">
          <a:xfrm>
            <a:off x="436563" y="3933825"/>
            <a:ext cx="543083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FFFF00"/>
                </a:solidFill>
                <a:ea typeface="楷体_GB2312" pitchFamily="49" charset="-122"/>
              </a:rPr>
              <a:t>例：</a:t>
            </a: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求对圆盘的一条直径的转动惯量</a:t>
            </a:r>
          </a:p>
        </p:txBody>
      </p:sp>
      <p:graphicFrame>
        <p:nvGraphicFramePr>
          <p:cNvPr id="25" name="Object 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3738689"/>
              </p:ext>
            </p:extLst>
          </p:nvPr>
        </p:nvGraphicFramePr>
        <p:xfrm>
          <a:off x="1852603" y="4579328"/>
          <a:ext cx="1441971" cy="88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45" name="Equation" r:id="rId5" imgW="723600" imgH="393480" progId="Equation.DSMT4">
                  <p:embed/>
                </p:oleObj>
              </mc:Choice>
              <mc:Fallback>
                <p:oleObj name="Equation" r:id="rId5" imgW="723600" imgH="39348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2603" y="4579328"/>
                        <a:ext cx="1441971" cy="884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3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1730681"/>
              </p:ext>
            </p:extLst>
          </p:nvPr>
        </p:nvGraphicFramePr>
        <p:xfrm>
          <a:off x="2746814" y="5583227"/>
          <a:ext cx="143827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46" name="Equation" r:id="rId7" imgW="761760" imgH="241200" progId="Equation.DSMT4">
                  <p:embed/>
                </p:oleObj>
              </mc:Choice>
              <mc:Fallback>
                <p:oleObj name="Equation" r:id="rId7" imgW="761760" imgH="24120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6814" y="5583227"/>
                        <a:ext cx="1438275" cy="579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3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6862353"/>
              </p:ext>
            </p:extLst>
          </p:nvPr>
        </p:nvGraphicFramePr>
        <p:xfrm>
          <a:off x="2734606" y="6178550"/>
          <a:ext cx="939428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47" name="Equation" r:id="rId9" imgW="482400" imgH="241200" progId="Equation.DSMT4">
                  <p:embed/>
                </p:oleObj>
              </mc:Choice>
              <mc:Fallback>
                <p:oleObj name="Equation" r:id="rId9" imgW="482400" imgH="24120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4606" y="6178550"/>
                        <a:ext cx="939428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 Box 32"/>
          <p:cNvSpPr txBox="1">
            <a:spLocks noChangeArrowheads="1"/>
          </p:cNvSpPr>
          <p:nvPr/>
        </p:nvSpPr>
        <p:spPr bwMode="auto">
          <a:xfrm>
            <a:off x="922338" y="4783138"/>
            <a:ext cx="796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已知</a:t>
            </a:r>
          </a:p>
        </p:txBody>
      </p:sp>
      <p:sp>
        <p:nvSpPr>
          <p:cNvPr id="29" name="Text Box 33"/>
          <p:cNvSpPr txBox="1">
            <a:spLocks noChangeArrowheads="1"/>
          </p:cNvSpPr>
          <p:nvPr/>
        </p:nvSpPr>
        <p:spPr bwMode="auto">
          <a:xfrm>
            <a:off x="930275" y="5884863"/>
            <a:ext cx="1716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垂直轴定理</a:t>
            </a:r>
          </a:p>
        </p:txBody>
      </p:sp>
      <p:sp>
        <p:nvSpPr>
          <p:cNvPr id="30" name="AutoShape 34"/>
          <p:cNvSpPr>
            <a:spLocks/>
          </p:cNvSpPr>
          <p:nvPr/>
        </p:nvSpPr>
        <p:spPr bwMode="auto">
          <a:xfrm>
            <a:off x="2586038" y="5800725"/>
            <a:ext cx="152400" cy="685800"/>
          </a:xfrm>
          <a:prstGeom prst="leftBrace">
            <a:avLst>
              <a:gd name="adj1" fmla="val 37500"/>
              <a:gd name="adj2" fmla="val 49019"/>
            </a:avLst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31" name="AutoShape 35"/>
          <p:cNvSpPr>
            <a:spLocks noChangeArrowheads="1"/>
          </p:cNvSpPr>
          <p:nvPr/>
        </p:nvSpPr>
        <p:spPr bwMode="auto">
          <a:xfrm>
            <a:off x="4457700" y="6092825"/>
            <a:ext cx="504825" cy="144463"/>
          </a:xfrm>
          <a:prstGeom prst="rightArrow">
            <a:avLst>
              <a:gd name="adj1" fmla="val 50000"/>
              <a:gd name="adj2" fmla="val 87362"/>
            </a:avLst>
          </a:prstGeom>
          <a:solidFill>
            <a:srgbClr val="9966FF">
              <a:alpha val="58038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32" name="Object 3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7020268"/>
              </p:ext>
            </p:extLst>
          </p:nvPr>
        </p:nvGraphicFramePr>
        <p:xfrm>
          <a:off x="5096445" y="5759444"/>
          <a:ext cx="2212405" cy="8699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48" name="Equation" r:id="rId11" imgW="1028520" imgH="393480" progId="Equation.DSMT4">
                  <p:embed/>
                </p:oleObj>
              </mc:Choice>
              <mc:Fallback>
                <p:oleObj name="Equation" r:id="rId11" imgW="1028520" imgH="39348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6445" y="5759444"/>
                        <a:ext cx="2212405" cy="8699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" name="Group 37"/>
          <p:cNvGrpSpPr>
            <a:grpSpLocks/>
          </p:cNvGrpSpPr>
          <p:nvPr/>
        </p:nvGrpSpPr>
        <p:grpSpPr bwMode="auto">
          <a:xfrm>
            <a:off x="6011863" y="3565525"/>
            <a:ext cx="2681287" cy="2024063"/>
            <a:chOff x="3459" y="2543"/>
            <a:chExt cx="1689" cy="1275"/>
          </a:xfrm>
        </p:grpSpPr>
        <p:sp>
          <p:nvSpPr>
            <p:cNvPr id="34" name="Text Box 38"/>
            <p:cNvSpPr txBox="1">
              <a:spLocks noChangeArrowheads="1"/>
            </p:cNvSpPr>
            <p:nvPr/>
          </p:nvSpPr>
          <p:spPr bwMode="auto">
            <a:xfrm>
              <a:off x="4845" y="3200"/>
              <a:ext cx="303" cy="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kumimoji="0" lang="en-US" altLang="zh-CN" b="0" i="1" dirty="0">
                  <a:solidFill>
                    <a:srgbClr val="000000"/>
                  </a:solidFill>
                  <a:ea typeface="楷体_GB2312" pitchFamily="49" charset="-122"/>
                </a:rPr>
                <a:t> </a:t>
              </a:r>
              <a:r>
                <a:rPr kumimoji="0" lang="en-US" altLang="zh-CN" i="1" dirty="0">
                  <a:solidFill>
                    <a:srgbClr val="FFFF00"/>
                  </a:solidFill>
                  <a:ea typeface="楷体_GB2312" pitchFamily="49" charset="-122"/>
                </a:rPr>
                <a:t>y</a:t>
              </a:r>
              <a:endParaRPr kumimoji="0" lang="en-US" altLang="zh-CN" i="1" baseline="-25000" dirty="0">
                <a:solidFill>
                  <a:srgbClr val="FFFF00"/>
                </a:solidFill>
                <a:ea typeface="楷体_GB2312" pitchFamily="49" charset="-122"/>
              </a:endParaRPr>
            </a:p>
          </p:txBody>
        </p:sp>
        <p:sp>
          <p:nvSpPr>
            <p:cNvPr id="35" name="Oval 39"/>
            <p:cNvSpPr>
              <a:spLocks noChangeArrowheads="1"/>
            </p:cNvSpPr>
            <p:nvPr/>
          </p:nvSpPr>
          <p:spPr bwMode="auto">
            <a:xfrm>
              <a:off x="3609" y="2860"/>
              <a:ext cx="1107" cy="821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kumimoji="0" lang="zh-CN" altLang="zh-CN">
                <a:solidFill>
                  <a:srgbClr val="000000"/>
                </a:solidFill>
                <a:ea typeface="楷体_GB2312" pitchFamily="49" charset="-122"/>
              </a:endParaRPr>
            </a:p>
          </p:txBody>
        </p:sp>
        <p:sp>
          <p:nvSpPr>
            <p:cNvPr id="36" name="Oval 40"/>
            <p:cNvSpPr>
              <a:spLocks noChangeArrowheads="1"/>
            </p:cNvSpPr>
            <p:nvPr/>
          </p:nvSpPr>
          <p:spPr bwMode="auto">
            <a:xfrm>
              <a:off x="3609" y="2812"/>
              <a:ext cx="1107" cy="8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" name="Line 41"/>
            <p:cNvSpPr>
              <a:spLocks noChangeShapeType="1"/>
            </p:cNvSpPr>
            <p:nvPr/>
          </p:nvSpPr>
          <p:spPr bwMode="auto">
            <a:xfrm flipH="1" flipV="1">
              <a:off x="4150" y="2704"/>
              <a:ext cx="2" cy="545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Line 42"/>
            <p:cNvSpPr>
              <a:spLocks noChangeShapeType="1"/>
            </p:cNvSpPr>
            <p:nvPr/>
          </p:nvSpPr>
          <p:spPr bwMode="auto">
            <a:xfrm>
              <a:off x="4168" y="3249"/>
              <a:ext cx="708" cy="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Text Box 43"/>
            <p:cNvSpPr txBox="1">
              <a:spLocks noChangeArrowheads="1"/>
            </p:cNvSpPr>
            <p:nvPr/>
          </p:nvSpPr>
          <p:spPr bwMode="auto">
            <a:xfrm>
              <a:off x="3459" y="3430"/>
              <a:ext cx="237" cy="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kumimoji="0" lang="en-US" altLang="zh-CN" i="1">
                  <a:solidFill>
                    <a:srgbClr val="FFFF00"/>
                  </a:solidFill>
                  <a:ea typeface="楷体_GB2312" pitchFamily="49" charset="-122"/>
                </a:rPr>
                <a:t>x</a:t>
              </a:r>
            </a:p>
          </p:txBody>
        </p:sp>
        <p:sp>
          <p:nvSpPr>
            <p:cNvPr id="40" name="Text Box 44"/>
            <p:cNvSpPr txBox="1">
              <a:spLocks noChangeArrowheads="1"/>
            </p:cNvSpPr>
            <p:nvPr/>
          </p:nvSpPr>
          <p:spPr bwMode="auto">
            <a:xfrm>
              <a:off x="3865" y="2543"/>
              <a:ext cx="275" cy="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kumimoji="0" lang="en-US" altLang="zh-CN" i="1">
                  <a:solidFill>
                    <a:srgbClr val="000000"/>
                  </a:solidFill>
                  <a:ea typeface="楷体_GB2312" pitchFamily="49" charset="-122"/>
                </a:rPr>
                <a:t> </a:t>
              </a:r>
              <a:r>
                <a:rPr kumimoji="0" lang="en-US" altLang="zh-CN" i="1">
                  <a:solidFill>
                    <a:srgbClr val="FFFF00"/>
                  </a:solidFill>
                  <a:ea typeface="楷体_GB2312" pitchFamily="49" charset="-122"/>
                </a:rPr>
                <a:t>z</a:t>
              </a:r>
            </a:p>
          </p:txBody>
        </p:sp>
        <p:sp>
          <p:nvSpPr>
            <p:cNvPr id="41" name="Line 45"/>
            <p:cNvSpPr>
              <a:spLocks noChangeShapeType="1"/>
            </p:cNvSpPr>
            <p:nvPr/>
          </p:nvSpPr>
          <p:spPr bwMode="auto">
            <a:xfrm flipH="1">
              <a:off x="3651" y="3240"/>
              <a:ext cx="509" cy="417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Line 46"/>
            <p:cNvSpPr>
              <a:spLocks noChangeShapeType="1"/>
            </p:cNvSpPr>
            <p:nvPr/>
          </p:nvSpPr>
          <p:spPr bwMode="auto">
            <a:xfrm>
              <a:off x="4145" y="3238"/>
              <a:ext cx="303" cy="36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Text Box 47"/>
            <p:cNvSpPr txBox="1">
              <a:spLocks noChangeArrowheads="1"/>
            </p:cNvSpPr>
            <p:nvPr/>
          </p:nvSpPr>
          <p:spPr bwMode="auto">
            <a:xfrm>
              <a:off x="4092" y="2908"/>
              <a:ext cx="621" cy="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kumimoji="0" lang="en-US" altLang="zh-CN" i="1">
                  <a:solidFill>
                    <a:srgbClr val="000000"/>
                  </a:solidFill>
                  <a:ea typeface="楷体_GB2312" pitchFamily="49" charset="-122"/>
                </a:rPr>
                <a:t> </a:t>
              </a:r>
              <a:r>
                <a:rPr kumimoji="0" lang="zh-CN" altLang="en-US">
                  <a:solidFill>
                    <a:srgbClr val="000000"/>
                  </a:solidFill>
                  <a:ea typeface="楷体_GB2312" pitchFamily="49" charset="-122"/>
                </a:rPr>
                <a:t>圆盘</a:t>
              </a:r>
              <a:endParaRPr kumimoji="0" lang="zh-CN" altLang="en-US" baseline="-25000">
                <a:solidFill>
                  <a:srgbClr val="000000"/>
                </a:solidFill>
                <a:ea typeface="楷体_GB2312" pitchFamily="49" charset="-122"/>
              </a:endParaRPr>
            </a:p>
          </p:txBody>
        </p:sp>
        <p:sp>
          <p:nvSpPr>
            <p:cNvPr id="44" name="Text Box 48"/>
            <p:cNvSpPr txBox="1">
              <a:spLocks noChangeArrowheads="1"/>
            </p:cNvSpPr>
            <p:nvPr/>
          </p:nvSpPr>
          <p:spPr bwMode="auto">
            <a:xfrm>
              <a:off x="4008" y="3330"/>
              <a:ext cx="420" cy="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kumimoji="0" lang="en-US" altLang="zh-CN" i="1">
                  <a:solidFill>
                    <a:srgbClr val="000000"/>
                  </a:solidFill>
                  <a:ea typeface="楷体_GB2312" pitchFamily="49" charset="-122"/>
                </a:rPr>
                <a:t> </a:t>
              </a:r>
              <a:r>
                <a:rPr kumimoji="0" lang="en-US" altLang="zh-CN" b="0" i="1">
                  <a:solidFill>
                    <a:srgbClr val="000000"/>
                  </a:solidFill>
                  <a:ea typeface="楷体_GB2312" pitchFamily="49" charset="-122"/>
                </a:rPr>
                <a:t>R</a:t>
              </a:r>
              <a:endParaRPr kumimoji="0" lang="en-US" altLang="zh-CN" b="0" i="1" baseline="-25000">
                <a:solidFill>
                  <a:srgbClr val="000000"/>
                </a:solidFill>
                <a:ea typeface="楷体_GB2312" pitchFamily="49" charset="-122"/>
              </a:endParaRPr>
            </a:p>
          </p:txBody>
        </p:sp>
        <p:sp>
          <p:nvSpPr>
            <p:cNvPr id="45" name="Text Box 49"/>
            <p:cNvSpPr txBox="1">
              <a:spLocks noChangeArrowheads="1"/>
            </p:cNvSpPr>
            <p:nvPr/>
          </p:nvSpPr>
          <p:spPr bwMode="auto">
            <a:xfrm>
              <a:off x="3804" y="3041"/>
              <a:ext cx="621" cy="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kumimoji="0" lang="en-US" altLang="zh-CN" i="1">
                  <a:solidFill>
                    <a:srgbClr val="FF0000"/>
                  </a:solidFill>
                  <a:ea typeface="楷体_GB2312" pitchFamily="49" charset="-122"/>
                </a:rPr>
                <a:t> </a:t>
              </a:r>
              <a:r>
                <a:rPr kumimoji="0" lang="en-US" altLang="zh-CN" b="0">
                  <a:solidFill>
                    <a:srgbClr val="FF0000"/>
                  </a:solidFill>
                  <a:ea typeface="楷体_GB2312" pitchFamily="49" charset="-122"/>
                </a:rPr>
                <a:t>C</a:t>
              </a:r>
              <a:endParaRPr kumimoji="0" lang="en-US" altLang="zh-CN" b="0" baseline="-25000">
                <a:solidFill>
                  <a:srgbClr val="FF0000"/>
                </a:solidFill>
                <a:ea typeface="楷体_GB2312" pitchFamily="49" charset="-122"/>
              </a:endParaRPr>
            </a:p>
          </p:txBody>
        </p:sp>
        <p:sp>
          <p:nvSpPr>
            <p:cNvPr id="46" name="Text Box 50"/>
            <p:cNvSpPr txBox="1">
              <a:spLocks noChangeArrowheads="1"/>
            </p:cNvSpPr>
            <p:nvPr/>
          </p:nvSpPr>
          <p:spPr bwMode="auto">
            <a:xfrm>
              <a:off x="4332" y="2590"/>
              <a:ext cx="351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kumimoji="0" lang="en-US" altLang="zh-CN" b="0" i="1">
                  <a:solidFill>
                    <a:srgbClr val="000000"/>
                  </a:solidFill>
                  <a:ea typeface="楷体_GB2312" pitchFamily="49" charset="-122"/>
                </a:rPr>
                <a:t> </a:t>
              </a:r>
              <a:r>
                <a:rPr kumimoji="0" lang="en-US" altLang="zh-CN" b="0" i="1">
                  <a:solidFill>
                    <a:srgbClr val="FFFF00"/>
                  </a:solidFill>
                  <a:ea typeface="楷体_GB2312" pitchFamily="49" charset="-122"/>
                </a:rPr>
                <a:t>m</a:t>
              </a:r>
              <a:endParaRPr kumimoji="0" lang="en-US" altLang="zh-CN" b="0" i="1" baseline="-25000">
                <a:solidFill>
                  <a:srgbClr val="FFFF00"/>
                </a:solidFill>
                <a:ea typeface="楷体_GB2312" pitchFamily="49" charset="-122"/>
              </a:endParaRPr>
            </a:p>
          </p:txBody>
        </p:sp>
      </p:grpSp>
      <p:graphicFrame>
        <p:nvGraphicFramePr>
          <p:cNvPr id="47" name="对象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10449"/>
              </p:ext>
            </p:extLst>
          </p:nvPr>
        </p:nvGraphicFramePr>
        <p:xfrm>
          <a:off x="611188" y="1125538"/>
          <a:ext cx="2519362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49" name="Equation" r:id="rId13" imgW="901309" imgH="253890" progId="Equation.DSMT4">
                  <p:embed/>
                </p:oleObj>
              </mc:Choice>
              <mc:Fallback>
                <p:oleObj name="Equation" r:id="rId13" imgW="901309" imgH="25389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125538"/>
                        <a:ext cx="2519362" cy="709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Box 26"/>
          <p:cNvSpPr txBox="1">
            <a:spLocks noChangeArrowheads="1"/>
          </p:cNvSpPr>
          <p:nvPr/>
        </p:nvSpPr>
        <p:spPr bwMode="auto">
          <a:xfrm>
            <a:off x="3132138" y="1268413"/>
            <a:ext cx="30241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（</a:t>
            </a:r>
            <a:r>
              <a:rPr lang="en-US" altLang="zh-CN" i="1" dirty="0" err="1">
                <a:solidFill>
                  <a:srgbClr val="00FFFF"/>
                </a:solidFill>
                <a:ea typeface="楷体_GB2312" pitchFamily="49" charset="-122"/>
              </a:rPr>
              <a:t>Z</a:t>
            </a:r>
            <a:r>
              <a:rPr lang="en-US" altLang="zh-CN" i="1" baseline="-25000" dirty="0" err="1">
                <a:solidFill>
                  <a:srgbClr val="00FFFF"/>
                </a:solidFill>
                <a:ea typeface="楷体_GB2312" pitchFamily="49" charset="-122"/>
              </a:rPr>
              <a:t>i</a:t>
            </a:r>
            <a:r>
              <a:rPr lang="en-US" altLang="zh-CN" dirty="0">
                <a:solidFill>
                  <a:srgbClr val="00FFFF"/>
                </a:solidFill>
                <a:ea typeface="楷体_GB2312" pitchFamily="49" charset="-122"/>
              </a:rPr>
              <a:t>=0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）</a:t>
            </a:r>
          </a:p>
        </p:txBody>
      </p:sp>
      <p:graphicFrame>
        <p:nvGraphicFramePr>
          <p:cNvPr id="49" name="对象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1629801"/>
              </p:ext>
            </p:extLst>
          </p:nvPr>
        </p:nvGraphicFramePr>
        <p:xfrm>
          <a:off x="1103094" y="1827213"/>
          <a:ext cx="4044950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50" name="Equation" r:id="rId15" imgW="1447560" imgH="253800" progId="Equation.DSMT4">
                  <p:embed/>
                </p:oleObj>
              </mc:Choice>
              <mc:Fallback>
                <p:oleObj name="Equation" r:id="rId15" imgW="144756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3094" y="1827213"/>
                        <a:ext cx="4044950" cy="709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70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4" grpId="0" build="p" autoUpdateAnimBg="0" advAuto="0"/>
      <p:bldP spid="5" grpId="0" build="p" autoUpdateAnimBg="0" advAuto="0"/>
      <p:bldP spid="6" grpId="0" animBg="1"/>
      <p:bldP spid="7" grpId="0" animBg="1"/>
      <p:bldP spid="8" grpId="0" animBg="1"/>
      <p:bldP spid="9" grpId="0" build="p" autoUpdateAnimBg="0" advAuto="0"/>
      <p:bldP spid="10" grpId="0" build="p" autoUpdateAnimBg="0" advAuto="0"/>
      <p:bldP spid="11" grpId="0" build="p" autoUpdateAnimBg="0" advAuto="0"/>
      <p:bldP spid="12" grpId="0" animBg="1"/>
      <p:bldP spid="13" grpId="0" animBg="1"/>
      <p:bldP spid="14" grpId="0" animBg="1"/>
      <p:bldP spid="15" grpId="0" animBg="1"/>
      <p:bldP spid="16" grpId="0" build="p" autoUpdateAnimBg="0" advAuto="0"/>
      <p:bldP spid="17" grpId="0" build="p" autoUpdateAnimBg="0" advAuto="0"/>
      <p:bldP spid="18" grpId="0" build="p" autoUpdateAnimBg="0"/>
      <p:bldP spid="21" grpId="0" build="p" autoUpdateAnimBg="0" advAuto="0"/>
      <p:bldP spid="22" grpId="0" build="p" autoUpdateAnimBg="0"/>
      <p:bldP spid="24" grpId="0" autoUpdateAnimBg="0"/>
      <p:bldP spid="28" grpId="0" autoUpdateAnimBg="0"/>
      <p:bldP spid="29" grpId="0" autoUpdateAnimBg="0"/>
      <p:bldP spid="30" grpId="0" animBg="1" autoUpdateAnimBg="0"/>
      <p:bldP spid="31" grpId="0" animBg="1"/>
      <p:bldP spid="48" grpId="0" build="p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7518400" y="385763"/>
            <a:ext cx="1098550" cy="1674812"/>
            <a:chOff x="4608" y="2496"/>
            <a:chExt cx="808" cy="1584"/>
          </a:xfrm>
        </p:grpSpPr>
        <p:grpSp>
          <p:nvGrpSpPr>
            <p:cNvPr id="26649" name="Group 3"/>
            <p:cNvGrpSpPr>
              <a:grpSpLocks/>
            </p:cNvGrpSpPr>
            <p:nvPr/>
          </p:nvGrpSpPr>
          <p:grpSpPr bwMode="auto">
            <a:xfrm>
              <a:off x="4608" y="2496"/>
              <a:ext cx="576" cy="1584"/>
              <a:chOff x="4416" y="2256"/>
              <a:chExt cx="768" cy="1872"/>
            </a:xfrm>
          </p:grpSpPr>
          <p:sp>
            <p:nvSpPr>
              <p:cNvPr id="26652" name="Rectangle 4"/>
              <p:cNvSpPr>
                <a:spLocks noChangeArrowheads="1"/>
              </p:cNvSpPr>
              <p:nvPr/>
            </p:nvSpPr>
            <p:spPr bwMode="auto">
              <a:xfrm>
                <a:off x="4608" y="2784"/>
                <a:ext cx="384" cy="1152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0"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26653" name="AutoShape 5"/>
              <p:cNvSpPr>
                <a:spLocks noChangeArrowheads="1"/>
              </p:cNvSpPr>
              <p:nvPr/>
            </p:nvSpPr>
            <p:spPr bwMode="auto">
              <a:xfrm>
                <a:off x="4608" y="2256"/>
                <a:ext cx="384" cy="528"/>
              </a:xfrm>
              <a:prstGeom prst="triangle">
                <a:avLst>
                  <a:gd name="adj" fmla="val 50000"/>
                </a:avLst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0"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26654" name="AutoShape 6"/>
              <p:cNvSpPr>
                <a:spLocks noChangeArrowheads="1"/>
              </p:cNvSpPr>
              <p:nvPr/>
            </p:nvSpPr>
            <p:spPr bwMode="auto">
              <a:xfrm>
                <a:off x="4992" y="3600"/>
                <a:ext cx="192" cy="528"/>
              </a:xfrm>
              <a:prstGeom prst="rtTriangl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0"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26655" name="AutoShape 7"/>
              <p:cNvSpPr>
                <a:spLocks noChangeArrowheads="1"/>
              </p:cNvSpPr>
              <p:nvPr/>
            </p:nvSpPr>
            <p:spPr bwMode="auto">
              <a:xfrm flipH="1">
                <a:off x="4416" y="3600"/>
                <a:ext cx="192" cy="528"/>
              </a:xfrm>
              <a:prstGeom prst="rtTriangl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0" lang="zh-CN" altLang="en-US" sz="1800" b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6650" name="Text Box 8"/>
            <p:cNvSpPr txBox="1">
              <a:spLocks noChangeArrowheads="1"/>
            </p:cNvSpPr>
            <p:nvPr/>
          </p:nvSpPr>
          <p:spPr bwMode="auto">
            <a:xfrm>
              <a:off x="5136" y="3023"/>
              <a:ext cx="280" cy="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i="1">
                  <a:solidFill>
                    <a:srgbClr val="FFFF00"/>
                  </a:solidFill>
                </a:rPr>
                <a:t>m</a:t>
              </a:r>
            </a:p>
          </p:txBody>
        </p:sp>
        <p:sp>
          <p:nvSpPr>
            <p:cNvPr id="26651" name="Text Box 9"/>
            <p:cNvSpPr txBox="1">
              <a:spLocks noChangeArrowheads="1"/>
            </p:cNvSpPr>
            <p:nvPr/>
          </p:nvSpPr>
          <p:spPr bwMode="auto">
            <a:xfrm>
              <a:off x="5137" y="3600"/>
              <a:ext cx="197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0" i="1">
                  <a:solidFill>
                    <a:srgbClr val="FFFF00"/>
                  </a:solidFill>
                </a:rPr>
                <a:t>t</a:t>
              </a:r>
            </a:p>
          </p:txBody>
        </p:sp>
      </p:grpSp>
      <p:sp>
        <p:nvSpPr>
          <p:cNvPr id="657418" name="AutoShape 10"/>
          <p:cNvSpPr>
            <a:spLocks noChangeArrowheads="1"/>
          </p:cNvSpPr>
          <p:nvPr/>
        </p:nvSpPr>
        <p:spPr bwMode="auto">
          <a:xfrm>
            <a:off x="7346950" y="1096963"/>
            <a:ext cx="133350" cy="696912"/>
          </a:xfrm>
          <a:prstGeom prst="upArrow">
            <a:avLst>
              <a:gd name="adj1" fmla="val 50000"/>
              <a:gd name="adj2" fmla="val 130655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657420" name="Rectangle 12"/>
          <p:cNvSpPr>
            <a:spLocks noChangeArrowheads="1"/>
          </p:cNvSpPr>
          <p:nvPr/>
        </p:nvSpPr>
        <p:spPr bwMode="auto">
          <a:xfrm>
            <a:off x="323850" y="260350"/>
            <a:ext cx="2632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zh-CN" i="1" dirty="0">
                <a:solidFill>
                  <a:srgbClr val="FFFF00"/>
                </a:solidFill>
              </a:rPr>
              <a:t> </a:t>
            </a:r>
            <a:r>
              <a:rPr lang="zh-CN" altLang="en-US" i="1" dirty="0">
                <a:solidFill>
                  <a:srgbClr val="FFFF00"/>
                </a:solidFill>
              </a:rPr>
              <a:t>火箭的运动方程</a:t>
            </a:r>
          </a:p>
        </p:txBody>
      </p:sp>
      <p:sp>
        <p:nvSpPr>
          <p:cNvPr id="26630" name="Rectangle 13"/>
          <p:cNvSpPr>
            <a:spLocks noChangeArrowheads="1"/>
          </p:cNvSpPr>
          <p:nvPr/>
        </p:nvSpPr>
        <p:spPr bwMode="auto">
          <a:xfrm>
            <a:off x="6921500" y="342900"/>
            <a:ext cx="2222500" cy="288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82800" bIns="82800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657424" name="Text Box 16"/>
          <p:cNvSpPr txBox="1">
            <a:spLocks noChangeArrowheads="1"/>
          </p:cNvSpPr>
          <p:nvPr/>
        </p:nvSpPr>
        <p:spPr bwMode="auto">
          <a:xfrm>
            <a:off x="440395" y="2510018"/>
            <a:ext cx="4473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当不计空气阻力，只计重力，则</a:t>
            </a:r>
            <a:endParaRPr lang="zh-CN" altLang="en-US" b="0" dirty="0">
              <a:solidFill>
                <a:schemeClr val="bg1"/>
              </a:solidFill>
              <a:ea typeface="仿宋_GB2312" pitchFamily="49" charset="-122"/>
            </a:endParaRPr>
          </a:p>
        </p:txBody>
      </p: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8794750" y="404813"/>
            <a:ext cx="349250" cy="1439862"/>
            <a:chOff x="5540" y="255"/>
            <a:chExt cx="220" cy="907"/>
          </a:xfrm>
        </p:grpSpPr>
        <p:sp>
          <p:nvSpPr>
            <p:cNvPr id="26647" name="Line 18"/>
            <p:cNvSpPr>
              <a:spLocks noChangeShapeType="1"/>
            </p:cNvSpPr>
            <p:nvPr/>
          </p:nvSpPr>
          <p:spPr bwMode="auto">
            <a:xfrm flipV="1">
              <a:off x="5556" y="391"/>
              <a:ext cx="0" cy="771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8" name="Text Box 19"/>
            <p:cNvSpPr txBox="1">
              <a:spLocks noChangeArrowheads="1"/>
            </p:cNvSpPr>
            <p:nvPr/>
          </p:nvSpPr>
          <p:spPr bwMode="auto">
            <a:xfrm>
              <a:off x="5540" y="255"/>
              <a:ext cx="2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0" i="1">
                  <a:solidFill>
                    <a:srgbClr val="FFFF00"/>
                  </a:solidFill>
                  <a:latin typeface="Bookman Old Style" panose="02050604050505020204" pitchFamily="18" charset="0"/>
                </a:rPr>
                <a:t>x</a:t>
              </a:r>
            </a:p>
          </p:txBody>
        </p:sp>
      </p:grpSp>
      <p:graphicFrame>
        <p:nvGraphicFramePr>
          <p:cNvPr id="657428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945719"/>
              </p:ext>
            </p:extLst>
          </p:nvPr>
        </p:nvGraphicFramePr>
        <p:xfrm>
          <a:off x="503722" y="2959518"/>
          <a:ext cx="4920266" cy="576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32" name="Equation" r:id="rId3" imgW="2527200" imgH="241200" progId="Equation.DSMT4">
                  <p:embed/>
                </p:oleObj>
              </mc:Choice>
              <mc:Fallback>
                <p:oleObj name="Equation" r:id="rId3" imgW="2527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722" y="2959518"/>
                        <a:ext cx="4920266" cy="5763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7429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1247706"/>
              </p:ext>
            </p:extLst>
          </p:nvPr>
        </p:nvGraphicFramePr>
        <p:xfrm>
          <a:off x="1010601" y="3501008"/>
          <a:ext cx="264160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33" name="Equation" r:id="rId5" imgW="1282680" imgH="177480" progId="Equation.DSMT4">
                  <p:embed/>
                </p:oleObj>
              </mc:Choice>
              <mc:Fallback>
                <p:oleObj name="Equation" r:id="rId5" imgW="128268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0601" y="3501008"/>
                        <a:ext cx="2641600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7430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5789595"/>
              </p:ext>
            </p:extLst>
          </p:nvPr>
        </p:nvGraphicFramePr>
        <p:xfrm>
          <a:off x="6252627" y="3041928"/>
          <a:ext cx="2727325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34" name="Equation" r:id="rId7" imgW="1333440" imgH="228600" progId="Equation.DSMT4">
                  <p:embed/>
                </p:oleObj>
              </mc:Choice>
              <mc:Fallback>
                <p:oleObj name="Equation" r:id="rId7" imgW="13334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2627" y="3041928"/>
                        <a:ext cx="2727325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7431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2495075"/>
              </p:ext>
            </p:extLst>
          </p:nvPr>
        </p:nvGraphicFramePr>
        <p:xfrm>
          <a:off x="6350793" y="3585936"/>
          <a:ext cx="2335213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35" name="公式" r:id="rId9" imgW="1119106" imgH="338235" progId="Equation.3">
                  <p:embed/>
                </p:oleObj>
              </mc:Choice>
              <mc:Fallback>
                <p:oleObj name="公式" r:id="rId9" imgW="1119106" imgH="33823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0793" y="3585936"/>
                        <a:ext cx="2335213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7432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7489827"/>
              </p:ext>
            </p:extLst>
          </p:nvPr>
        </p:nvGraphicFramePr>
        <p:xfrm>
          <a:off x="1530529" y="4445003"/>
          <a:ext cx="3735387" cy="84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36" name="公式" r:id="rId11" imgW="1690606" imgH="338235" progId="Equation.3">
                  <p:embed/>
                </p:oleObj>
              </mc:Choice>
              <mc:Fallback>
                <p:oleObj name="公式" r:id="rId11" imgW="1690606" imgH="33823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0529" y="4445003"/>
                        <a:ext cx="3735387" cy="846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7433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240244"/>
              </p:ext>
            </p:extLst>
          </p:nvPr>
        </p:nvGraphicFramePr>
        <p:xfrm>
          <a:off x="5676704" y="4505527"/>
          <a:ext cx="26416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37" name="公式" r:id="rId13" imgW="1271734" imgH="338235" progId="Equation.3">
                  <p:embed/>
                </p:oleObj>
              </mc:Choice>
              <mc:Fallback>
                <p:oleObj name="公式" r:id="rId13" imgW="1271734" imgH="33823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6704" y="4505527"/>
                        <a:ext cx="2641600" cy="787400"/>
                      </a:xfrm>
                      <a:prstGeom prst="rect">
                        <a:avLst/>
                      </a:prstGeom>
                      <a:solidFill>
                        <a:srgbClr val="333333"/>
                      </a:solidFill>
                      <a:ln w="63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7434" name="Line 26"/>
          <p:cNvSpPr>
            <a:spLocks noChangeShapeType="1"/>
          </p:cNvSpPr>
          <p:nvPr/>
        </p:nvSpPr>
        <p:spPr bwMode="auto">
          <a:xfrm>
            <a:off x="468313" y="5661025"/>
            <a:ext cx="8135937" cy="0"/>
          </a:xfrm>
          <a:prstGeom prst="line">
            <a:avLst/>
          </a:prstGeom>
          <a:noFill/>
          <a:ln w="9525">
            <a:solidFill>
              <a:srgbClr val="00FF00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657435" name="Object 27"/>
          <p:cNvGraphicFramePr>
            <a:graphicFrameLocks noChangeAspect="1"/>
          </p:cNvGraphicFramePr>
          <p:nvPr/>
        </p:nvGraphicFramePr>
        <p:xfrm>
          <a:off x="3346450" y="5808663"/>
          <a:ext cx="26670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38" name="公式" r:id="rId15" imgW="1280999" imgH="338235" progId="Equation.3">
                  <p:embed/>
                </p:oleObj>
              </mc:Choice>
              <mc:Fallback>
                <p:oleObj name="公式" r:id="rId15" imgW="1280999" imgH="33823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6450" y="5808663"/>
                        <a:ext cx="26670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7436" name="Object 28"/>
          <p:cNvGraphicFramePr>
            <a:graphicFrameLocks noChangeAspect="1"/>
          </p:cNvGraphicFramePr>
          <p:nvPr/>
        </p:nvGraphicFramePr>
        <p:xfrm>
          <a:off x="6372225" y="5808663"/>
          <a:ext cx="23876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39" name="公式" r:id="rId17" imgW="1138124" imgH="338235" progId="Equation.3">
                  <p:embed/>
                </p:oleObj>
              </mc:Choice>
              <mc:Fallback>
                <p:oleObj name="公式" r:id="rId17" imgW="1138124" imgH="33823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5808663"/>
                        <a:ext cx="23876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7438" name="Text Box 30"/>
          <p:cNvSpPr txBox="1">
            <a:spLocks noChangeArrowheads="1"/>
          </p:cNvSpPr>
          <p:nvPr/>
        </p:nvSpPr>
        <p:spPr bwMode="auto">
          <a:xfrm>
            <a:off x="6300788" y="5264150"/>
            <a:ext cx="2555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800">
                <a:solidFill>
                  <a:srgbClr val="FFFF00"/>
                </a:solidFill>
                <a:latin typeface="Arial" panose="020B0604020202020204" pitchFamily="34" charset="0"/>
              </a:rPr>
              <a:t>—— </a:t>
            </a:r>
            <a:r>
              <a:rPr lang="zh-CN" altLang="en-US" sz="20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火箭的速度方程</a:t>
            </a:r>
          </a:p>
        </p:txBody>
      </p:sp>
      <p:graphicFrame>
        <p:nvGraphicFramePr>
          <p:cNvPr id="52255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087933"/>
              </p:ext>
            </p:extLst>
          </p:nvPr>
        </p:nvGraphicFramePr>
        <p:xfrm>
          <a:off x="4913970" y="2510017"/>
          <a:ext cx="4122253" cy="49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40" name="Equation" r:id="rId19" imgW="2145960" imgH="228600" progId="Equation.DSMT4">
                  <p:embed/>
                </p:oleObj>
              </mc:Choice>
              <mc:Fallback>
                <p:oleObj name="Equation" r:id="rId19" imgW="21459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3970" y="2510017"/>
                        <a:ext cx="4122253" cy="49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56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4871450"/>
              </p:ext>
            </p:extLst>
          </p:nvPr>
        </p:nvGraphicFramePr>
        <p:xfrm>
          <a:off x="755650" y="5805488"/>
          <a:ext cx="2444750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41" name="Equation" r:id="rId21" imgW="1090824" imgH="338235" progId="Equation.DSMT4">
                  <p:embed/>
                </p:oleObj>
              </mc:Choice>
              <mc:Fallback>
                <p:oleObj name="Equation" r:id="rId21" imgW="1090824" imgH="33823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5805488"/>
                        <a:ext cx="2444750" cy="84296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FFFF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右弧形箭头 2"/>
          <p:cNvSpPr/>
          <p:nvPr/>
        </p:nvSpPr>
        <p:spPr bwMode="auto">
          <a:xfrm>
            <a:off x="8680450" y="4028763"/>
            <a:ext cx="419100" cy="2012850"/>
          </a:xfrm>
          <a:prstGeom prst="curvedLeftArrow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 smtClean="0">
              <a:ln>
                <a:noFill/>
              </a:ln>
              <a:solidFill>
                <a:srgbClr val="00FFFF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19899" y="768350"/>
            <a:ext cx="4887912" cy="457200"/>
            <a:chOff x="468313" y="750118"/>
            <a:chExt cx="4887912" cy="457200"/>
          </a:xfrm>
        </p:grpSpPr>
        <p:sp>
          <p:nvSpPr>
            <p:cNvPr id="657422" name="Text Box 14"/>
            <p:cNvSpPr txBox="1">
              <a:spLocks noChangeArrowheads="1"/>
            </p:cNvSpPr>
            <p:nvPr/>
          </p:nvSpPr>
          <p:spPr bwMode="auto">
            <a:xfrm>
              <a:off x="468313" y="750118"/>
              <a:ext cx="488791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i="1" dirty="0">
                  <a:solidFill>
                    <a:srgbClr val="66FFFF"/>
                  </a:solidFill>
                  <a:ea typeface="仿宋_GB2312" pitchFamily="49" charset="-122"/>
                </a:rPr>
                <a:t>t </a:t>
              </a:r>
              <a:r>
                <a:rPr lang="zh-CN" altLang="zh-CN" dirty="0">
                  <a:solidFill>
                    <a:schemeClr val="bg1"/>
                  </a:solidFill>
                  <a:ea typeface="仿宋_GB2312" pitchFamily="49" charset="-122"/>
                </a:rPr>
                <a:t>时刻，</a:t>
              </a:r>
              <a:r>
                <a:rPr lang="zh-CN" altLang="en-US" dirty="0">
                  <a:solidFill>
                    <a:schemeClr val="bg1"/>
                  </a:solidFill>
                  <a:ea typeface="仿宋_GB2312" pitchFamily="49" charset="-122"/>
                </a:rPr>
                <a:t>火箭质量为</a:t>
              </a:r>
              <a:r>
                <a:rPr lang="zh-CN" altLang="en-US" dirty="0">
                  <a:solidFill>
                    <a:srgbClr val="66FFFF"/>
                  </a:solidFill>
                  <a:ea typeface="仿宋_GB2312" pitchFamily="49" charset="-122"/>
                </a:rPr>
                <a:t> </a:t>
              </a:r>
              <a:r>
                <a:rPr lang="en-US" altLang="zh-CN" i="1" dirty="0">
                  <a:solidFill>
                    <a:srgbClr val="66FFFF"/>
                  </a:solidFill>
                  <a:ea typeface="仿宋_GB2312" pitchFamily="49" charset="-122"/>
                </a:rPr>
                <a:t>m</a:t>
              </a:r>
              <a:r>
                <a:rPr lang="zh-CN" altLang="en-US" i="1" dirty="0">
                  <a:solidFill>
                    <a:schemeClr val="bg1"/>
                  </a:solidFill>
                  <a:ea typeface="仿宋_GB2312" pitchFamily="49" charset="-122"/>
                </a:rPr>
                <a:t>，</a:t>
              </a:r>
              <a:r>
                <a:rPr lang="zh-CN" altLang="en-US" dirty="0">
                  <a:solidFill>
                    <a:schemeClr val="bg1"/>
                  </a:solidFill>
                  <a:ea typeface="仿宋_GB2312" pitchFamily="49" charset="-122"/>
                </a:rPr>
                <a:t>速度</a:t>
              </a:r>
              <a:r>
                <a:rPr lang="zh-CN" altLang="en-US" dirty="0" smtClean="0">
                  <a:solidFill>
                    <a:schemeClr val="bg1"/>
                  </a:solidFill>
                  <a:ea typeface="仿宋_GB2312" pitchFamily="49" charset="-122"/>
                </a:rPr>
                <a:t>为</a:t>
              </a:r>
              <a:r>
                <a:rPr lang="en-US" altLang="zh-CN" i="1" dirty="0" smtClean="0">
                  <a:solidFill>
                    <a:srgbClr val="66FFFF"/>
                  </a:solidFill>
                  <a:latin typeface="Bookman Old Style" panose="02050604050505020204" pitchFamily="18" charset="0"/>
                  <a:ea typeface="仿宋_GB2312" pitchFamily="49" charset="-122"/>
                </a:rPr>
                <a:t> </a:t>
              </a:r>
              <a:endParaRPr lang="en-US" altLang="zh-CN" i="1" dirty="0">
                <a:solidFill>
                  <a:srgbClr val="66FFFF"/>
                </a:solidFill>
                <a:latin typeface="Bookman Old Style" panose="02050604050505020204" pitchFamily="18" charset="0"/>
                <a:ea typeface="仿宋_GB2312" pitchFamily="49" charset="-122"/>
              </a:endParaRPr>
            </a:p>
          </p:txBody>
        </p:sp>
        <p:graphicFrame>
          <p:nvGraphicFramePr>
            <p:cNvPr id="5" name="对象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79857589"/>
                </p:ext>
              </p:extLst>
            </p:nvPr>
          </p:nvGraphicFramePr>
          <p:xfrm>
            <a:off x="4765199" y="775247"/>
            <a:ext cx="295275" cy="414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742" name="Equation" r:id="rId23" imgW="295582" imgH="414375" progId="Equation.DSMT4">
                    <p:embed/>
                  </p:oleObj>
                </mc:Choice>
                <mc:Fallback>
                  <p:oleObj name="Equation" r:id="rId23" imgW="295582" imgH="414375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4765199" y="775247"/>
                          <a:ext cx="295275" cy="4143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5922946"/>
              </p:ext>
            </p:extLst>
          </p:nvPr>
        </p:nvGraphicFramePr>
        <p:xfrm>
          <a:off x="7263561" y="661755"/>
          <a:ext cx="302464" cy="42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43" name="Equation" r:id="rId25" imgW="126720" imgH="177480" progId="Equation.DSMT4">
                  <p:embed/>
                </p:oleObj>
              </mc:Choice>
              <mc:Fallback>
                <p:oleObj name="Equation" r:id="rId25" imgW="1267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7263561" y="661755"/>
                        <a:ext cx="302464" cy="423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组合 12"/>
          <p:cNvGrpSpPr/>
          <p:nvPr/>
        </p:nvGrpSpPr>
        <p:grpSpPr>
          <a:xfrm>
            <a:off x="468313" y="1227138"/>
            <a:ext cx="6911975" cy="1200329"/>
            <a:chOff x="468313" y="1227138"/>
            <a:chExt cx="6911975" cy="1200329"/>
          </a:xfrm>
        </p:grpSpPr>
        <p:grpSp>
          <p:nvGrpSpPr>
            <p:cNvPr id="10" name="组合 9"/>
            <p:cNvGrpSpPr/>
            <p:nvPr/>
          </p:nvGrpSpPr>
          <p:grpSpPr>
            <a:xfrm>
              <a:off x="468313" y="1227138"/>
              <a:ext cx="6911975" cy="1200329"/>
              <a:chOff x="468313" y="1227138"/>
              <a:chExt cx="6911975" cy="1200329"/>
            </a:xfrm>
          </p:grpSpPr>
          <p:sp>
            <p:nvSpPr>
              <p:cNvPr id="657423" name="Text Box 15"/>
              <p:cNvSpPr txBox="1">
                <a:spLocks noChangeArrowheads="1"/>
              </p:cNvSpPr>
              <p:nvPr/>
            </p:nvSpPr>
            <p:spPr bwMode="auto">
              <a:xfrm>
                <a:off x="468313" y="1227138"/>
                <a:ext cx="6911975" cy="1200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0" lang="en-US" altLang="zh-CN" dirty="0" err="1">
                    <a:solidFill>
                      <a:srgbClr val="FF9900"/>
                    </a:solidFill>
                  </a:rPr>
                  <a:t>d</a:t>
                </a:r>
                <a:r>
                  <a:rPr kumimoji="0" lang="en-US" altLang="zh-CN" i="1" dirty="0" err="1">
                    <a:solidFill>
                      <a:srgbClr val="FF9900"/>
                    </a:solidFill>
                  </a:rPr>
                  <a:t>t</a:t>
                </a:r>
                <a:r>
                  <a:rPr kumimoji="0" lang="en-US" altLang="zh-CN" i="1" dirty="0">
                    <a:solidFill>
                      <a:srgbClr val="FF9900"/>
                    </a:solidFill>
                  </a:rPr>
                  <a:t> </a:t>
                </a:r>
                <a:r>
                  <a:rPr kumimoji="0" lang="zh-CN" altLang="en-US" dirty="0">
                    <a:solidFill>
                      <a:schemeClr val="bg1"/>
                    </a:solidFill>
                    <a:ea typeface="仿宋_GB2312" pitchFamily="49" charset="-122"/>
                  </a:rPr>
                  <a:t>内火箭喷出速度</a:t>
                </a:r>
                <a:r>
                  <a:rPr kumimoji="0" lang="zh-CN" altLang="en-US" dirty="0" smtClean="0">
                    <a:solidFill>
                      <a:schemeClr val="bg1"/>
                    </a:solidFill>
                    <a:ea typeface="仿宋_GB2312" pitchFamily="49" charset="-122"/>
                  </a:rPr>
                  <a:t>为</a:t>
                </a:r>
                <a:r>
                  <a:rPr kumimoji="0" lang="en-US" altLang="zh-CN" i="1" dirty="0" smtClean="0">
                    <a:solidFill>
                      <a:srgbClr val="FFFF00"/>
                    </a:solidFill>
                    <a:ea typeface="仿宋_GB2312" pitchFamily="49" charset="-122"/>
                  </a:rPr>
                  <a:t>     </a:t>
                </a:r>
                <a:r>
                  <a:rPr kumimoji="0" lang="en-US" altLang="zh-CN" dirty="0" smtClean="0">
                    <a:solidFill>
                      <a:srgbClr val="FFFF00"/>
                    </a:solidFill>
                    <a:ea typeface="仿宋_GB2312" pitchFamily="49" charset="-122"/>
                  </a:rPr>
                  <a:t>( </a:t>
                </a:r>
                <a:r>
                  <a:rPr kumimoji="0" lang="zh-CN" altLang="en-US" dirty="0" smtClean="0">
                    <a:solidFill>
                      <a:srgbClr val="FFFF00"/>
                    </a:solidFill>
                    <a:ea typeface="仿宋_GB2312" pitchFamily="49" charset="-122"/>
                  </a:rPr>
                  <a:t>相对地面的速度）</a:t>
                </a:r>
                <a:r>
                  <a:rPr kumimoji="0" lang="en-US" altLang="zh-CN" dirty="0" smtClean="0">
                    <a:solidFill>
                      <a:schemeClr val="bg1"/>
                    </a:solidFill>
                    <a:ea typeface="仿宋_GB2312" pitchFamily="49" charset="-122"/>
                  </a:rPr>
                  <a:t>, </a:t>
                </a:r>
                <a:r>
                  <a:rPr lang="zh-CN" altLang="en-US" dirty="0">
                    <a:solidFill>
                      <a:schemeClr val="bg1"/>
                    </a:solidFill>
                    <a:ea typeface="仿宋_GB2312" pitchFamily="49" charset="-122"/>
                  </a:rPr>
                  <a:t>质量</a:t>
                </a:r>
                <a:r>
                  <a:rPr lang="zh-CN" altLang="en-US" dirty="0" smtClean="0">
                    <a:solidFill>
                      <a:schemeClr val="bg1"/>
                    </a:solidFill>
                    <a:ea typeface="仿宋_GB2312" pitchFamily="49" charset="-122"/>
                  </a:rPr>
                  <a:t>为</a:t>
                </a:r>
                <a:r>
                  <a:rPr lang="en-US" altLang="zh-CN" dirty="0" smtClean="0">
                    <a:solidFill>
                      <a:srgbClr val="FFFF00"/>
                    </a:solidFill>
                    <a:cs typeface="Times New Roman" panose="02020603050405020304" pitchFamily="18" charset="0"/>
                  </a:rPr>
                  <a:t>–</a:t>
                </a:r>
                <a:r>
                  <a:rPr lang="en-US" altLang="zh-CN" dirty="0" smtClean="0">
                    <a:solidFill>
                      <a:srgbClr val="FFFF00"/>
                    </a:solidFill>
                  </a:rPr>
                  <a:t> </a:t>
                </a:r>
                <a:r>
                  <a:rPr lang="en-US" altLang="zh-CN" dirty="0" err="1">
                    <a:solidFill>
                      <a:srgbClr val="FFFF00"/>
                    </a:solidFill>
                  </a:rPr>
                  <a:t>d</a:t>
                </a:r>
                <a:r>
                  <a:rPr lang="en-US" altLang="zh-CN" i="1" dirty="0" err="1">
                    <a:solidFill>
                      <a:srgbClr val="FFFF00"/>
                    </a:solidFill>
                  </a:rPr>
                  <a:t>m</a:t>
                </a:r>
                <a:r>
                  <a:rPr lang="en-US" altLang="zh-CN" i="1" dirty="0">
                    <a:solidFill>
                      <a:srgbClr val="FFFF00"/>
                    </a:solidFill>
                  </a:rPr>
                  <a:t> </a:t>
                </a:r>
                <a:r>
                  <a:rPr lang="en-US" altLang="zh-CN" sz="2000" dirty="0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rPr>
                  <a:t>(</a:t>
                </a:r>
                <a:r>
                  <a:rPr lang="en-US" altLang="zh-CN" sz="2000" dirty="0" err="1" smtClean="0">
                    <a:solidFill>
                      <a:srgbClr val="FFFF00"/>
                    </a:solidFill>
                  </a:rPr>
                  <a:t>d</a:t>
                </a:r>
                <a:r>
                  <a:rPr lang="en-US" altLang="zh-CN" sz="2000" i="1" dirty="0" err="1" smtClean="0">
                    <a:solidFill>
                      <a:srgbClr val="FFFF00"/>
                    </a:solidFill>
                  </a:rPr>
                  <a:t>m</a:t>
                </a:r>
                <a:r>
                  <a:rPr lang="zh-CN" altLang="en-US" sz="2000" dirty="0" smtClean="0">
                    <a:solidFill>
                      <a:schemeClr val="bg1"/>
                    </a:solidFill>
                  </a:rPr>
                  <a:t>为</a:t>
                </a:r>
                <a:r>
                  <a:rPr kumimoji="0" lang="zh-CN" altLang="en-US" sz="2000" dirty="0" smtClean="0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rPr>
                  <a:t>火箭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rPr>
                  <a:t>质量的增量</a:t>
                </a:r>
                <a:r>
                  <a:rPr lang="en-US" altLang="zh-CN" sz="2000" dirty="0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rPr>
                  <a:t>)</a:t>
                </a:r>
                <a:r>
                  <a:rPr lang="zh-CN" altLang="en-US" dirty="0">
                    <a:solidFill>
                      <a:schemeClr val="bg1"/>
                    </a:solidFill>
                    <a:latin typeface="仿宋_GB2312" pitchFamily="49" charset="-122"/>
                    <a:ea typeface="仿宋_GB2312" pitchFamily="49" charset="-122"/>
                  </a:rPr>
                  <a:t>的燃料</a:t>
                </a:r>
                <a:r>
                  <a:rPr lang="en-US" altLang="zh-CN" dirty="0">
                    <a:solidFill>
                      <a:schemeClr val="bg1"/>
                    </a:solidFill>
                    <a:ea typeface="仿宋_GB2312" pitchFamily="49" charset="-122"/>
                  </a:rPr>
                  <a:t>, </a:t>
                </a:r>
                <a:r>
                  <a:rPr lang="zh-CN" altLang="en-US" dirty="0">
                    <a:solidFill>
                      <a:schemeClr val="bg1"/>
                    </a:solidFill>
                    <a:ea typeface="仿宋_GB2312" pitchFamily="49" charset="-122"/>
                  </a:rPr>
                  <a:t>火箭质量变为</a:t>
                </a:r>
                <a:r>
                  <a:rPr lang="zh-CN" altLang="en-US" dirty="0">
                    <a:solidFill>
                      <a:srgbClr val="66FFFF"/>
                    </a:solidFill>
                    <a:ea typeface="仿宋_GB2312" pitchFamily="49" charset="-122"/>
                  </a:rPr>
                  <a:t> </a:t>
                </a:r>
                <a:r>
                  <a:rPr lang="en-US" altLang="zh-CN" i="1" dirty="0" err="1" smtClean="0">
                    <a:solidFill>
                      <a:srgbClr val="66FFFF"/>
                    </a:solidFill>
                    <a:ea typeface="仿宋_GB2312" pitchFamily="49" charset="-122"/>
                  </a:rPr>
                  <a:t>m+</a:t>
                </a:r>
                <a:r>
                  <a:rPr lang="en-US" altLang="zh-CN" dirty="0" err="1" smtClean="0">
                    <a:solidFill>
                      <a:srgbClr val="66FFFF"/>
                    </a:solidFill>
                    <a:ea typeface="仿宋_GB2312" pitchFamily="49" charset="-122"/>
                  </a:rPr>
                  <a:t>d</a:t>
                </a:r>
                <a:r>
                  <a:rPr lang="en-US" altLang="zh-CN" i="1" dirty="0" err="1" smtClean="0">
                    <a:solidFill>
                      <a:srgbClr val="66FFFF"/>
                    </a:solidFill>
                    <a:ea typeface="仿宋_GB2312" pitchFamily="49" charset="-122"/>
                  </a:rPr>
                  <a:t>m</a:t>
                </a:r>
                <a:r>
                  <a:rPr lang="en-US" altLang="zh-CN" i="1" dirty="0" smtClean="0">
                    <a:solidFill>
                      <a:srgbClr val="66FFFF"/>
                    </a:solidFill>
                    <a:ea typeface="仿宋_GB2312" pitchFamily="49" charset="-122"/>
                  </a:rPr>
                  <a:t> </a:t>
                </a:r>
                <a:r>
                  <a:rPr lang="en-US" altLang="zh-CN" dirty="0" smtClean="0">
                    <a:solidFill>
                      <a:schemeClr val="bg1"/>
                    </a:solidFill>
                    <a:ea typeface="仿宋_GB2312" pitchFamily="49" charset="-122"/>
                  </a:rPr>
                  <a:t>, </a:t>
                </a:r>
                <a:r>
                  <a:rPr lang="zh-CN" altLang="en-US" dirty="0" smtClean="0">
                    <a:solidFill>
                      <a:schemeClr val="bg1"/>
                    </a:solidFill>
                    <a:ea typeface="仿宋_GB2312" pitchFamily="49" charset="-122"/>
                  </a:rPr>
                  <a:t>速度变为  </a:t>
                </a:r>
                <a:r>
                  <a:rPr lang="en-US" altLang="zh-CN" i="1" dirty="0" smtClean="0">
                    <a:solidFill>
                      <a:srgbClr val="66FFFF"/>
                    </a:solidFill>
                    <a:latin typeface="Bookman Old Style" panose="02050604050505020204" pitchFamily="18" charset="0"/>
                  </a:rPr>
                  <a:t>        </a:t>
                </a:r>
                <a:r>
                  <a:rPr lang="en-US" altLang="zh-CN" dirty="0" smtClean="0">
                    <a:solidFill>
                      <a:schemeClr val="bg1"/>
                    </a:solidFill>
                    <a:latin typeface="Bookman Old Style" panose="02050604050505020204" pitchFamily="18" charset="0"/>
                  </a:rPr>
                  <a:t>. </a:t>
                </a:r>
                <a:endParaRPr lang="en-US" altLang="zh-CN" dirty="0">
                  <a:solidFill>
                    <a:schemeClr val="bg1"/>
                  </a:solidFill>
                  <a:latin typeface="Bookman Old Style" panose="02050604050505020204" pitchFamily="18" charset="0"/>
                </a:endParaRPr>
              </a:p>
            </p:txBody>
          </p:sp>
          <p:graphicFrame>
            <p:nvGraphicFramePr>
              <p:cNvPr id="9" name="对象 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07947061"/>
                  </p:ext>
                </p:extLst>
              </p:nvPr>
            </p:nvGraphicFramePr>
            <p:xfrm>
              <a:off x="3347864" y="1227138"/>
              <a:ext cx="325439" cy="45561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744" name="Equation" r:id="rId27" imgW="126720" imgH="177480" progId="Equation.DSMT4">
                      <p:embed/>
                    </p:oleObj>
                  </mc:Choice>
                  <mc:Fallback>
                    <p:oleObj name="Equation" r:id="rId27" imgW="126720" imgH="17748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28"/>
                          <a:stretch>
                            <a:fillRect/>
                          </a:stretch>
                        </p:blipFill>
                        <p:spPr>
                          <a:xfrm>
                            <a:off x="3347864" y="1227138"/>
                            <a:ext cx="325439" cy="455614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42" name="对象 4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81021099"/>
                </p:ext>
              </p:extLst>
            </p:nvPr>
          </p:nvGraphicFramePr>
          <p:xfrm>
            <a:off x="2834605" y="1997259"/>
            <a:ext cx="1017315" cy="4069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745" name="Equation" r:id="rId29" imgW="444240" imgH="177480" progId="Equation.DSMT4">
                    <p:embed/>
                  </p:oleObj>
                </mc:Choice>
                <mc:Fallback>
                  <p:oleObj name="Equation" r:id="rId29" imgW="444240" imgH="177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0"/>
                        <a:stretch>
                          <a:fillRect/>
                        </a:stretch>
                      </p:blipFill>
                      <p:spPr>
                        <a:xfrm>
                          <a:off x="2834605" y="1997259"/>
                          <a:ext cx="1017315" cy="40692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6894453"/>
              </p:ext>
            </p:extLst>
          </p:nvPr>
        </p:nvGraphicFramePr>
        <p:xfrm>
          <a:off x="3405899" y="4019176"/>
          <a:ext cx="200342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46" name="Equation" r:id="rId31" imgW="901440" imgH="228600" progId="Equation.DSMT4">
                  <p:embed/>
                </p:oleObj>
              </mc:Choice>
              <mc:Fallback>
                <p:oleObj name="Equation" r:id="rId31" imgW="9014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3405899" y="4019176"/>
                        <a:ext cx="2003425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组合 16"/>
          <p:cNvGrpSpPr/>
          <p:nvPr/>
        </p:nvGrpSpPr>
        <p:grpSpPr>
          <a:xfrm>
            <a:off x="5436096" y="3239888"/>
            <a:ext cx="770969" cy="1184474"/>
            <a:chOff x="5436096" y="3239888"/>
            <a:chExt cx="770969" cy="1184474"/>
          </a:xfrm>
        </p:grpSpPr>
        <p:sp>
          <p:nvSpPr>
            <p:cNvPr id="15" name="圆角右箭头 14"/>
            <p:cNvSpPr/>
            <p:nvPr/>
          </p:nvSpPr>
          <p:spPr bwMode="auto">
            <a:xfrm>
              <a:off x="5944084" y="3239888"/>
              <a:ext cx="262981" cy="1049538"/>
            </a:xfrm>
            <a:prstGeom prst="ben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6" name="减号 15"/>
            <p:cNvSpPr/>
            <p:nvPr/>
          </p:nvSpPr>
          <p:spPr bwMode="auto">
            <a:xfrm>
              <a:off x="5436096" y="4110919"/>
              <a:ext cx="658613" cy="313443"/>
            </a:xfrm>
            <a:prstGeom prst="mathMinus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</p:grp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3595860"/>
              </p:ext>
            </p:extLst>
          </p:nvPr>
        </p:nvGraphicFramePr>
        <p:xfrm>
          <a:off x="1017767" y="3989882"/>
          <a:ext cx="2304256" cy="47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47" name="Equation" r:id="rId33" imgW="1143000" imgH="203040" progId="Equation.DSMT4">
                  <p:embed/>
                </p:oleObj>
              </mc:Choice>
              <mc:Fallback>
                <p:oleObj name="Equation" r:id="rId33" imgW="11430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1017767" y="3989882"/>
                        <a:ext cx="2304256" cy="478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Rectangle 12"/>
          <p:cNvSpPr>
            <a:spLocks noChangeArrowheads="1"/>
          </p:cNvSpPr>
          <p:nvPr/>
        </p:nvSpPr>
        <p:spPr bwMode="auto">
          <a:xfrm>
            <a:off x="3635761" y="3509205"/>
            <a:ext cx="20409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i="1" dirty="0" smtClean="0">
                <a:solidFill>
                  <a:srgbClr val="00FFFF"/>
                </a:solidFill>
              </a:rPr>
              <a:t>略去二阶小量</a:t>
            </a:r>
            <a:endParaRPr lang="zh-CN" altLang="en-US" i="1" dirty="0">
              <a:solidFill>
                <a:srgbClr val="00FFFF"/>
              </a:solidFill>
            </a:endParaRPr>
          </a:p>
        </p:txBody>
      </p:sp>
      <p:sp>
        <p:nvSpPr>
          <p:cNvPr id="51" name="Rectangle 12"/>
          <p:cNvSpPr>
            <a:spLocks noChangeArrowheads="1"/>
          </p:cNvSpPr>
          <p:nvPr/>
        </p:nvSpPr>
        <p:spPr bwMode="auto">
          <a:xfrm>
            <a:off x="40207" y="4499069"/>
            <a:ext cx="144077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i="1" dirty="0" smtClean="0">
                <a:solidFill>
                  <a:srgbClr val="00FFFF"/>
                </a:solidFill>
              </a:rPr>
              <a:t>喷气速度为常量</a:t>
            </a:r>
            <a:endParaRPr lang="zh-CN" altLang="en-US" i="1" dirty="0">
              <a:solidFill>
                <a:srgbClr val="00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0100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7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5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4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574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57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57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2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2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657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657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657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657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4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6574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657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52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52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657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657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7418" grpId="0" animBg="1"/>
      <p:bldP spid="657420" grpId="0" autoUpdateAnimBg="0"/>
      <p:bldP spid="657424" grpId="0" build="p" autoUpdateAnimBg="0"/>
      <p:bldP spid="657434" grpId="0" animBg="1"/>
      <p:bldP spid="657438" grpId="0" build="p" autoUpdateAnimBg="0"/>
      <p:bldP spid="3" grpId="0" animBg="1"/>
      <p:bldP spid="50" grpId="0" autoUpdateAnimBg="0"/>
      <p:bldP spid="51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434" name="Text Box 2"/>
          <p:cNvSpPr txBox="1">
            <a:spLocks noChangeArrowheads="1"/>
          </p:cNvSpPr>
          <p:nvPr/>
        </p:nvSpPr>
        <p:spPr bwMode="auto">
          <a:xfrm>
            <a:off x="4887913" y="1916113"/>
            <a:ext cx="2871787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800">
                <a:solidFill>
                  <a:srgbClr val="FFFF00"/>
                </a:solidFill>
                <a:latin typeface="Arial" panose="020B0604020202020204" pitchFamily="34" charset="0"/>
              </a:rPr>
              <a:t>—— </a:t>
            </a:r>
            <a:r>
              <a:rPr lang="zh-CN" altLang="en-US" sz="2000">
                <a:solidFill>
                  <a:schemeClr val="bg1"/>
                </a:solidFill>
                <a:ea typeface="楷体_GB2312" pitchFamily="49" charset="-122"/>
              </a:rPr>
              <a:t>火箭的质量比</a:t>
            </a:r>
            <a:endParaRPr lang="zh-CN" altLang="en-US" sz="2000" i="1">
              <a:solidFill>
                <a:srgbClr val="66FFFF"/>
              </a:solidFill>
            </a:endParaRPr>
          </a:p>
        </p:txBody>
      </p:sp>
      <p:graphicFrame>
        <p:nvGraphicFramePr>
          <p:cNvPr id="658435" name="Object 3"/>
          <p:cNvGraphicFramePr>
            <a:graphicFrameLocks noChangeAspect="1"/>
          </p:cNvGraphicFramePr>
          <p:nvPr/>
        </p:nvGraphicFramePr>
        <p:xfrm>
          <a:off x="3132138" y="1916113"/>
          <a:ext cx="170180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62" name="公式" r:id="rId3" imgW="719251" imgH="176407" progId="Equation.3">
                  <p:embed/>
                </p:oleObj>
              </mc:Choice>
              <mc:Fallback>
                <p:oleObj name="公式" r:id="rId3" imgW="719251" imgH="17640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1916113"/>
                        <a:ext cx="1701800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2" name="Object 4"/>
          <p:cNvGraphicFramePr>
            <a:graphicFrameLocks noChangeAspect="1"/>
          </p:cNvGraphicFramePr>
          <p:nvPr/>
        </p:nvGraphicFramePr>
        <p:xfrm>
          <a:off x="1116013" y="841375"/>
          <a:ext cx="26416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63" name="公式" r:id="rId5" imgW="1271734" imgH="338235" progId="Equation.3">
                  <p:embed/>
                </p:oleObj>
              </mc:Choice>
              <mc:Fallback>
                <p:oleObj name="公式" r:id="rId5" imgW="1271734" imgH="33823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841375"/>
                        <a:ext cx="2641600" cy="787400"/>
                      </a:xfrm>
                      <a:prstGeom prst="rect">
                        <a:avLst/>
                      </a:prstGeom>
                      <a:solidFill>
                        <a:srgbClr val="333333"/>
                      </a:solidFill>
                      <a:ln w="63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3" name="Text Box 5"/>
          <p:cNvSpPr txBox="1">
            <a:spLocks noChangeArrowheads="1"/>
          </p:cNvSpPr>
          <p:nvPr/>
        </p:nvSpPr>
        <p:spPr bwMode="auto">
          <a:xfrm>
            <a:off x="3851275" y="1000125"/>
            <a:ext cx="2555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1800">
                <a:solidFill>
                  <a:srgbClr val="FFFF00"/>
                </a:solidFill>
                <a:latin typeface="Arial" panose="020B0604020202020204" pitchFamily="34" charset="0"/>
              </a:rPr>
              <a:t>—— </a:t>
            </a:r>
            <a:r>
              <a:rPr lang="zh-CN" altLang="en-US" sz="20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火箭的速度方程</a:t>
            </a:r>
          </a:p>
        </p:txBody>
      </p:sp>
      <p:sp>
        <p:nvSpPr>
          <p:cNvPr id="658438" name="Text Box 6"/>
          <p:cNvSpPr txBox="1">
            <a:spLocks noChangeArrowheads="1"/>
          </p:cNvSpPr>
          <p:nvPr/>
        </p:nvSpPr>
        <p:spPr bwMode="auto">
          <a:xfrm>
            <a:off x="649288" y="2562225"/>
            <a:ext cx="850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</a:rPr>
              <a:t>讨论</a:t>
            </a:r>
            <a:endParaRPr lang="zh-CN" altLang="en-US" b="0">
              <a:solidFill>
                <a:srgbClr val="FFFF00"/>
              </a:solidFill>
            </a:endParaRPr>
          </a:p>
        </p:txBody>
      </p:sp>
      <p:sp>
        <p:nvSpPr>
          <p:cNvPr id="658439" name="Text Box 7"/>
          <p:cNvSpPr txBox="1">
            <a:spLocks noChangeArrowheads="1"/>
          </p:cNvSpPr>
          <p:nvPr/>
        </p:nvSpPr>
        <p:spPr bwMode="auto">
          <a:xfrm>
            <a:off x="611188" y="3068638"/>
            <a:ext cx="4537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  <a:ea typeface="楷体_GB2312" pitchFamily="49" charset="-122"/>
              </a:rPr>
              <a:t>(1) 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若不考虑重力</a:t>
            </a:r>
            <a:r>
              <a:rPr lang="en-US" altLang="zh-CN">
                <a:solidFill>
                  <a:schemeClr val="bg1"/>
                </a:solidFill>
                <a:ea typeface="楷体_GB2312" pitchFamily="49" charset="-122"/>
              </a:rPr>
              <a:t>, 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且初速为零</a:t>
            </a:r>
            <a:endParaRPr lang="zh-CN" altLang="en-US" b="0">
              <a:solidFill>
                <a:schemeClr val="bg1"/>
              </a:solidFill>
              <a:ea typeface="楷体_GB2312" pitchFamily="49" charset="-122"/>
            </a:endParaRPr>
          </a:p>
        </p:txBody>
      </p:sp>
      <p:graphicFrame>
        <p:nvGraphicFramePr>
          <p:cNvPr id="658440" name="Object 8"/>
          <p:cNvGraphicFramePr>
            <a:graphicFrameLocks/>
          </p:cNvGraphicFramePr>
          <p:nvPr/>
        </p:nvGraphicFramePr>
        <p:xfrm>
          <a:off x="1962150" y="3644900"/>
          <a:ext cx="153035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64" name="公式" r:id="rId7" imgW="1652571" imgH="776093" progId="Equation.3">
                  <p:embed/>
                </p:oleObj>
              </mc:Choice>
              <mc:Fallback>
                <p:oleObj name="公式" r:id="rId7" imgW="1652571" imgH="776093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2150" y="3644900"/>
                        <a:ext cx="1530350" cy="74295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8441" name="AutoShape 9"/>
          <p:cNvSpPr>
            <a:spLocks noChangeArrowheads="1"/>
          </p:cNvSpPr>
          <p:nvPr/>
        </p:nvSpPr>
        <p:spPr bwMode="auto">
          <a:xfrm>
            <a:off x="279400" y="2473325"/>
            <a:ext cx="360363" cy="576263"/>
          </a:xfrm>
          <a:prstGeom prst="star4">
            <a:avLst>
              <a:gd name="adj" fmla="val 18519"/>
            </a:avLst>
          </a:prstGeom>
          <a:gradFill rotWithShape="0">
            <a:gsLst>
              <a:gs pos="0">
                <a:srgbClr val="99FF99"/>
              </a:gs>
              <a:gs pos="100000">
                <a:srgbClr val="477647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658443" name="Text Box 11"/>
          <p:cNvSpPr txBox="1">
            <a:spLocks noChangeArrowheads="1"/>
          </p:cNvSpPr>
          <p:nvPr/>
        </p:nvSpPr>
        <p:spPr bwMode="auto">
          <a:xfrm>
            <a:off x="627063" y="4484688"/>
            <a:ext cx="30178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  <a:ea typeface="楷体_GB2312" pitchFamily="49" charset="-122"/>
              </a:rPr>
              <a:t>(2) </a:t>
            </a:r>
            <a:r>
              <a:rPr lang="zh-CN" altLang="en-US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多级火箭问题</a:t>
            </a:r>
            <a:endParaRPr lang="zh-CN" altLang="en-US" b="0">
              <a:solidFill>
                <a:schemeClr val="bg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658444" name="Object 12"/>
          <p:cNvGraphicFramePr>
            <a:graphicFrameLocks noChangeAspect="1"/>
          </p:cNvGraphicFramePr>
          <p:nvPr/>
        </p:nvGraphicFramePr>
        <p:xfrm>
          <a:off x="1042988" y="5197475"/>
          <a:ext cx="1582737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65" name="公式" r:id="rId9" imgW="681216" imgH="166688" progId="Equation.3">
                  <p:embed/>
                </p:oleObj>
              </mc:Choice>
              <mc:Fallback>
                <p:oleObj name="公式" r:id="rId9" imgW="681216" imgH="16668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5197475"/>
                        <a:ext cx="1582737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8445" name="Object 13"/>
          <p:cNvGraphicFramePr>
            <a:graphicFrameLocks noChangeAspect="1"/>
          </p:cNvGraphicFramePr>
          <p:nvPr/>
        </p:nvGraphicFramePr>
        <p:xfrm>
          <a:off x="3178175" y="5197475"/>
          <a:ext cx="2265363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66" name="公式" r:id="rId11" imgW="1005001" imgH="166688" progId="Equation.3">
                  <p:embed/>
                </p:oleObj>
              </mc:Choice>
              <mc:Fallback>
                <p:oleObj name="公式" r:id="rId11" imgW="1005001" imgH="16668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8175" y="5197475"/>
                        <a:ext cx="2265363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8446" name="Object 14"/>
          <p:cNvGraphicFramePr>
            <a:graphicFrameLocks noChangeAspect="1"/>
          </p:cNvGraphicFramePr>
          <p:nvPr/>
        </p:nvGraphicFramePr>
        <p:xfrm>
          <a:off x="5940425" y="5346700"/>
          <a:ext cx="100965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67" name="公式" r:id="rId13" imgW="414484" imgH="23812" progId="Equation.3">
                  <p:embed/>
                </p:oleObj>
              </mc:Choice>
              <mc:Fallback>
                <p:oleObj name="公式" r:id="rId13" imgW="414484" imgH="238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425" y="5346700"/>
                        <a:ext cx="1009650" cy="16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8447" name="AutoShape 15"/>
          <p:cNvSpPr>
            <a:spLocks noChangeArrowheads="1"/>
          </p:cNvSpPr>
          <p:nvPr/>
        </p:nvSpPr>
        <p:spPr bwMode="auto">
          <a:xfrm>
            <a:off x="1057275" y="5889625"/>
            <a:ext cx="976313" cy="433388"/>
          </a:xfrm>
          <a:prstGeom prst="rightArrow">
            <a:avLst>
              <a:gd name="adj1" fmla="val 50000"/>
              <a:gd name="adj2" fmla="val 56319"/>
            </a:avLst>
          </a:prstGeom>
          <a:gradFill rotWithShape="1">
            <a:gsLst>
              <a:gs pos="0">
                <a:srgbClr val="99FF99"/>
              </a:gs>
              <a:gs pos="100000">
                <a:srgbClr val="477647"/>
              </a:gs>
            </a:gsLst>
            <a:path path="rect">
              <a:fillToRect l="50000" t="50000" r="50000" b="50000"/>
            </a:path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graphicFrame>
        <p:nvGraphicFramePr>
          <p:cNvPr id="658448" name="Object 16"/>
          <p:cNvGraphicFramePr>
            <a:graphicFrameLocks noChangeAspect="1"/>
          </p:cNvGraphicFramePr>
          <p:nvPr/>
        </p:nvGraphicFramePr>
        <p:xfrm>
          <a:off x="2281238" y="5889625"/>
          <a:ext cx="466725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68" name="公式" r:id="rId15" imgW="2119231" imgH="176407" progId="Equation.3">
                  <p:embed/>
                </p:oleObj>
              </mc:Choice>
              <mc:Fallback>
                <p:oleObj name="公式" r:id="rId15" imgW="2119231" imgH="17640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1238" y="5889625"/>
                        <a:ext cx="4667250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65" name="Object 17"/>
          <p:cNvGraphicFramePr>
            <a:graphicFrameLocks noChangeAspect="1"/>
          </p:cNvGraphicFramePr>
          <p:nvPr/>
        </p:nvGraphicFramePr>
        <p:xfrm>
          <a:off x="4211638" y="3500438"/>
          <a:ext cx="4681537" cy="133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69" name="Equation" r:id="rId17" imgW="2357681" imgH="633218" progId="Equation.DSMT4">
                  <p:embed/>
                </p:oleObj>
              </mc:Choice>
              <mc:Fallback>
                <p:oleObj name="Equation" r:id="rId17" imgW="2357681" imgH="633218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3500438"/>
                        <a:ext cx="4681537" cy="1330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11766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5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58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58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5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4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584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58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5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3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3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58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58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58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58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58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58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8434" grpId="0"/>
      <p:bldP spid="658438" grpId="0" build="p" autoUpdateAnimBg="0"/>
      <p:bldP spid="658439" grpId="0" build="p" autoUpdateAnimBg="0"/>
      <p:bldP spid="658441" grpId="0" animBg="1"/>
      <p:bldP spid="658443" grpId="0" build="p" autoUpdateAnimBg="0"/>
      <p:bldP spid="65844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026" name="Rectangle 2"/>
          <p:cNvSpPr>
            <a:spLocks noChangeArrowheads="1"/>
          </p:cNvSpPr>
          <p:nvPr/>
        </p:nvSpPr>
        <p:spPr bwMode="auto">
          <a:xfrm>
            <a:off x="323850" y="765175"/>
            <a:ext cx="8496300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r>
              <a:rPr lang="en-US" altLang="zh-CN" sz="6600" b="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mudger LET" pitchFamily="2" charset="0"/>
                <a:ea typeface="隶书" pitchFamily="49" charset="-122"/>
                <a:cs typeface="Times New Roman" pitchFamily="18" charset="0"/>
              </a:rPr>
              <a:t>Chapter 5</a:t>
            </a:r>
            <a:endParaRPr lang="en-US" altLang="zh-CN" sz="6600" dirty="0">
              <a:solidFill>
                <a:srgbClr val="00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Smudger LET" pitchFamily="2" charset="0"/>
              <a:ea typeface="隶书" pitchFamily="49" charset="-122"/>
              <a:cs typeface="Times New Roman" pitchFamily="18" charset="0"/>
            </a:endParaRPr>
          </a:p>
        </p:txBody>
      </p:sp>
      <p:sp>
        <p:nvSpPr>
          <p:cNvPr id="769027" name="Rectangle 3"/>
          <p:cNvSpPr>
            <a:spLocks noChangeArrowheads="1"/>
          </p:cNvSpPr>
          <p:nvPr/>
        </p:nvSpPr>
        <p:spPr bwMode="auto">
          <a:xfrm>
            <a:off x="36513" y="2082271"/>
            <a:ext cx="9144000" cy="720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lnSpc>
                <a:spcPct val="80000"/>
              </a:lnSpc>
              <a:defRPr/>
            </a:pPr>
            <a:r>
              <a:rPr lang="en-US" altLang="zh-CN" sz="4800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ighlight LET" pitchFamily="2" charset="0"/>
                <a:ea typeface="方正舒体" pitchFamily="2" charset="-122"/>
                <a:cs typeface="Times New Roman" pitchFamily="18" charset="0"/>
              </a:rPr>
              <a:t>ROTATIONAL KINEMATICS</a:t>
            </a:r>
          </a:p>
        </p:txBody>
      </p:sp>
      <p:pic>
        <p:nvPicPr>
          <p:cNvPr id="4100" name="Picture 4" descr="5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" b="1688"/>
          <a:stretch>
            <a:fillRect/>
          </a:stretch>
        </p:blipFill>
        <p:spPr bwMode="auto">
          <a:xfrm>
            <a:off x="2555875" y="2924175"/>
            <a:ext cx="4105275" cy="3495675"/>
          </a:xfrm>
          <a:prstGeom prst="rect">
            <a:avLst/>
          </a:prstGeom>
          <a:noFill/>
          <a:ln w="3810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503238" y="188913"/>
            <a:ext cx="8029575" cy="303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5000"/>
              </a:lnSpc>
            </a:pPr>
            <a:r>
              <a:rPr lang="zh-CN" altLang="en-US" sz="2200" b="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200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前面讨论了质点和质点系的运动学与动力学规律，下面将讨论具有一定形状和大小的物体的运动。</a:t>
            </a:r>
          </a:p>
          <a:p>
            <a:pPr eaLnBrk="1" hangingPunct="1">
              <a:lnSpc>
                <a:spcPct val="145000"/>
              </a:lnSpc>
            </a:pPr>
            <a:r>
              <a:rPr lang="zh-CN" altLang="en-US" sz="22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    具有形状和大小的</a:t>
            </a:r>
            <a:r>
              <a:rPr lang="zh-CN" altLang="en-US" sz="2200" dirty="0">
                <a:solidFill>
                  <a:srgbClr val="00FFFF"/>
                </a:solidFill>
                <a:latin typeface="楷体_GB2312" pitchFamily="49" charset="-122"/>
                <a:ea typeface="楷体_GB2312" pitchFamily="49" charset="-122"/>
              </a:rPr>
              <a:t>实际物体</a:t>
            </a:r>
            <a:r>
              <a:rPr lang="zh-CN" altLang="en-US" sz="22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的运动一般是较复杂的，它可以平移、转动，还可能发生形变。为了使问题简化，一般假定物体无论受多大外力或转动得多快都不变形，称这样的物体为</a:t>
            </a:r>
            <a:r>
              <a:rPr lang="zh-CN" altLang="en-US" sz="2200" dirty="0">
                <a:solidFill>
                  <a:srgbClr val="00FFFF"/>
                </a:solidFill>
                <a:latin typeface="楷体_GB2312" pitchFamily="49" charset="-122"/>
                <a:ea typeface="楷体_GB2312" pitchFamily="49" charset="-122"/>
              </a:rPr>
              <a:t>刚体。</a:t>
            </a:r>
            <a:endParaRPr lang="zh-CN" altLang="en-US" sz="2200" i="1" dirty="0">
              <a:solidFill>
                <a:srgbClr val="00FF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539750" y="2960688"/>
            <a:ext cx="7920038" cy="3528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5000"/>
              </a:lnSpc>
            </a:pPr>
            <a:r>
              <a:rPr lang="zh-CN" altLang="en-US" sz="2200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200" dirty="0">
                <a:solidFill>
                  <a:srgbClr val="00FFFF"/>
                </a:solidFill>
                <a:latin typeface="楷体_GB2312" pitchFamily="49" charset="-122"/>
                <a:ea typeface="楷体_GB2312" pitchFamily="49" charset="-122"/>
              </a:rPr>
              <a:t>研究刚体力学的基本方法：</a:t>
            </a:r>
            <a:r>
              <a:rPr lang="zh-CN" altLang="en-US" sz="2200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设想将刚体分割成许多部分，每一部分都小到可看作一个质点，称作刚体的</a:t>
            </a:r>
            <a:r>
              <a:rPr lang="zh-CN" altLang="en-US" sz="2200" dirty="0">
                <a:solidFill>
                  <a:schemeClr val="bg1"/>
                </a:solidFill>
                <a:ea typeface="楷体_GB2312" pitchFamily="49" charset="-122"/>
              </a:rPr>
              <a:t>“</a:t>
            </a:r>
            <a:r>
              <a:rPr lang="zh-CN" altLang="en-US" sz="2200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质元</a:t>
            </a:r>
            <a:r>
              <a:rPr lang="zh-CN" altLang="en-US" sz="2200" dirty="0">
                <a:solidFill>
                  <a:schemeClr val="bg1"/>
                </a:solidFill>
                <a:ea typeface="楷体_GB2312" pitchFamily="49" charset="-122"/>
              </a:rPr>
              <a:t>”</a:t>
            </a:r>
            <a:r>
              <a:rPr lang="zh-CN" altLang="en-US" sz="2200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，对于刚体，它的任意两质元之间的距离始终保持不变。因此，</a:t>
            </a:r>
            <a:r>
              <a:rPr lang="zh-CN" altLang="en-US" sz="2200" dirty="0">
                <a:solidFill>
                  <a:srgbClr val="00FFFF"/>
                </a:solidFill>
                <a:latin typeface="楷体_GB2312" pitchFamily="49" charset="-122"/>
                <a:ea typeface="楷体_GB2312" pitchFamily="49" charset="-122"/>
              </a:rPr>
              <a:t>刚体就像是一个冻结了的质点系，</a:t>
            </a:r>
            <a:r>
              <a:rPr lang="zh-CN" altLang="en-US" sz="2200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由于</a:t>
            </a:r>
            <a:r>
              <a:rPr lang="zh-CN" altLang="en-US" sz="2200" dirty="0">
                <a:solidFill>
                  <a:srgbClr val="00FFFF"/>
                </a:solidFill>
                <a:latin typeface="楷体_GB2312" pitchFamily="49" charset="-122"/>
                <a:ea typeface="楷体_GB2312" pitchFamily="49" charset="-122"/>
              </a:rPr>
              <a:t>每个质元服从质点力学规律</a:t>
            </a:r>
            <a:r>
              <a:rPr lang="zh-CN" altLang="en-US" sz="2200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，由此出发，推演出刚体的运动规律。  </a:t>
            </a:r>
          </a:p>
          <a:p>
            <a:pPr eaLnBrk="1" hangingPunct="1">
              <a:lnSpc>
                <a:spcPct val="145000"/>
              </a:lnSpc>
            </a:pPr>
            <a:r>
              <a:rPr lang="zh-CN" altLang="en-US" sz="22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    基本内容：</a:t>
            </a:r>
            <a:r>
              <a:rPr lang="zh-CN" altLang="en-US" sz="2200" i="1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刚体运动学→刚体动力学（刚体的平动、刚体的定轴转动等）。</a:t>
            </a:r>
            <a:r>
              <a:rPr lang="zh-CN" altLang="en-US" sz="2200" dirty="0"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2" grpId="0"/>
      <p:bldP spid="3789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2" name="Text Box 4"/>
          <p:cNvSpPr txBox="1">
            <a:spLocks noChangeArrowheads="1"/>
          </p:cNvSpPr>
          <p:nvPr/>
        </p:nvSpPr>
        <p:spPr bwMode="auto">
          <a:xfrm>
            <a:off x="935038" y="3452813"/>
            <a:ext cx="56477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dirty="0">
                <a:solidFill>
                  <a:srgbClr val="FFFFFF"/>
                </a:solidFill>
                <a:ea typeface="楷体_GB2312" pitchFamily="49" charset="-122"/>
              </a:rPr>
              <a:t>(1) </a:t>
            </a:r>
            <a:r>
              <a:rPr kumimoji="0" lang="zh-CN" altLang="en-US" dirty="0">
                <a:solidFill>
                  <a:srgbClr val="FFFFFF"/>
                </a:solidFill>
                <a:ea typeface="楷体_GB2312" pitchFamily="49" charset="-122"/>
              </a:rPr>
              <a:t>特殊的质点</a:t>
            </a:r>
            <a:r>
              <a:rPr kumimoji="0"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系（</a:t>
            </a:r>
            <a:r>
              <a:rPr lang="zh-CN" altLang="en-US" dirty="0">
                <a:solidFill>
                  <a:srgbClr val="00FFFF"/>
                </a:solidFill>
                <a:latin typeface="楷体_GB2312" pitchFamily="49" charset="-122"/>
                <a:ea typeface="楷体_GB2312" pitchFamily="49" charset="-122"/>
              </a:rPr>
              <a:t>冻结了的质点系</a:t>
            </a:r>
            <a:r>
              <a:rPr kumimoji="0"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）</a:t>
            </a:r>
            <a:r>
              <a:rPr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。</a:t>
            </a:r>
            <a:r>
              <a:rPr kumimoji="0"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 </a:t>
            </a:r>
            <a:endParaRPr kumimoji="0" lang="zh-CN" altLang="en-US" dirty="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304133" name="Text Box 5"/>
          <p:cNvSpPr txBox="1">
            <a:spLocks noChangeArrowheads="1"/>
          </p:cNvSpPr>
          <p:nvPr/>
        </p:nvSpPr>
        <p:spPr bwMode="auto">
          <a:xfrm>
            <a:off x="935038" y="5037138"/>
            <a:ext cx="25003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dirty="0">
                <a:solidFill>
                  <a:srgbClr val="FFFFFF"/>
                </a:solidFill>
                <a:ea typeface="楷体_GB2312" pitchFamily="49" charset="-122"/>
              </a:rPr>
              <a:t>(3) </a:t>
            </a:r>
            <a:r>
              <a:rPr kumimoji="0" lang="zh-CN" altLang="en-US" dirty="0">
                <a:solidFill>
                  <a:srgbClr val="FFFFFF"/>
                </a:solidFill>
                <a:ea typeface="楷体_GB2312" pitchFamily="49" charset="-122"/>
              </a:rPr>
              <a:t>理想化模</a:t>
            </a:r>
            <a:r>
              <a:rPr kumimoji="0"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型。</a:t>
            </a:r>
            <a:endParaRPr kumimoji="0" lang="zh-CN" altLang="en-US" dirty="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304135" name="Text Box 7"/>
          <p:cNvSpPr txBox="1">
            <a:spLocks noChangeArrowheads="1"/>
          </p:cNvSpPr>
          <p:nvPr/>
        </p:nvSpPr>
        <p:spPr bwMode="auto">
          <a:xfrm>
            <a:off x="935038" y="3957638"/>
            <a:ext cx="723741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44500" indent="-4445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</a:pPr>
            <a:r>
              <a:rPr kumimoji="0" lang="en-US" altLang="zh-CN">
                <a:solidFill>
                  <a:srgbClr val="FFFFFF"/>
                </a:solidFill>
                <a:ea typeface="楷体_GB2312" pitchFamily="49" charset="-122"/>
              </a:rPr>
              <a:t>(2) </a:t>
            </a: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在力作用下，组成物体的所有质点间的距离始终保持不变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。</a:t>
            </a:r>
          </a:p>
        </p:txBody>
      </p:sp>
      <p:sp>
        <p:nvSpPr>
          <p:cNvPr id="304136" name="Text Box 8"/>
          <p:cNvSpPr txBox="1">
            <a:spLocks noChangeArrowheads="1"/>
          </p:cNvSpPr>
          <p:nvPr/>
        </p:nvSpPr>
        <p:spPr bwMode="auto">
          <a:xfrm>
            <a:off x="582613" y="2924175"/>
            <a:ext cx="14398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00"/>
                </a:solidFill>
                <a:ea typeface="楷体_GB2312" pitchFamily="49" charset="-122"/>
              </a:rPr>
              <a:t>说明</a:t>
            </a:r>
          </a:p>
        </p:txBody>
      </p:sp>
      <p:sp>
        <p:nvSpPr>
          <p:cNvPr id="304137" name="AutoShape 9"/>
          <p:cNvSpPr>
            <a:spLocks noChangeAspect="1" noChangeArrowheads="1"/>
          </p:cNvSpPr>
          <p:nvPr/>
        </p:nvSpPr>
        <p:spPr bwMode="auto">
          <a:xfrm>
            <a:off x="474663" y="2924175"/>
            <a:ext cx="460375" cy="403225"/>
          </a:xfrm>
          <a:prstGeom prst="star5">
            <a:avLst/>
          </a:prstGeom>
          <a:solidFill>
            <a:srgbClr val="FF3300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04138" name="Text Box 10"/>
          <p:cNvSpPr txBox="1">
            <a:spLocks noChangeArrowheads="1"/>
          </p:cNvSpPr>
          <p:nvPr/>
        </p:nvSpPr>
        <p:spPr bwMode="auto">
          <a:xfrm>
            <a:off x="935038" y="5540375"/>
            <a:ext cx="7162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dirty="0">
                <a:solidFill>
                  <a:srgbClr val="FFFFFF"/>
                </a:solidFill>
                <a:ea typeface="楷体_GB2312" pitchFamily="49" charset="-122"/>
              </a:rPr>
              <a:t>(4) </a:t>
            </a:r>
            <a:r>
              <a:rPr lang="zh-CN" altLang="en-US" dirty="0">
                <a:solidFill>
                  <a:srgbClr val="00FFFF"/>
                </a:solidFill>
                <a:ea typeface="楷体_GB2312" pitchFamily="49" charset="-122"/>
              </a:rPr>
              <a:t>有关质点系</a:t>
            </a:r>
            <a:r>
              <a:rPr lang="zh-CN" altLang="en-US" dirty="0" smtClean="0">
                <a:solidFill>
                  <a:srgbClr val="00FFFF"/>
                </a:solidFill>
                <a:ea typeface="楷体_GB2312" pitchFamily="49" charset="-122"/>
              </a:rPr>
              <a:t>的所有规律</a:t>
            </a:r>
            <a:r>
              <a:rPr lang="zh-CN" altLang="en-US" dirty="0">
                <a:solidFill>
                  <a:srgbClr val="00FFFF"/>
                </a:solidFill>
                <a:ea typeface="楷体_GB2312" pitchFamily="49" charset="-122"/>
              </a:rPr>
              <a:t>都可用于刚体。 </a:t>
            </a:r>
          </a:p>
        </p:txBody>
      </p:sp>
      <p:sp>
        <p:nvSpPr>
          <p:cNvPr id="304139" name="Text Box 11"/>
          <p:cNvSpPr txBox="1">
            <a:spLocks noChangeArrowheads="1"/>
          </p:cNvSpPr>
          <p:nvPr/>
        </p:nvSpPr>
        <p:spPr bwMode="auto">
          <a:xfrm>
            <a:off x="935038" y="6045200"/>
            <a:ext cx="8461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>
                <a:solidFill>
                  <a:srgbClr val="FFFFFF"/>
                </a:solidFill>
                <a:ea typeface="楷体_GB2312" pitchFamily="49" charset="-122"/>
              </a:rPr>
              <a:t>(5) </a:t>
            </a: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由于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刚体的特点，规律的表示比一般的质点系有所简化。</a:t>
            </a:r>
          </a:p>
        </p:txBody>
      </p:sp>
      <p:sp>
        <p:nvSpPr>
          <p:cNvPr id="770051" name="Rectangle 3"/>
          <p:cNvSpPr>
            <a:spLocks noChangeArrowheads="1"/>
          </p:cNvSpPr>
          <p:nvPr/>
        </p:nvSpPr>
        <p:spPr bwMode="auto">
          <a:xfrm>
            <a:off x="250825" y="328613"/>
            <a:ext cx="85693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3200">
                <a:solidFill>
                  <a:srgbClr val="66FF33"/>
                </a:solidFill>
                <a:ea typeface="黑体" panose="02010609060101010101" pitchFamily="49" charset="-122"/>
              </a:rPr>
              <a:t>§5.1 </a:t>
            </a:r>
            <a:r>
              <a:rPr kumimoji="0" lang="zh-CN" altLang="en-US" sz="3200">
                <a:solidFill>
                  <a:srgbClr val="66FF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基本概念</a:t>
            </a:r>
          </a:p>
        </p:txBody>
      </p:sp>
      <p:sp>
        <p:nvSpPr>
          <p:cNvPr id="263171" name="Rectangle 3"/>
          <p:cNvSpPr>
            <a:spLocks noChangeArrowheads="1"/>
          </p:cNvSpPr>
          <p:nvPr/>
        </p:nvSpPr>
        <p:spPr bwMode="auto">
          <a:xfrm>
            <a:off x="323850" y="1052513"/>
            <a:ext cx="441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  <a:ea typeface="楷体_GB2312" pitchFamily="49" charset="-122"/>
              </a:rPr>
              <a:t>一</a:t>
            </a:r>
            <a:r>
              <a:rPr lang="en-US" altLang="zh-CN">
                <a:solidFill>
                  <a:srgbClr val="FFFF00"/>
                </a:solidFill>
                <a:ea typeface="楷体_GB2312" pitchFamily="49" charset="-122"/>
              </a:rPr>
              <a:t>.   </a:t>
            </a:r>
            <a:r>
              <a:rPr lang="zh-CN" altLang="en-US">
                <a:solidFill>
                  <a:srgbClr val="FFFF00"/>
                </a:solidFill>
                <a:ea typeface="楷体_GB2312" pitchFamily="49" charset="-122"/>
              </a:rPr>
              <a:t>刚体  </a:t>
            </a:r>
            <a:r>
              <a:rPr lang="en-US" altLang="zh-CN">
                <a:solidFill>
                  <a:srgbClr val="FFFF00"/>
                </a:solidFill>
                <a:ea typeface="楷体_GB2312" pitchFamily="49" charset="-122"/>
              </a:rPr>
              <a:t>—— </a:t>
            </a:r>
            <a:r>
              <a:rPr lang="en-US" altLang="zh-CN" b="0" i="1">
                <a:solidFill>
                  <a:srgbClr val="FFFF00"/>
                </a:solidFill>
                <a:ea typeface="楷体_GB2312" pitchFamily="49" charset="-122"/>
              </a:rPr>
              <a:t>Rigid body</a:t>
            </a:r>
          </a:p>
        </p:txBody>
      </p:sp>
      <p:sp>
        <p:nvSpPr>
          <p:cNvPr id="263173" name="Text Box 5"/>
          <p:cNvSpPr txBox="1">
            <a:spLocks noChangeArrowheads="1"/>
          </p:cNvSpPr>
          <p:nvPr/>
        </p:nvSpPr>
        <p:spPr bwMode="auto">
          <a:xfrm>
            <a:off x="1476375" y="1627188"/>
            <a:ext cx="3429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  <a:ea typeface="楷体_GB2312" pitchFamily="49" charset="-122"/>
              </a:rPr>
              <a:t>特定的质点系，</a:t>
            </a:r>
          </a:p>
        </p:txBody>
      </p:sp>
      <p:sp>
        <p:nvSpPr>
          <p:cNvPr id="263175" name="Text Box 7"/>
          <p:cNvSpPr txBox="1">
            <a:spLocks noChangeArrowheads="1"/>
          </p:cNvSpPr>
          <p:nvPr/>
        </p:nvSpPr>
        <p:spPr bwMode="auto">
          <a:xfrm>
            <a:off x="3503613" y="1616075"/>
            <a:ext cx="46688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u="sng">
                <a:solidFill>
                  <a:srgbClr val="00FF00"/>
                </a:solidFill>
                <a:ea typeface="楷体_GB2312" pitchFamily="49" charset="-122"/>
              </a:rPr>
              <a:t>不变形（形状</a:t>
            </a:r>
            <a:r>
              <a:rPr lang="zh-CN" altLang="en-US" u="sng">
                <a:solidFill>
                  <a:srgbClr val="FFFF00"/>
                </a:solidFill>
                <a:ea typeface="楷体_GB2312" pitchFamily="49" charset="-122"/>
              </a:rPr>
              <a:t>、</a:t>
            </a:r>
            <a:r>
              <a:rPr lang="zh-CN" altLang="en-US" u="sng">
                <a:solidFill>
                  <a:srgbClr val="00FF00"/>
                </a:solidFill>
                <a:ea typeface="楷体_GB2312" pitchFamily="49" charset="-122"/>
              </a:rPr>
              <a:t>体积保持</a:t>
            </a:r>
            <a:r>
              <a:rPr lang="zh-CN" altLang="en-US" u="sng">
                <a:solidFill>
                  <a:srgbClr val="FFFF00"/>
                </a:solidFill>
                <a:ea typeface="楷体_GB2312" pitchFamily="49" charset="-122"/>
              </a:rPr>
              <a:t>不变）</a:t>
            </a:r>
            <a:endParaRPr lang="zh-CN" altLang="en-US">
              <a:solidFill>
                <a:srgbClr val="FFFF00"/>
              </a:solidFill>
              <a:ea typeface="楷体_GB2312" pitchFamily="49" charset="-122"/>
            </a:endParaRPr>
          </a:p>
        </p:txBody>
      </p:sp>
      <p:sp>
        <p:nvSpPr>
          <p:cNvPr id="263176" name="Text Box 8"/>
          <p:cNvSpPr txBox="1">
            <a:spLocks noChangeArrowheads="1"/>
          </p:cNvSpPr>
          <p:nvPr/>
        </p:nvSpPr>
        <p:spPr bwMode="auto">
          <a:xfrm>
            <a:off x="685800" y="2276475"/>
            <a:ext cx="845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hlink"/>
                </a:solidFill>
                <a:ea typeface="楷体_GB2312" pitchFamily="49" charset="-122"/>
              </a:rPr>
              <a:t>即使在</a:t>
            </a:r>
            <a:r>
              <a:rPr lang="zh-CN" altLang="en-US" dirty="0">
                <a:solidFill>
                  <a:schemeClr val="hlink"/>
                </a:solidFill>
                <a:ea typeface="楷体_GB2312" pitchFamily="49" charset="-122"/>
              </a:rPr>
              <a:t>受力情况下，物体内的各质点间距始终保持不变</a:t>
            </a:r>
            <a:endParaRPr lang="zh-CN" altLang="en-US" dirty="0">
              <a:solidFill>
                <a:srgbClr val="FFFF00"/>
              </a:solidFill>
              <a:ea typeface="楷体_GB2312" pitchFamily="49" charset="-122"/>
            </a:endParaRPr>
          </a:p>
        </p:txBody>
      </p:sp>
      <p:sp>
        <p:nvSpPr>
          <p:cNvPr id="263177" name="AutoShape 9"/>
          <p:cNvSpPr>
            <a:spLocks noChangeArrowheads="1"/>
          </p:cNvSpPr>
          <p:nvPr/>
        </p:nvSpPr>
        <p:spPr bwMode="auto">
          <a:xfrm>
            <a:off x="914400" y="1616075"/>
            <a:ext cx="533400" cy="533400"/>
          </a:xfrm>
          <a:prstGeom prst="upDownArrow">
            <a:avLst>
              <a:gd name="adj1" fmla="val 50000"/>
              <a:gd name="adj2" fmla="val 20000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0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263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63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3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63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300"/>
                                        <p:tgtEl>
                                          <p:spTgt spid="263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04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04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04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04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04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04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4132" grpId="0" autoUpdateAnimBg="0"/>
      <p:bldP spid="304133" grpId="0" autoUpdateAnimBg="0"/>
      <p:bldP spid="304135" grpId="0" autoUpdateAnimBg="0"/>
      <p:bldP spid="304136" grpId="0"/>
      <p:bldP spid="304138" grpId="0"/>
      <p:bldP spid="304139" grpId="0"/>
      <p:bldP spid="770051" grpId="0"/>
      <p:bldP spid="263171" grpId="0" autoUpdateAnimBg="0"/>
      <p:bldP spid="263173" grpId="0" build="p" autoUpdateAnimBg="0"/>
      <p:bldP spid="263175" grpId="0" build="p" autoUpdateAnimBg="0"/>
      <p:bldP spid="263176" grpId="0" build="p" autoUpdateAnimBg="0"/>
      <p:bldP spid="26317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2"/>
          <p:cNvSpPr>
            <a:spLocks noChangeArrowheads="1"/>
          </p:cNvSpPr>
          <p:nvPr/>
        </p:nvSpPr>
        <p:spPr bwMode="auto">
          <a:xfrm>
            <a:off x="395288" y="188640"/>
            <a:ext cx="82089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FFFF99"/>
                </a:solidFill>
                <a:ea typeface="楷体_GB2312" pitchFamily="49" charset="-122"/>
              </a:rPr>
              <a:t>二、自由度</a:t>
            </a:r>
            <a:r>
              <a:rPr lang="en-US" altLang="zh-CN">
                <a:solidFill>
                  <a:srgbClr val="FFFF00"/>
                </a:solidFill>
              </a:rPr>
              <a:t>—— </a:t>
            </a:r>
            <a:r>
              <a:rPr lang="en-US" altLang="zh-CN" i="1">
                <a:solidFill>
                  <a:srgbClr val="FFFF00"/>
                </a:solidFill>
              </a:rPr>
              <a:t>Degree of freedom </a:t>
            </a:r>
          </a:p>
          <a:p>
            <a:endParaRPr kumimoji="0" lang="zh-CN" altLang="en-US">
              <a:solidFill>
                <a:srgbClr val="FFFF99"/>
              </a:solidFill>
              <a:ea typeface="楷体_GB2312" pitchFamily="49" charset="-122"/>
            </a:endParaRPr>
          </a:p>
        </p:txBody>
      </p:sp>
      <p:sp>
        <p:nvSpPr>
          <p:cNvPr id="305155" name="Rectangle 3"/>
          <p:cNvSpPr>
            <a:spLocks noChangeArrowheads="1"/>
          </p:cNvSpPr>
          <p:nvPr/>
        </p:nvSpPr>
        <p:spPr bwMode="auto">
          <a:xfrm>
            <a:off x="739775" y="766490"/>
            <a:ext cx="5086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确定物体的位置所需要的独立坐标数</a:t>
            </a:r>
          </a:p>
        </p:txBody>
      </p:sp>
      <p:sp>
        <p:nvSpPr>
          <p:cNvPr id="305156" name="Rectangle 4"/>
          <p:cNvSpPr>
            <a:spLocks noChangeArrowheads="1"/>
          </p:cNvSpPr>
          <p:nvPr/>
        </p:nvSpPr>
        <p:spPr bwMode="auto">
          <a:xfrm>
            <a:off x="5791200" y="766490"/>
            <a:ext cx="30146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>
                <a:solidFill>
                  <a:srgbClr val="66FFFF"/>
                </a:solidFill>
                <a:ea typeface="楷体_GB2312" pitchFamily="49" charset="-122"/>
              </a:rPr>
              <a:t>—— </a:t>
            </a:r>
            <a:r>
              <a:rPr kumimoji="0" lang="zh-CN" altLang="en-US">
                <a:solidFill>
                  <a:srgbClr val="66FFFF"/>
                </a:solidFill>
                <a:ea typeface="楷体_GB2312" pitchFamily="49" charset="-122"/>
              </a:rPr>
              <a:t>物体的自由度数</a:t>
            </a:r>
          </a:p>
        </p:txBody>
      </p:sp>
      <p:grpSp>
        <p:nvGrpSpPr>
          <p:cNvPr id="305157" name="Group 5"/>
          <p:cNvGrpSpPr>
            <a:grpSpLocks/>
          </p:cNvGrpSpPr>
          <p:nvPr/>
        </p:nvGrpSpPr>
        <p:grpSpPr bwMode="auto">
          <a:xfrm>
            <a:off x="900113" y="1604690"/>
            <a:ext cx="2478087" cy="2468563"/>
            <a:chOff x="567" y="1056"/>
            <a:chExt cx="1561" cy="1555"/>
          </a:xfrm>
        </p:grpSpPr>
        <p:sp>
          <p:nvSpPr>
            <p:cNvPr id="7205" name="Line 6"/>
            <p:cNvSpPr>
              <a:spLocks noChangeShapeType="1"/>
            </p:cNvSpPr>
            <p:nvPr/>
          </p:nvSpPr>
          <p:spPr bwMode="auto">
            <a:xfrm>
              <a:off x="1048" y="2275"/>
              <a:ext cx="1056" cy="0"/>
            </a:xfrm>
            <a:prstGeom prst="line">
              <a:avLst/>
            </a:prstGeom>
            <a:noFill/>
            <a:ln w="28575">
              <a:solidFill>
                <a:srgbClr val="66FF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06" name="Line 7"/>
            <p:cNvSpPr>
              <a:spLocks noChangeShapeType="1"/>
            </p:cNvSpPr>
            <p:nvPr/>
          </p:nvSpPr>
          <p:spPr bwMode="auto">
            <a:xfrm flipV="1">
              <a:off x="1048" y="1219"/>
              <a:ext cx="0" cy="1056"/>
            </a:xfrm>
            <a:prstGeom prst="line">
              <a:avLst/>
            </a:prstGeom>
            <a:noFill/>
            <a:ln w="28575">
              <a:solidFill>
                <a:srgbClr val="66FF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07" name="Line 8"/>
            <p:cNvSpPr>
              <a:spLocks noChangeShapeType="1"/>
            </p:cNvSpPr>
            <p:nvPr/>
          </p:nvSpPr>
          <p:spPr bwMode="auto">
            <a:xfrm flipH="1">
              <a:off x="568" y="2275"/>
              <a:ext cx="480" cy="336"/>
            </a:xfrm>
            <a:prstGeom prst="line">
              <a:avLst/>
            </a:prstGeom>
            <a:noFill/>
            <a:ln w="28575">
              <a:solidFill>
                <a:srgbClr val="66FF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08" name="Text Box 9"/>
            <p:cNvSpPr txBox="1">
              <a:spLocks noChangeArrowheads="1"/>
            </p:cNvSpPr>
            <p:nvPr/>
          </p:nvSpPr>
          <p:spPr bwMode="auto">
            <a:xfrm>
              <a:off x="567" y="228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kumimoji="0" lang="en-US" altLang="zh-CN" i="1">
                  <a:solidFill>
                    <a:srgbClr val="FFFF00"/>
                  </a:solidFill>
                  <a:ea typeface="楷体_GB2312" pitchFamily="49" charset="-122"/>
                </a:rPr>
                <a:t>x</a:t>
              </a:r>
              <a:endParaRPr kumimoji="0" lang="en-US" altLang="zh-CN" b="0">
                <a:solidFill>
                  <a:srgbClr val="FFFF00"/>
                </a:solidFill>
                <a:ea typeface="楷体_GB2312" pitchFamily="49" charset="-122"/>
              </a:endParaRPr>
            </a:p>
          </p:txBody>
        </p:sp>
        <p:sp>
          <p:nvSpPr>
            <p:cNvPr id="7209" name="Text Box 10"/>
            <p:cNvSpPr txBox="1">
              <a:spLocks noChangeArrowheads="1"/>
            </p:cNvSpPr>
            <p:nvPr/>
          </p:nvSpPr>
          <p:spPr bwMode="auto">
            <a:xfrm>
              <a:off x="1927" y="2251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kumimoji="0" lang="en-US" altLang="zh-CN" i="1">
                  <a:solidFill>
                    <a:srgbClr val="FFFF00"/>
                  </a:solidFill>
                  <a:ea typeface="楷体_GB2312" pitchFamily="49" charset="-122"/>
                </a:rPr>
                <a:t>y</a:t>
              </a:r>
              <a:endParaRPr kumimoji="0" lang="en-US" altLang="zh-CN" b="0">
                <a:solidFill>
                  <a:srgbClr val="FFFF00"/>
                </a:solidFill>
                <a:ea typeface="楷体_GB2312" pitchFamily="49" charset="-122"/>
              </a:endParaRPr>
            </a:p>
          </p:txBody>
        </p:sp>
        <p:sp>
          <p:nvSpPr>
            <p:cNvPr id="7210" name="Text Box 11"/>
            <p:cNvSpPr txBox="1">
              <a:spLocks noChangeArrowheads="1"/>
            </p:cNvSpPr>
            <p:nvPr/>
          </p:nvSpPr>
          <p:spPr bwMode="auto">
            <a:xfrm>
              <a:off x="1111" y="1056"/>
              <a:ext cx="19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kumimoji="0" lang="en-US" altLang="zh-CN" i="1">
                  <a:solidFill>
                    <a:srgbClr val="FFFF00"/>
                  </a:solidFill>
                  <a:ea typeface="楷体_GB2312" pitchFamily="49" charset="-122"/>
                </a:rPr>
                <a:t>z</a:t>
              </a:r>
              <a:endParaRPr kumimoji="0" lang="en-US" altLang="zh-CN" b="0">
                <a:solidFill>
                  <a:srgbClr val="FFFF00"/>
                </a:solidFill>
                <a:ea typeface="楷体_GB2312" pitchFamily="49" charset="-122"/>
              </a:endParaRPr>
            </a:p>
          </p:txBody>
        </p:sp>
        <p:sp>
          <p:nvSpPr>
            <p:cNvPr id="7211" name="Text Box 12"/>
            <p:cNvSpPr txBox="1">
              <a:spLocks noChangeArrowheads="1"/>
            </p:cNvSpPr>
            <p:nvPr/>
          </p:nvSpPr>
          <p:spPr bwMode="auto">
            <a:xfrm>
              <a:off x="779" y="2070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kumimoji="0" lang="en-US" altLang="zh-CN" i="1">
                  <a:solidFill>
                    <a:srgbClr val="FFFF00"/>
                  </a:solidFill>
                  <a:ea typeface="楷体_GB2312" pitchFamily="49" charset="-122"/>
                </a:rPr>
                <a:t>O</a:t>
              </a:r>
            </a:p>
          </p:txBody>
        </p:sp>
      </p:grpSp>
      <p:sp>
        <p:nvSpPr>
          <p:cNvPr id="305165" name="Oval 13"/>
          <p:cNvSpPr>
            <a:spLocks noChangeArrowheads="1"/>
          </p:cNvSpPr>
          <p:nvPr/>
        </p:nvSpPr>
        <p:spPr bwMode="auto">
          <a:xfrm>
            <a:off x="2273300" y="2625453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05166" name="Text Box 14"/>
          <p:cNvSpPr txBox="1">
            <a:spLocks noChangeArrowheads="1"/>
          </p:cNvSpPr>
          <p:nvPr/>
        </p:nvSpPr>
        <p:spPr bwMode="auto">
          <a:xfrm>
            <a:off x="1816100" y="2168253"/>
            <a:ext cx="1385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b="0">
                <a:solidFill>
                  <a:srgbClr val="FFFF00"/>
                </a:solidFill>
                <a:ea typeface="楷体_GB2312" pitchFamily="49" charset="-122"/>
              </a:rPr>
              <a:t>( </a:t>
            </a:r>
            <a:r>
              <a:rPr kumimoji="0" lang="en-US" altLang="zh-CN" b="0" i="1">
                <a:solidFill>
                  <a:srgbClr val="FFFF00"/>
                </a:solidFill>
                <a:ea typeface="楷体_GB2312" pitchFamily="49" charset="-122"/>
              </a:rPr>
              <a:t>x , y , z </a:t>
            </a:r>
            <a:r>
              <a:rPr kumimoji="0" lang="en-US" altLang="zh-CN" b="0">
                <a:solidFill>
                  <a:srgbClr val="FFFF00"/>
                </a:solidFill>
                <a:ea typeface="楷体_GB2312" pitchFamily="49" charset="-122"/>
              </a:rPr>
              <a:t>)</a:t>
            </a:r>
          </a:p>
        </p:txBody>
      </p:sp>
      <p:sp>
        <p:nvSpPr>
          <p:cNvPr id="305167" name="Line 15"/>
          <p:cNvSpPr>
            <a:spLocks noChangeShapeType="1"/>
          </p:cNvSpPr>
          <p:nvPr/>
        </p:nvSpPr>
        <p:spPr bwMode="auto">
          <a:xfrm flipV="1">
            <a:off x="1663700" y="2777853"/>
            <a:ext cx="685800" cy="762000"/>
          </a:xfrm>
          <a:prstGeom prst="line">
            <a:avLst/>
          </a:prstGeom>
          <a:noFill/>
          <a:ln w="31750">
            <a:solidFill>
              <a:srgbClr val="FF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5168" name="Text Box 16"/>
          <p:cNvSpPr txBox="1">
            <a:spLocks noChangeArrowheads="1"/>
          </p:cNvSpPr>
          <p:nvPr/>
        </p:nvSpPr>
        <p:spPr bwMode="auto">
          <a:xfrm>
            <a:off x="1663700" y="3692253"/>
            <a:ext cx="746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i="1">
                <a:solidFill>
                  <a:srgbClr val="FFFFFF"/>
                </a:solidFill>
                <a:ea typeface="楷体_GB2312" pitchFamily="49" charset="-122"/>
              </a:rPr>
              <a:t>i = </a:t>
            </a:r>
            <a:r>
              <a:rPr kumimoji="0" lang="en-US" altLang="zh-CN">
                <a:solidFill>
                  <a:srgbClr val="FFFFFF"/>
                </a:solidFill>
                <a:ea typeface="楷体_GB2312" pitchFamily="49" charset="-122"/>
              </a:rPr>
              <a:t>3</a:t>
            </a:r>
          </a:p>
        </p:txBody>
      </p:sp>
      <p:sp>
        <p:nvSpPr>
          <p:cNvPr id="305169" name="Text Box 17"/>
          <p:cNvSpPr txBox="1">
            <a:spLocks noChangeArrowheads="1"/>
          </p:cNvSpPr>
          <p:nvPr/>
        </p:nvSpPr>
        <p:spPr bwMode="auto">
          <a:xfrm>
            <a:off x="769938" y="5608339"/>
            <a:ext cx="5159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一个可以在空间自由运动的质点         </a:t>
            </a:r>
          </a:p>
        </p:txBody>
      </p:sp>
      <p:sp>
        <p:nvSpPr>
          <p:cNvPr id="305170" name="Rectangle 18"/>
          <p:cNvSpPr>
            <a:spLocks noChangeArrowheads="1"/>
          </p:cNvSpPr>
          <p:nvPr/>
        </p:nvSpPr>
        <p:spPr bwMode="auto">
          <a:xfrm>
            <a:off x="5654675" y="5589289"/>
            <a:ext cx="1735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>
                <a:solidFill>
                  <a:srgbClr val="FFCC00"/>
                </a:solidFill>
                <a:ea typeface="楷体_GB2312" pitchFamily="49" charset="-122"/>
              </a:rPr>
              <a:t>自由度数</a:t>
            </a:r>
            <a:r>
              <a:rPr kumimoji="0" lang="en-US" altLang="zh-CN">
                <a:solidFill>
                  <a:srgbClr val="66FFFF"/>
                </a:solidFill>
                <a:ea typeface="楷体_GB2312" pitchFamily="49" charset="-122"/>
              </a:rPr>
              <a:t>=3</a:t>
            </a:r>
          </a:p>
        </p:txBody>
      </p:sp>
      <p:sp>
        <p:nvSpPr>
          <p:cNvPr id="305171" name="Rectangle 19"/>
          <p:cNvSpPr>
            <a:spLocks noChangeArrowheads="1"/>
          </p:cNvSpPr>
          <p:nvPr/>
        </p:nvSpPr>
        <p:spPr bwMode="auto">
          <a:xfrm>
            <a:off x="766763" y="6140152"/>
            <a:ext cx="5159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一个可以在空间自由运动的刚体         </a:t>
            </a:r>
          </a:p>
        </p:txBody>
      </p:sp>
      <p:sp>
        <p:nvSpPr>
          <p:cNvPr id="305172" name="Rectangle 20"/>
          <p:cNvSpPr>
            <a:spLocks noChangeArrowheads="1"/>
          </p:cNvSpPr>
          <p:nvPr/>
        </p:nvSpPr>
        <p:spPr bwMode="auto">
          <a:xfrm>
            <a:off x="5654675" y="6092527"/>
            <a:ext cx="1735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>
                <a:solidFill>
                  <a:srgbClr val="FFCC00"/>
                </a:solidFill>
                <a:ea typeface="楷体_GB2312" pitchFamily="49" charset="-122"/>
              </a:rPr>
              <a:t>自由度数</a:t>
            </a:r>
            <a:r>
              <a:rPr kumimoji="0" lang="en-US" altLang="zh-CN">
                <a:solidFill>
                  <a:srgbClr val="66FFFF"/>
                </a:solidFill>
                <a:ea typeface="楷体_GB2312" pitchFamily="49" charset="-122"/>
              </a:rPr>
              <a:t>=6</a:t>
            </a:r>
          </a:p>
        </p:txBody>
      </p:sp>
      <p:grpSp>
        <p:nvGrpSpPr>
          <p:cNvPr id="305173" name="Group 21"/>
          <p:cNvGrpSpPr>
            <a:grpSpLocks/>
          </p:cNvGrpSpPr>
          <p:nvPr/>
        </p:nvGrpSpPr>
        <p:grpSpPr bwMode="auto">
          <a:xfrm>
            <a:off x="4284663" y="1393553"/>
            <a:ext cx="3697287" cy="3348037"/>
            <a:chOff x="2744" y="1004"/>
            <a:chExt cx="2329" cy="2109"/>
          </a:xfrm>
        </p:grpSpPr>
        <p:sp>
          <p:nvSpPr>
            <p:cNvPr id="7198" name="Line 22"/>
            <p:cNvSpPr>
              <a:spLocks noChangeShapeType="1"/>
            </p:cNvSpPr>
            <p:nvPr/>
          </p:nvSpPr>
          <p:spPr bwMode="auto">
            <a:xfrm>
              <a:off x="3336" y="1116"/>
              <a:ext cx="0" cy="158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9" name="Line 23"/>
            <p:cNvSpPr>
              <a:spLocks noChangeShapeType="1"/>
            </p:cNvSpPr>
            <p:nvPr/>
          </p:nvSpPr>
          <p:spPr bwMode="auto">
            <a:xfrm>
              <a:off x="3336" y="2700"/>
              <a:ext cx="1680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0" name="Line 24"/>
            <p:cNvSpPr>
              <a:spLocks noChangeShapeType="1"/>
            </p:cNvSpPr>
            <p:nvPr/>
          </p:nvSpPr>
          <p:spPr bwMode="auto">
            <a:xfrm flipH="1">
              <a:off x="2925" y="2700"/>
              <a:ext cx="411" cy="413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1" name="Text Box 25"/>
            <p:cNvSpPr txBox="1">
              <a:spLocks noChangeArrowheads="1"/>
            </p:cNvSpPr>
            <p:nvPr/>
          </p:nvSpPr>
          <p:spPr bwMode="auto">
            <a:xfrm>
              <a:off x="2744" y="278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i="1">
                  <a:solidFill>
                    <a:srgbClr val="FFFFFF"/>
                  </a:solidFill>
                  <a:ea typeface="楷体_GB2312" pitchFamily="49" charset="-122"/>
                </a:rPr>
                <a:t>x</a:t>
              </a:r>
            </a:p>
          </p:txBody>
        </p:sp>
        <p:sp>
          <p:nvSpPr>
            <p:cNvPr id="7202" name="Text Box 26"/>
            <p:cNvSpPr txBox="1">
              <a:spLocks noChangeArrowheads="1"/>
            </p:cNvSpPr>
            <p:nvPr/>
          </p:nvSpPr>
          <p:spPr bwMode="auto">
            <a:xfrm>
              <a:off x="4872" y="2732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i="1">
                  <a:solidFill>
                    <a:srgbClr val="FFFFFF"/>
                  </a:solidFill>
                  <a:ea typeface="楷体_GB2312" pitchFamily="49" charset="-122"/>
                </a:rPr>
                <a:t>y</a:t>
              </a:r>
            </a:p>
          </p:txBody>
        </p:sp>
        <p:sp>
          <p:nvSpPr>
            <p:cNvPr id="7203" name="Text Box 27"/>
            <p:cNvSpPr txBox="1">
              <a:spLocks noChangeArrowheads="1"/>
            </p:cNvSpPr>
            <p:nvPr/>
          </p:nvSpPr>
          <p:spPr bwMode="auto">
            <a:xfrm>
              <a:off x="3048" y="1004"/>
              <a:ext cx="19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i="1">
                  <a:solidFill>
                    <a:srgbClr val="FFFFFF"/>
                  </a:solidFill>
                  <a:ea typeface="楷体_GB2312" pitchFamily="49" charset="-122"/>
                </a:rPr>
                <a:t>z</a:t>
              </a:r>
            </a:p>
          </p:txBody>
        </p:sp>
        <p:sp>
          <p:nvSpPr>
            <p:cNvPr id="7204" name="Text Box 28"/>
            <p:cNvSpPr txBox="1">
              <a:spLocks noChangeArrowheads="1"/>
            </p:cNvSpPr>
            <p:nvPr/>
          </p:nvSpPr>
          <p:spPr bwMode="auto">
            <a:xfrm>
              <a:off x="3048" y="2492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i="1">
                  <a:solidFill>
                    <a:srgbClr val="FFFFFF"/>
                  </a:solidFill>
                  <a:ea typeface="楷体_GB2312" pitchFamily="49" charset="-122"/>
                </a:rPr>
                <a:t>O</a:t>
              </a:r>
            </a:p>
          </p:txBody>
        </p:sp>
      </p:grpSp>
      <p:grpSp>
        <p:nvGrpSpPr>
          <p:cNvPr id="305181" name="Group 29"/>
          <p:cNvGrpSpPr>
            <a:grpSpLocks/>
          </p:cNvGrpSpPr>
          <p:nvPr/>
        </p:nvGrpSpPr>
        <p:grpSpPr bwMode="auto">
          <a:xfrm>
            <a:off x="5376863" y="1876153"/>
            <a:ext cx="2057400" cy="2108200"/>
            <a:chOff x="3072" y="816"/>
            <a:chExt cx="1296" cy="1328"/>
          </a:xfrm>
        </p:grpSpPr>
        <p:sp>
          <p:nvSpPr>
            <p:cNvPr id="7196" name="Freeform 30"/>
            <p:cNvSpPr>
              <a:spLocks/>
            </p:cNvSpPr>
            <p:nvPr/>
          </p:nvSpPr>
          <p:spPr bwMode="auto">
            <a:xfrm>
              <a:off x="3072" y="816"/>
              <a:ext cx="1296" cy="1328"/>
            </a:xfrm>
            <a:custGeom>
              <a:avLst/>
              <a:gdLst>
                <a:gd name="T0" fmla="*/ 736 w 1296"/>
                <a:gd name="T1" fmla="*/ 96 h 1328"/>
                <a:gd name="T2" fmla="*/ 544 w 1296"/>
                <a:gd name="T3" fmla="*/ 144 h 1328"/>
                <a:gd name="T4" fmla="*/ 304 w 1296"/>
                <a:gd name="T5" fmla="*/ 384 h 1328"/>
                <a:gd name="T6" fmla="*/ 16 w 1296"/>
                <a:gd name="T7" fmla="*/ 912 h 1328"/>
                <a:gd name="T8" fmla="*/ 208 w 1296"/>
                <a:gd name="T9" fmla="*/ 1296 h 1328"/>
                <a:gd name="T10" fmla="*/ 1024 w 1296"/>
                <a:gd name="T11" fmla="*/ 1104 h 1328"/>
                <a:gd name="T12" fmla="*/ 1264 w 1296"/>
                <a:gd name="T13" fmla="*/ 672 h 1328"/>
                <a:gd name="T14" fmla="*/ 1216 w 1296"/>
                <a:gd name="T15" fmla="*/ 96 h 1328"/>
                <a:gd name="T16" fmla="*/ 736 w 1296"/>
                <a:gd name="T17" fmla="*/ 96 h 13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296" h="1328">
                  <a:moveTo>
                    <a:pt x="736" y="96"/>
                  </a:moveTo>
                  <a:cubicBezTo>
                    <a:pt x="624" y="104"/>
                    <a:pt x="616" y="96"/>
                    <a:pt x="544" y="144"/>
                  </a:cubicBezTo>
                  <a:cubicBezTo>
                    <a:pt x="472" y="192"/>
                    <a:pt x="392" y="256"/>
                    <a:pt x="304" y="384"/>
                  </a:cubicBezTo>
                  <a:cubicBezTo>
                    <a:pt x="216" y="512"/>
                    <a:pt x="32" y="760"/>
                    <a:pt x="16" y="912"/>
                  </a:cubicBezTo>
                  <a:cubicBezTo>
                    <a:pt x="0" y="1064"/>
                    <a:pt x="40" y="1264"/>
                    <a:pt x="208" y="1296"/>
                  </a:cubicBezTo>
                  <a:cubicBezTo>
                    <a:pt x="376" y="1328"/>
                    <a:pt x="848" y="1208"/>
                    <a:pt x="1024" y="1104"/>
                  </a:cubicBezTo>
                  <a:cubicBezTo>
                    <a:pt x="1200" y="1000"/>
                    <a:pt x="1232" y="840"/>
                    <a:pt x="1264" y="672"/>
                  </a:cubicBezTo>
                  <a:cubicBezTo>
                    <a:pt x="1296" y="504"/>
                    <a:pt x="1296" y="192"/>
                    <a:pt x="1216" y="96"/>
                  </a:cubicBezTo>
                  <a:cubicBezTo>
                    <a:pt x="1136" y="0"/>
                    <a:pt x="848" y="88"/>
                    <a:pt x="736" y="96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00669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7" name="Oval 31"/>
            <p:cNvSpPr>
              <a:spLocks noChangeArrowheads="1"/>
            </p:cNvSpPr>
            <p:nvPr/>
          </p:nvSpPr>
          <p:spPr bwMode="auto">
            <a:xfrm rot="-1946483">
              <a:off x="3456" y="1056"/>
              <a:ext cx="480" cy="964"/>
            </a:xfrm>
            <a:prstGeom prst="ellipse">
              <a:avLst/>
            </a:prstGeom>
            <a:solidFill>
              <a:srgbClr val="0000FF"/>
            </a:solidFill>
            <a:ln w="38100">
              <a:solidFill>
                <a:srgbClr val="006699"/>
              </a:solidFill>
              <a:prstDash val="sysDot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305184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3926012"/>
              </p:ext>
            </p:extLst>
          </p:nvPr>
        </p:nvGraphicFramePr>
        <p:xfrm>
          <a:off x="6215063" y="2790553"/>
          <a:ext cx="36195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5" name="Equation" r:id="rId4" imgW="9448" imgH="9448" progId="Equation.3">
                  <p:embed/>
                </p:oleObj>
              </mc:Choice>
              <mc:Fallback>
                <p:oleObj name="Equation" r:id="rId4" imgW="9448" imgH="9448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5063" y="2790553"/>
                        <a:ext cx="361950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5185" name="Line 33"/>
          <p:cNvSpPr>
            <a:spLocks noChangeShapeType="1"/>
          </p:cNvSpPr>
          <p:nvPr/>
        </p:nvSpPr>
        <p:spPr bwMode="auto">
          <a:xfrm flipV="1">
            <a:off x="5224463" y="1647553"/>
            <a:ext cx="2590800" cy="2438400"/>
          </a:xfrm>
          <a:prstGeom prst="line">
            <a:avLst/>
          </a:prstGeom>
          <a:noFill/>
          <a:ln w="28575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05186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687827"/>
              </p:ext>
            </p:extLst>
          </p:nvPr>
        </p:nvGraphicFramePr>
        <p:xfrm>
          <a:off x="6672263" y="3019153"/>
          <a:ext cx="304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6" name="Equation" r:id="rId6" imgW="9448" imgH="9448" progId="Equation.3">
                  <p:embed/>
                </p:oleObj>
              </mc:Choice>
              <mc:Fallback>
                <p:oleObj name="Equation" r:id="rId6" imgW="9448" imgH="9448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2263" y="3019153"/>
                        <a:ext cx="3048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5187" name="Line 35"/>
          <p:cNvSpPr>
            <a:spLocks noChangeShapeType="1"/>
          </p:cNvSpPr>
          <p:nvPr/>
        </p:nvSpPr>
        <p:spPr bwMode="auto">
          <a:xfrm>
            <a:off x="6367463" y="3019153"/>
            <a:ext cx="12700" cy="557212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5188" name="Line 36"/>
          <p:cNvSpPr>
            <a:spLocks noChangeShapeType="1"/>
          </p:cNvSpPr>
          <p:nvPr/>
        </p:nvSpPr>
        <p:spPr bwMode="auto">
          <a:xfrm>
            <a:off x="6443663" y="3019153"/>
            <a:ext cx="381000" cy="1524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05189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5072112"/>
              </p:ext>
            </p:extLst>
          </p:nvPr>
        </p:nvGraphicFramePr>
        <p:xfrm>
          <a:off x="6927850" y="2620690"/>
          <a:ext cx="1298575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7" name="公式" r:id="rId8" imgW="1162095" imgH="257247" progId="Equation.3">
                  <p:embed/>
                </p:oleObj>
              </mc:Choice>
              <mc:Fallback>
                <p:oleObj name="公式" r:id="rId8" imgW="1162095" imgH="257247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7850" y="2620690"/>
                        <a:ext cx="1298575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FF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5190" name="Group 38"/>
          <p:cNvGrpSpPr>
            <a:grpSpLocks/>
          </p:cNvGrpSpPr>
          <p:nvPr/>
        </p:nvGrpSpPr>
        <p:grpSpPr bwMode="auto">
          <a:xfrm>
            <a:off x="6370638" y="3155678"/>
            <a:ext cx="1660525" cy="641350"/>
            <a:chOff x="2642" y="2342"/>
            <a:chExt cx="1046" cy="404"/>
          </a:xfrm>
        </p:grpSpPr>
        <p:sp>
          <p:nvSpPr>
            <p:cNvPr id="7193" name="Freeform 39"/>
            <p:cNvSpPr>
              <a:spLocks/>
            </p:cNvSpPr>
            <p:nvPr/>
          </p:nvSpPr>
          <p:spPr bwMode="auto">
            <a:xfrm>
              <a:off x="2642" y="2342"/>
              <a:ext cx="213" cy="137"/>
            </a:xfrm>
            <a:custGeom>
              <a:avLst/>
              <a:gdLst>
                <a:gd name="T0" fmla="*/ 0 w 213"/>
                <a:gd name="T1" fmla="*/ 137 h 137"/>
                <a:gd name="T2" fmla="*/ 138 w 213"/>
                <a:gd name="T3" fmla="*/ 100 h 137"/>
                <a:gd name="T4" fmla="*/ 188 w 213"/>
                <a:gd name="T5" fmla="*/ 37 h 137"/>
                <a:gd name="T6" fmla="*/ 213 w 213"/>
                <a:gd name="T7" fmla="*/ 0 h 1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3" h="137">
                  <a:moveTo>
                    <a:pt x="0" y="137"/>
                  </a:moveTo>
                  <a:cubicBezTo>
                    <a:pt x="49" y="128"/>
                    <a:pt x="91" y="115"/>
                    <a:pt x="138" y="100"/>
                  </a:cubicBezTo>
                  <a:cubicBezTo>
                    <a:pt x="201" y="58"/>
                    <a:pt x="157" y="98"/>
                    <a:pt x="188" y="37"/>
                  </a:cubicBezTo>
                  <a:cubicBezTo>
                    <a:pt x="195" y="24"/>
                    <a:pt x="213" y="0"/>
                    <a:pt x="213" y="0"/>
                  </a:cubicBezTo>
                </a:path>
              </a:pathLst>
            </a:cu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94" name="Line 40"/>
            <p:cNvSpPr>
              <a:spLocks noChangeShapeType="1"/>
            </p:cNvSpPr>
            <p:nvPr/>
          </p:nvSpPr>
          <p:spPr bwMode="auto">
            <a:xfrm>
              <a:off x="2784" y="2448"/>
              <a:ext cx="672" cy="192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7195" name="Object 41"/>
            <p:cNvGraphicFramePr>
              <a:graphicFrameLocks noChangeAspect="1"/>
            </p:cNvGraphicFramePr>
            <p:nvPr/>
          </p:nvGraphicFramePr>
          <p:xfrm>
            <a:off x="3456" y="2496"/>
            <a:ext cx="232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88" name="Equation" r:id="rId10" imgW="19166" imgH="28613" progId="Equation.3">
                    <p:embed/>
                  </p:oleObj>
                </mc:Choice>
                <mc:Fallback>
                  <p:oleObj name="Equation" r:id="rId10" imgW="19166" imgH="28613" progId="Equation.3">
                    <p:embed/>
                    <p:pic>
                      <p:nvPicPr>
                        <p:cNvPr id="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6" y="2496"/>
                          <a:ext cx="232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FFCC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05194" name="Text Box 42"/>
          <p:cNvSpPr txBox="1">
            <a:spLocks noChangeArrowheads="1"/>
          </p:cNvSpPr>
          <p:nvPr/>
        </p:nvSpPr>
        <p:spPr bwMode="auto">
          <a:xfrm>
            <a:off x="5172075" y="4243105"/>
            <a:ext cx="398345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>
                <a:solidFill>
                  <a:srgbClr val="FFFFFF"/>
                </a:solidFill>
                <a:ea typeface="楷体_GB2312" pitchFamily="49" charset="-122"/>
              </a:rPr>
              <a:t>  3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个平动自由</a:t>
            </a:r>
            <a:r>
              <a:rPr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度</a:t>
            </a:r>
            <a:endParaRPr lang="en-US" altLang="zh-CN" dirty="0" smtClean="0">
              <a:solidFill>
                <a:srgbClr val="FFFFFF"/>
              </a:solidFill>
              <a:ea typeface="楷体_GB2312" pitchFamily="49" charset="-122"/>
            </a:endParaRPr>
          </a:p>
          <a:p>
            <a:pPr eaLnBrk="1" hangingPunct="1"/>
            <a:r>
              <a:rPr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（</a:t>
            </a:r>
            <a:r>
              <a:rPr lang="zh-CN" altLang="en-US" dirty="0" smtClean="0">
                <a:solidFill>
                  <a:srgbClr val="00FFFF"/>
                </a:solidFill>
                <a:ea typeface="楷体_GB2312" pitchFamily="49" charset="-122"/>
              </a:rPr>
              <a:t>确定质心位置</a:t>
            </a:r>
            <a:r>
              <a:rPr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）</a:t>
            </a:r>
            <a:endParaRPr lang="zh-CN" altLang="en-US" dirty="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305195" name="Rectangle 43"/>
          <p:cNvSpPr>
            <a:spLocks noChangeArrowheads="1"/>
          </p:cNvSpPr>
          <p:nvPr/>
        </p:nvSpPr>
        <p:spPr bwMode="auto">
          <a:xfrm>
            <a:off x="683568" y="4772048"/>
            <a:ext cx="465380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>
                <a:solidFill>
                  <a:srgbClr val="FFFFFF"/>
                </a:solidFill>
                <a:ea typeface="楷体_GB2312" pitchFamily="49" charset="-122"/>
              </a:rPr>
              <a:t> 3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个转动自由</a:t>
            </a:r>
            <a:r>
              <a:rPr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度</a:t>
            </a:r>
            <a:endParaRPr lang="en-US" altLang="zh-CN" dirty="0" smtClean="0">
              <a:solidFill>
                <a:srgbClr val="FFFFFF"/>
              </a:solidFill>
              <a:ea typeface="楷体_GB2312" pitchFamily="49" charset="-122"/>
            </a:endParaRPr>
          </a:p>
          <a:p>
            <a:pPr eaLnBrk="1" hangingPunct="1"/>
            <a:r>
              <a:rPr lang="en-US" altLang="zh-CN" dirty="0" smtClean="0">
                <a:solidFill>
                  <a:srgbClr val="FFFFFF"/>
                </a:solidFill>
                <a:ea typeface="楷体_GB2312" pitchFamily="49" charset="-122"/>
              </a:rPr>
              <a:t> </a:t>
            </a:r>
            <a:endParaRPr lang="zh-CN" altLang="en-US" dirty="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528762" y="4809354"/>
            <a:ext cx="784835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>
                <a:solidFill>
                  <a:srgbClr val="FFFFFF"/>
                </a:solidFill>
                <a:ea typeface="楷体_GB2312" pitchFamily="49" charset="-122"/>
              </a:rPr>
              <a:t> </a:t>
            </a:r>
          </a:p>
          <a:p>
            <a:pPr eaLnBrk="1" hangingPunct="1"/>
            <a:r>
              <a:rPr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（</a:t>
            </a:r>
            <a:r>
              <a:rPr lang="zh-CN" altLang="en-US" dirty="0" smtClean="0">
                <a:solidFill>
                  <a:srgbClr val="00FFFF"/>
                </a:solidFill>
                <a:ea typeface="楷体_GB2312" pitchFamily="49" charset="-122"/>
              </a:rPr>
              <a:t>确定转轴的方向角</a:t>
            </a:r>
            <a:r>
              <a:rPr lang="en-US" altLang="zh-CN" dirty="0" smtClean="0">
                <a:solidFill>
                  <a:srgbClr val="00FFFF"/>
                </a:solidFill>
                <a:ea typeface="楷体_GB2312" pitchFamily="49" charset="-122"/>
              </a:rPr>
              <a:t>2</a:t>
            </a:r>
            <a:r>
              <a:rPr lang="zh-CN" altLang="en-US" dirty="0" smtClean="0">
                <a:solidFill>
                  <a:srgbClr val="00FFFF"/>
                </a:solidFill>
                <a:ea typeface="楷体_GB2312" pitchFamily="49" charset="-122"/>
              </a:rPr>
              <a:t>个自由度，确定转动角度</a:t>
            </a:r>
            <a:r>
              <a:rPr lang="en-US" altLang="zh-CN" dirty="0" smtClean="0">
                <a:solidFill>
                  <a:srgbClr val="00FFFF"/>
                </a:solidFill>
                <a:ea typeface="楷体_GB2312" pitchFamily="49" charset="-122"/>
              </a:rPr>
              <a:t>1</a:t>
            </a:r>
            <a:r>
              <a:rPr lang="zh-CN" altLang="en-US" dirty="0" smtClean="0">
                <a:solidFill>
                  <a:srgbClr val="00FFFF"/>
                </a:solidFill>
                <a:ea typeface="楷体_GB2312" pitchFamily="49" charset="-122"/>
              </a:rPr>
              <a:t>个自由度</a:t>
            </a:r>
            <a:r>
              <a:rPr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）</a:t>
            </a:r>
            <a:endParaRPr lang="zh-CN" altLang="en-US" dirty="0">
              <a:solidFill>
                <a:srgbClr val="FFFFFF"/>
              </a:solidFill>
              <a:ea typeface="楷体_GB2312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5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5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5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5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5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5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5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05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05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05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05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05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05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05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5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5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05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05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05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05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05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05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05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05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305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05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305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305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305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154" grpId="0" autoUpdateAnimBg="0"/>
      <p:bldP spid="305155" grpId="0" autoUpdateAnimBg="0"/>
      <p:bldP spid="305156" grpId="0" autoUpdateAnimBg="0"/>
      <p:bldP spid="305165" grpId="0" animBg="1"/>
      <p:bldP spid="305166" grpId="0"/>
      <p:bldP spid="305167" grpId="0" animBg="1"/>
      <p:bldP spid="305168" grpId="0"/>
      <p:bldP spid="305169" grpId="0"/>
      <p:bldP spid="305170" grpId="0"/>
      <p:bldP spid="305171" grpId="0"/>
      <p:bldP spid="305172" grpId="0"/>
      <p:bldP spid="305185" grpId="0" animBg="1"/>
      <p:bldP spid="305187" grpId="0" animBg="1"/>
      <p:bldP spid="305188" grpId="0" animBg="1"/>
      <p:bldP spid="305194" grpId="0" autoUpdateAnimBg="0"/>
      <p:bldP spid="305195" grpId="0" autoUpdateAnimBg="0"/>
      <p:bldP spid="44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Freeform 2"/>
          <p:cNvSpPr>
            <a:spLocks/>
          </p:cNvSpPr>
          <p:nvPr/>
        </p:nvSpPr>
        <p:spPr bwMode="auto">
          <a:xfrm>
            <a:off x="1835150" y="3057525"/>
            <a:ext cx="1600200" cy="1206500"/>
          </a:xfrm>
          <a:custGeom>
            <a:avLst/>
            <a:gdLst>
              <a:gd name="T0" fmla="*/ 0 w 1584"/>
              <a:gd name="T1" fmla="*/ 2147483646 h 760"/>
              <a:gd name="T2" fmla="*/ 2147483646 w 1584"/>
              <a:gd name="T3" fmla="*/ 2147483646 h 760"/>
              <a:gd name="T4" fmla="*/ 2147483646 w 1584"/>
              <a:gd name="T5" fmla="*/ 2147483646 h 760"/>
              <a:gd name="T6" fmla="*/ 2147483646 w 1584"/>
              <a:gd name="T7" fmla="*/ 2147483646 h 760"/>
              <a:gd name="T8" fmla="*/ 2147483646 w 1584"/>
              <a:gd name="T9" fmla="*/ 2147483646 h 760"/>
              <a:gd name="T10" fmla="*/ 2147483646 w 1584"/>
              <a:gd name="T11" fmla="*/ 2147483646 h 760"/>
              <a:gd name="T12" fmla="*/ 2147483646 w 1584"/>
              <a:gd name="T13" fmla="*/ 0 h 7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584" h="760">
                <a:moveTo>
                  <a:pt x="0" y="672"/>
                </a:moveTo>
                <a:cubicBezTo>
                  <a:pt x="48" y="480"/>
                  <a:pt x="96" y="288"/>
                  <a:pt x="144" y="192"/>
                </a:cubicBezTo>
                <a:cubicBezTo>
                  <a:pt x="192" y="96"/>
                  <a:pt x="200" y="96"/>
                  <a:pt x="288" y="96"/>
                </a:cubicBezTo>
                <a:cubicBezTo>
                  <a:pt x="376" y="96"/>
                  <a:pt x="536" y="88"/>
                  <a:pt x="672" y="192"/>
                </a:cubicBezTo>
                <a:cubicBezTo>
                  <a:pt x="808" y="296"/>
                  <a:pt x="968" y="680"/>
                  <a:pt x="1104" y="720"/>
                </a:cubicBezTo>
                <a:cubicBezTo>
                  <a:pt x="1240" y="760"/>
                  <a:pt x="1408" y="552"/>
                  <a:pt x="1488" y="432"/>
                </a:cubicBezTo>
                <a:cubicBezTo>
                  <a:pt x="1568" y="312"/>
                  <a:pt x="1576" y="156"/>
                  <a:pt x="1584" y="0"/>
                </a:cubicBezTo>
              </a:path>
            </a:pathLst>
          </a:custGeom>
          <a:noFill/>
          <a:ln w="38100" cmpd="sng">
            <a:solidFill>
              <a:srgbClr val="66FF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6179" name="Oval 3"/>
          <p:cNvSpPr>
            <a:spLocks noChangeArrowheads="1"/>
          </p:cNvSpPr>
          <p:nvPr/>
        </p:nvSpPr>
        <p:spPr bwMode="auto">
          <a:xfrm>
            <a:off x="2444750" y="3349625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06180" name="Text Box 4"/>
          <p:cNvSpPr txBox="1">
            <a:spLocks noChangeArrowheads="1"/>
          </p:cNvSpPr>
          <p:nvPr/>
        </p:nvSpPr>
        <p:spPr bwMode="auto">
          <a:xfrm>
            <a:off x="3130550" y="2511425"/>
            <a:ext cx="303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b="0" i="1">
                <a:solidFill>
                  <a:srgbClr val="FFFF00"/>
                </a:solidFill>
                <a:ea typeface="楷体_GB2312" pitchFamily="49" charset="-122"/>
              </a:rPr>
              <a:t>s</a:t>
            </a:r>
            <a:endParaRPr kumimoji="0" lang="en-US" altLang="zh-CN" b="0">
              <a:solidFill>
                <a:srgbClr val="FFFF00"/>
              </a:solidFill>
              <a:ea typeface="楷体_GB2312" pitchFamily="49" charset="-122"/>
            </a:endParaRPr>
          </a:p>
        </p:txBody>
      </p:sp>
      <p:sp>
        <p:nvSpPr>
          <p:cNvPr id="306181" name="Text Box 5"/>
          <p:cNvSpPr txBox="1">
            <a:spLocks noChangeArrowheads="1"/>
          </p:cNvSpPr>
          <p:nvPr/>
        </p:nvSpPr>
        <p:spPr bwMode="auto">
          <a:xfrm>
            <a:off x="1908175" y="3349625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i="1">
                <a:solidFill>
                  <a:srgbClr val="FFFFFF"/>
                </a:solidFill>
                <a:ea typeface="楷体_GB2312" pitchFamily="49" charset="-122"/>
              </a:rPr>
              <a:t>O</a:t>
            </a:r>
          </a:p>
        </p:txBody>
      </p:sp>
      <p:sp>
        <p:nvSpPr>
          <p:cNvPr id="306182" name="Text Box 6"/>
          <p:cNvSpPr txBox="1">
            <a:spLocks noChangeArrowheads="1"/>
          </p:cNvSpPr>
          <p:nvPr/>
        </p:nvSpPr>
        <p:spPr bwMode="auto">
          <a:xfrm>
            <a:off x="2139950" y="4340225"/>
            <a:ext cx="746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i="1">
                <a:solidFill>
                  <a:srgbClr val="FFFFFF"/>
                </a:solidFill>
                <a:ea typeface="楷体_GB2312" pitchFamily="49" charset="-122"/>
              </a:rPr>
              <a:t>i = </a:t>
            </a:r>
            <a:r>
              <a:rPr kumimoji="0" lang="en-US" altLang="zh-CN">
                <a:solidFill>
                  <a:srgbClr val="FFFFFF"/>
                </a:solidFill>
                <a:ea typeface="楷体_GB2312" pitchFamily="49" charset="-122"/>
              </a:rPr>
              <a:t>1</a:t>
            </a:r>
          </a:p>
        </p:txBody>
      </p:sp>
      <p:sp>
        <p:nvSpPr>
          <p:cNvPr id="306183" name="Line 7"/>
          <p:cNvSpPr>
            <a:spLocks noChangeShapeType="1"/>
          </p:cNvSpPr>
          <p:nvPr/>
        </p:nvSpPr>
        <p:spPr bwMode="auto">
          <a:xfrm>
            <a:off x="2749550" y="3044825"/>
            <a:ext cx="228600" cy="457200"/>
          </a:xfrm>
          <a:prstGeom prst="line">
            <a:avLst/>
          </a:prstGeom>
          <a:noFill/>
          <a:ln w="349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6184" name="AutoShape 8"/>
          <p:cNvSpPr>
            <a:spLocks noChangeArrowheads="1"/>
          </p:cNvSpPr>
          <p:nvPr/>
        </p:nvSpPr>
        <p:spPr bwMode="auto">
          <a:xfrm>
            <a:off x="5241925" y="2892425"/>
            <a:ext cx="2209800" cy="1066800"/>
          </a:xfrm>
          <a:prstGeom prst="parallelogram">
            <a:avLst>
              <a:gd name="adj" fmla="val 51786"/>
            </a:avLst>
          </a:prstGeom>
          <a:solidFill>
            <a:srgbClr val="0099CC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06185" name="Text Box 9"/>
          <p:cNvSpPr txBox="1">
            <a:spLocks noChangeArrowheads="1"/>
          </p:cNvSpPr>
          <p:nvPr/>
        </p:nvSpPr>
        <p:spPr bwMode="auto">
          <a:xfrm>
            <a:off x="5842000" y="4340225"/>
            <a:ext cx="746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i="1">
                <a:solidFill>
                  <a:srgbClr val="FFFFFF"/>
                </a:solidFill>
                <a:ea typeface="楷体_GB2312" pitchFamily="49" charset="-122"/>
              </a:rPr>
              <a:t>i = </a:t>
            </a:r>
            <a:r>
              <a:rPr kumimoji="0" lang="en-US" altLang="zh-CN">
                <a:solidFill>
                  <a:srgbClr val="FFFFFF"/>
                </a:solidFill>
                <a:ea typeface="楷体_GB2312" pitchFamily="49" charset="-122"/>
              </a:rPr>
              <a:t>2</a:t>
            </a:r>
          </a:p>
        </p:txBody>
      </p:sp>
      <p:sp>
        <p:nvSpPr>
          <p:cNvPr id="306186" name="Oval 10"/>
          <p:cNvSpPr>
            <a:spLocks noChangeArrowheads="1"/>
          </p:cNvSpPr>
          <p:nvPr/>
        </p:nvSpPr>
        <p:spPr bwMode="auto">
          <a:xfrm>
            <a:off x="6613525" y="3425825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06187" name="Text Box 11"/>
          <p:cNvSpPr txBox="1">
            <a:spLocks noChangeArrowheads="1"/>
          </p:cNvSpPr>
          <p:nvPr/>
        </p:nvSpPr>
        <p:spPr bwMode="auto">
          <a:xfrm>
            <a:off x="1017588" y="490538"/>
            <a:ext cx="571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>
                <a:solidFill>
                  <a:srgbClr val="FFFF66"/>
                </a:solidFill>
                <a:ea typeface="楷体_GB2312" pitchFamily="49" charset="-122"/>
              </a:rPr>
              <a:t> </a:t>
            </a:r>
            <a:r>
              <a:rPr kumimoji="0" lang="zh-CN" altLang="en-US">
                <a:solidFill>
                  <a:srgbClr val="66FFFF"/>
                </a:solidFill>
                <a:ea typeface="楷体_GB2312" pitchFamily="49" charset="-122"/>
              </a:rPr>
              <a:t>当刚体受到某些限制 </a:t>
            </a:r>
          </a:p>
        </p:txBody>
      </p:sp>
      <p:sp>
        <p:nvSpPr>
          <p:cNvPr id="306188" name="Text Box 12"/>
          <p:cNvSpPr txBox="1">
            <a:spLocks noChangeArrowheads="1"/>
          </p:cNvSpPr>
          <p:nvPr/>
        </p:nvSpPr>
        <p:spPr bwMode="auto">
          <a:xfrm>
            <a:off x="1123950" y="1052513"/>
            <a:ext cx="4451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限制在</a:t>
            </a:r>
            <a:r>
              <a:rPr lang="zh-CN" altLang="en-US">
                <a:solidFill>
                  <a:srgbClr val="00FFFF"/>
                </a:solidFill>
                <a:ea typeface="楷体_GB2312" pitchFamily="49" charset="-122"/>
              </a:rPr>
              <a:t>平面或曲面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上运动的质点</a:t>
            </a:r>
          </a:p>
        </p:txBody>
      </p:sp>
      <p:sp>
        <p:nvSpPr>
          <p:cNvPr id="306189" name="Rectangle 13"/>
          <p:cNvSpPr>
            <a:spLocks noChangeArrowheads="1"/>
          </p:cNvSpPr>
          <p:nvPr/>
        </p:nvSpPr>
        <p:spPr bwMode="auto">
          <a:xfrm>
            <a:off x="6002338" y="1052513"/>
            <a:ext cx="17351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>
                <a:solidFill>
                  <a:srgbClr val="FFCC00"/>
                </a:solidFill>
                <a:ea typeface="楷体_GB2312" pitchFamily="49" charset="-122"/>
              </a:rPr>
              <a:t>自由度数</a:t>
            </a:r>
            <a:r>
              <a:rPr kumimoji="0" lang="en-US" altLang="zh-CN">
                <a:solidFill>
                  <a:srgbClr val="66FFFF"/>
                </a:solidFill>
                <a:ea typeface="楷体_GB2312" pitchFamily="49" charset="-122"/>
              </a:rPr>
              <a:t>=2</a:t>
            </a:r>
          </a:p>
        </p:txBody>
      </p:sp>
      <p:sp>
        <p:nvSpPr>
          <p:cNvPr id="306190" name="Rectangle 14"/>
          <p:cNvSpPr>
            <a:spLocks noChangeArrowheads="1"/>
          </p:cNvSpPr>
          <p:nvPr/>
        </p:nvSpPr>
        <p:spPr bwMode="auto">
          <a:xfrm>
            <a:off x="1138238" y="1555750"/>
            <a:ext cx="4451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限制在</a:t>
            </a:r>
            <a:r>
              <a:rPr lang="zh-CN" altLang="en-US">
                <a:solidFill>
                  <a:srgbClr val="00FFFF"/>
                </a:solidFill>
                <a:ea typeface="楷体_GB2312" pitchFamily="49" charset="-122"/>
              </a:rPr>
              <a:t>直线或曲线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上运动的质点</a:t>
            </a:r>
          </a:p>
        </p:txBody>
      </p:sp>
      <p:sp>
        <p:nvSpPr>
          <p:cNvPr id="306191" name="Rectangle 15"/>
          <p:cNvSpPr>
            <a:spLocks noChangeArrowheads="1"/>
          </p:cNvSpPr>
          <p:nvPr/>
        </p:nvSpPr>
        <p:spPr bwMode="auto">
          <a:xfrm>
            <a:off x="6002338" y="1603375"/>
            <a:ext cx="17351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>
                <a:solidFill>
                  <a:srgbClr val="FFCC00"/>
                </a:solidFill>
                <a:ea typeface="楷体_GB2312" pitchFamily="49" charset="-122"/>
              </a:rPr>
              <a:t>自由度数</a:t>
            </a:r>
            <a:r>
              <a:rPr kumimoji="0" lang="en-US" altLang="zh-CN">
                <a:solidFill>
                  <a:srgbClr val="66FFFF"/>
                </a:solidFill>
                <a:ea typeface="楷体_GB2312" pitchFamily="49" charset="-122"/>
              </a:rPr>
              <a:t>=1</a:t>
            </a:r>
          </a:p>
        </p:txBody>
      </p:sp>
      <p:sp>
        <p:nvSpPr>
          <p:cNvPr id="306192" name="Rectangle 16"/>
          <p:cNvSpPr>
            <a:spLocks noChangeArrowheads="1"/>
          </p:cNvSpPr>
          <p:nvPr/>
        </p:nvSpPr>
        <p:spPr bwMode="auto">
          <a:xfrm>
            <a:off x="790575" y="530225"/>
            <a:ext cx="2905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FFFF66"/>
                </a:solidFill>
                <a:ea typeface="楷体_GB2312" pitchFamily="49" charset="-122"/>
              </a:rPr>
              <a:t>•</a:t>
            </a:r>
          </a:p>
        </p:txBody>
      </p:sp>
      <p:sp>
        <p:nvSpPr>
          <p:cNvPr id="306193" name="Rectangle 17"/>
          <p:cNvSpPr>
            <a:spLocks noChangeArrowheads="1"/>
          </p:cNvSpPr>
          <p:nvPr/>
        </p:nvSpPr>
        <p:spPr bwMode="auto">
          <a:xfrm>
            <a:off x="790575" y="5426075"/>
            <a:ext cx="2905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FFFF66"/>
                </a:solidFill>
                <a:ea typeface="楷体_GB2312" pitchFamily="49" charset="-122"/>
              </a:rPr>
              <a:t>•</a:t>
            </a:r>
          </a:p>
        </p:txBody>
      </p:sp>
      <p:sp>
        <p:nvSpPr>
          <p:cNvPr id="306194" name="Rectangle 18"/>
          <p:cNvSpPr>
            <a:spLocks noChangeArrowheads="1"/>
          </p:cNvSpPr>
          <p:nvPr/>
        </p:nvSpPr>
        <p:spPr bwMode="auto">
          <a:xfrm>
            <a:off x="1047750" y="5354638"/>
            <a:ext cx="1409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定轴转动</a:t>
            </a:r>
          </a:p>
        </p:txBody>
      </p:sp>
      <p:sp>
        <p:nvSpPr>
          <p:cNvPr id="306195" name="Text Box 19"/>
          <p:cNvSpPr txBox="1">
            <a:spLocks noChangeArrowheads="1"/>
          </p:cNvSpPr>
          <p:nvPr/>
        </p:nvSpPr>
        <p:spPr bwMode="auto">
          <a:xfrm>
            <a:off x="2276475" y="5354638"/>
            <a:ext cx="2328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dirty="0">
                <a:solidFill>
                  <a:srgbClr val="00FFFF"/>
                </a:solidFill>
                <a:ea typeface="楷体_GB2312" pitchFamily="49" charset="-122"/>
              </a:rPr>
              <a:t>仅有一个</a:t>
            </a:r>
            <a:r>
              <a:rPr kumimoji="0" lang="zh-CN" altLang="en-US" dirty="0">
                <a:solidFill>
                  <a:srgbClr val="66FFFF"/>
                </a:solidFill>
                <a:ea typeface="楷体_GB2312" pitchFamily="49" charset="-122"/>
              </a:rPr>
              <a:t>自由度</a:t>
            </a:r>
          </a:p>
        </p:txBody>
      </p:sp>
      <p:grpSp>
        <p:nvGrpSpPr>
          <p:cNvPr id="306196" name="Group 20"/>
          <p:cNvGrpSpPr>
            <a:grpSpLocks/>
          </p:cNvGrpSpPr>
          <p:nvPr/>
        </p:nvGrpSpPr>
        <p:grpSpPr bwMode="auto">
          <a:xfrm>
            <a:off x="5651500" y="4841875"/>
            <a:ext cx="1263650" cy="1323975"/>
            <a:chOff x="4121" y="1691"/>
            <a:chExt cx="796" cy="834"/>
          </a:xfrm>
        </p:grpSpPr>
        <p:grpSp>
          <p:nvGrpSpPr>
            <p:cNvPr id="8219" name="Group 21"/>
            <p:cNvGrpSpPr>
              <a:grpSpLocks/>
            </p:cNvGrpSpPr>
            <p:nvPr/>
          </p:nvGrpSpPr>
          <p:grpSpPr bwMode="auto">
            <a:xfrm>
              <a:off x="4121" y="1691"/>
              <a:ext cx="796" cy="834"/>
              <a:chOff x="4121" y="2083"/>
              <a:chExt cx="796" cy="834"/>
            </a:xfrm>
          </p:grpSpPr>
          <p:sp>
            <p:nvSpPr>
              <p:cNvPr id="8221" name="Oval 22"/>
              <p:cNvSpPr>
                <a:spLocks noChangeAspect="1" noChangeArrowheads="1"/>
              </p:cNvSpPr>
              <p:nvPr/>
            </p:nvSpPr>
            <p:spPr bwMode="auto">
              <a:xfrm>
                <a:off x="4238" y="2395"/>
                <a:ext cx="571" cy="522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222" name="Rectangle 23"/>
              <p:cNvSpPr>
                <a:spLocks noChangeArrowheads="1"/>
              </p:cNvSpPr>
              <p:nvPr/>
            </p:nvSpPr>
            <p:spPr bwMode="auto">
              <a:xfrm>
                <a:off x="4491" y="2203"/>
                <a:ext cx="62" cy="43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rgbClr val="CCEC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223" name="Group 24"/>
              <p:cNvGrpSpPr>
                <a:grpSpLocks/>
              </p:cNvGrpSpPr>
              <p:nvPr/>
            </p:nvGrpSpPr>
            <p:grpSpPr bwMode="auto">
              <a:xfrm flipV="1">
                <a:off x="4121" y="2083"/>
                <a:ext cx="796" cy="123"/>
                <a:chOff x="3415" y="3936"/>
                <a:chExt cx="1604" cy="123"/>
              </a:xfrm>
            </p:grpSpPr>
            <p:sp>
              <p:nvSpPr>
                <p:cNvPr id="8224" name="Line 25"/>
                <p:cNvSpPr>
                  <a:spLocks noChangeShapeType="1"/>
                </p:cNvSpPr>
                <p:nvPr/>
              </p:nvSpPr>
              <p:spPr bwMode="auto">
                <a:xfrm>
                  <a:off x="3415" y="3936"/>
                  <a:ext cx="1604" cy="13"/>
                </a:xfrm>
                <a:prstGeom prst="line">
                  <a:avLst/>
                </a:prstGeom>
                <a:noFill/>
                <a:ln w="2857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tIns="82800" bIns="82800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25" name="Line 26"/>
                <p:cNvSpPr>
                  <a:spLocks noChangeShapeType="1"/>
                </p:cNvSpPr>
                <p:nvPr/>
              </p:nvSpPr>
              <p:spPr bwMode="auto">
                <a:xfrm flipH="1">
                  <a:off x="4731" y="3963"/>
                  <a:ext cx="110" cy="96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tIns="82800" bIns="82800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26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4482" y="3963"/>
                  <a:ext cx="110" cy="96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tIns="82800" bIns="82800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27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4234" y="3963"/>
                  <a:ext cx="110" cy="96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tIns="82800" bIns="82800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28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3986" y="3963"/>
                  <a:ext cx="110" cy="96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tIns="82800" bIns="82800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29" name="Line 30"/>
                <p:cNvSpPr>
                  <a:spLocks noChangeShapeType="1"/>
                </p:cNvSpPr>
                <p:nvPr/>
              </p:nvSpPr>
              <p:spPr bwMode="auto">
                <a:xfrm flipH="1">
                  <a:off x="3738" y="3963"/>
                  <a:ext cx="110" cy="96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tIns="82800" bIns="82800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30" name="Line 31"/>
                <p:cNvSpPr>
                  <a:spLocks noChangeShapeType="1"/>
                </p:cNvSpPr>
                <p:nvPr/>
              </p:nvSpPr>
              <p:spPr bwMode="auto">
                <a:xfrm flipH="1">
                  <a:off x="3490" y="3963"/>
                  <a:ext cx="110" cy="96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tIns="82800" bIns="82800">
                  <a:spAutoFit/>
                </a:bodyPr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8220" name="Text Box 32"/>
            <p:cNvSpPr txBox="1">
              <a:spLocks noChangeArrowheads="1"/>
            </p:cNvSpPr>
            <p:nvPr/>
          </p:nvSpPr>
          <p:spPr bwMode="auto">
            <a:xfrm>
              <a:off x="4236" y="2148"/>
              <a:ext cx="3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i="1">
                  <a:solidFill>
                    <a:srgbClr val="000000"/>
                  </a:solidFill>
                  <a:ea typeface="楷体_GB2312" pitchFamily="49" charset="-122"/>
                </a:rPr>
                <a:t>O</a:t>
              </a:r>
              <a:r>
                <a:rPr lang="en-US" altLang="zh-CN" b="0">
                  <a:solidFill>
                    <a:srgbClr val="000000"/>
                  </a:solidFill>
                  <a:ea typeface="楷体_GB2312" pitchFamily="49" charset="-122"/>
                </a:rPr>
                <a:t>'</a:t>
              </a:r>
            </a:p>
          </p:txBody>
        </p:sp>
      </p:grpSp>
      <p:sp>
        <p:nvSpPr>
          <p:cNvPr id="306209" name="Line 33"/>
          <p:cNvSpPr>
            <a:spLocks noChangeShapeType="1"/>
          </p:cNvSpPr>
          <p:nvPr/>
        </p:nvSpPr>
        <p:spPr bwMode="auto">
          <a:xfrm>
            <a:off x="6300788" y="5013325"/>
            <a:ext cx="0" cy="7207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6210" name="Line 34"/>
          <p:cNvSpPr>
            <a:spLocks noChangeShapeType="1"/>
          </p:cNvSpPr>
          <p:nvPr/>
        </p:nvSpPr>
        <p:spPr bwMode="auto">
          <a:xfrm flipV="1">
            <a:off x="6300788" y="5589588"/>
            <a:ext cx="395287" cy="107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06211" name="Object 35"/>
          <p:cNvGraphicFramePr>
            <a:graphicFrameLocks noChangeAspect="1"/>
          </p:cNvGraphicFramePr>
          <p:nvPr/>
        </p:nvGraphicFramePr>
        <p:xfrm>
          <a:off x="6300788" y="5300663"/>
          <a:ext cx="334962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1" name="Equation" r:id="rId3" imgW="19166" imgH="28613" progId="Equation.3">
                  <p:embed/>
                </p:oleObj>
              </mc:Choice>
              <mc:Fallback>
                <p:oleObj name="Equation" r:id="rId3" imgW="19166" imgH="28613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788" y="5300663"/>
                        <a:ext cx="334962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FF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6212" name="Rectangle 36"/>
          <p:cNvSpPr>
            <a:spLocks noChangeArrowheads="1"/>
          </p:cNvSpPr>
          <p:nvPr/>
        </p:nvSpPr>
        <p:spPr bwMode="auto">
          <a:xfrm>
            <a:off x="4000500" y="476250"/>
            <a:ext cx="2325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en-US" altLang="zh-CN" dirty="0">
                <a:solidFill>
                  <a:srgbClr val="66FFFF"/>
                </a:solidFill>
                <a:ea typeface="楷体_GB2312" pitchFamily="49" charset="-122"/>
              </a:rPr>
              <a:t>——</a:t>
            </a:r>
            <a:r>
              <a:rPr kumimoji="0" lang="zh-CN" altLang="en-US" dirty="0">
                <a:solidFill>
                  <a:srgbClr val="FFCC00"/>
                </a:solidFill>
                <a:ea typeface="楷体_GB2312" pitchFamily="49" charset="-122"/>
              </a:rPr>
              <a:t>自由度减少</a:t>
            </a:r>
          </a:p>
        </p:txBody>
      </p:sp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7380288" y="3213100"/>
            <a:ext cx="79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i="1">
                <a:solidFill>
                  <a:srgbClr val="FFFFFF"/>
                </a:solidFill>
                <a:ea typeface="楷体_GB2312" pitchFamily="49" charset="-122"/>
              </a:rPr>
              <a:t>轮船</a:t>
            </a:r>
            <a:endParaRPr kumimoji="0" lang="zh-CN" altLang="en-US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3492500" y="3213100"/>
            <a:ext cx="79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i="1">
                <a:solidFill>
                  <a:srgbClr val="FFFFFF"/>
                </a:solidFill>
                <a:ea typeface="楷体_GB2312" pitchFamily="49" charset="-122"/>
              </a:rPr>
              <a:t>火车</a:t>
            </a:r>
            <a:endParaRPr kumimoji="0" lang="zh-CN" altLang="en-US">
              <a:solidFill>
                <a:srgbClr val="FFFFFF"/>
              </a:solidFill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6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6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6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6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6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6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06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06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06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06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06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06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06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06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06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06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06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06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06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06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306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06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306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178" grpId="0" animBg="1"/>
      <p:bldP spid="306179" grpId="0" animBg="1"/>
      <p:bldP spid="306180" grpId="0" autoUpdateAnimBg="0"/>
      <p:bldP spid="306181" grpId="0"/>
      <p:bldP spid="306182" grpId="0"/>
      <p:bldP spid="306183" grpId="0" animBg="1"/>
      <p:bldP spid="306184" grpId="0" animBg="1"/>
      <p:bldP spid="306185" grpId="0"/>
      <p:bldP spid="306186" grpId="0" animBg="1"/>
      <p:bldP spid="306187" grpId="0" autoUpdateAnimBg="0"/>
      <p:bldP spid="306188" grpId="0"/>
      <p:bldP spid="306189" grpId="0"/>
      <p:bldP spid="306190" grpId="0"/>
      <p:bldP spid="306191" grpId="0"/>
      <p:bldP spid="306192" grpId="0"/>
      <p:bldP spid="306193" grpId="0"/>
      <p:bldP spid="306194" grpId="0"/>
      <p:bldP spid="306195" grpId="0"/>
      <p:bldP spid="306209" grpId="0" animBg="1"/>
      <p:bldP spid="306210" grpId="0" animBg="1"/>
      <p:bldP spid="306212" grpId="0"/>
      <p:bldP spid="2" grpId="0"/>
      <p:bldP spid="3" grpId="0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13856</TotalTime>
  <Words>1678</Words>
  <Application>Microsoft Office PowerPoint</Application>
  <PresentationFormat>全屏显示(4:3)</PresentationFormat>
  <Paragraphs>312</Paragraphs>
  <Slides>25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25</vt:i4>
      </vt:variant>
    </vt:vector>
  </HeadingPairs>
  <TitlesOfParts>
    <vt:vector size="42" baseType="lpstr">
      <vt:lpstr>Highlight LET</vt:lpstr>
      <vt:lpstr>Smudger LET</vt:lpstr>
      <vt:lpstr>方正舒体</vt:lpstr>
      <vt:lpstr>仿宋_GB2312</vt:lpstr>
      <vt:lpstr>黑体</vt:lpstr>
      <vt:lpstr>楷体_GB2312</vt:lpstr>
      <vt:lpstr>隶书</vt:lpstr>
      <vt:lpstr>宋体</vt:lpstr>
      <vt:lpstr>Arial</vt:lpstr>
      <vt:lpstr>Bookman Old Style</vt:lpstr>
      <vt:lpstr>Symbol</vt:lpstr>
      <vt:lpstr>Times New Roman</vt:lpstr>
      <vt:lpstr>Wingdings</vt:lpstr>
      <vt:lpstr>默认设计模板</vt:lpstr>
      <vt:lpstr>Equation</vt:lpstr>
      <vt:lpstr>公式</vt:lpstr>
      <vt:lpstr>MathType 7.0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xian jiaotong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Polarization of Light</dc:title>
  <dc:creator>喻有理</dc:creator>
  <cp:lastModifiedBy>jiangcw</cp:lastModifiedBy>
  <cp:revision>764</cp:revision>
  <dcterms:created xsi:type="dcterms:W3CDTF">1998-11-21T01:35:42Z</dcterms:created>
  <dcterms:modified xsi:type="dcterms:W3CDTF">2023-03-22T10:00:19Z</dcterms:modified>
</cp:coreProperties>
</file>